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688" r:id="rId4"/>
    <p:sldMasterId id="2147483700" r:id="rId5"/>
    <p:sldMasterId id="2147483920" r:id="rId6"/>
    <p:sldMasterId id="2147484385" r:id="rId7"/>
    <p:sldMasterId id="2147484398" r:id="rId8"/>
    <p:sldMasterId id="2147484411" r:id="rId9"/>
    <p:sldMasterId id="2147484426" r:id="rId10"/>
  </p:sldMasterIdLst>
  <p:notesMasterIdLst>
    <p:notesMasterId r:id="rId11"/>
  </p:notesMasterIdLst>
  <p:sldIdLst>
    <p:sldId id="436" r:id="rId12"/>
    <p:sldId id="472" r:id="rId13"/>
    <p:sldId id="437" r:id="rId14"/>
    <p:sldId id="438" r:id="rId15"/>
    <p:sldId id="365" r:id="rId16"/>
    <p:sldId id="473" r:id="rId17"/>
    <p:sldId id="366" r:id="rId18"/>
    <p:sldId id="367" r:id="rId19"/>
    <p:sldId id="368" r:id="rId20"/>
    <p:sldId id="443" r:id="rId21"/>
    <p:sldId id="444" r:id="rId22"/>
    <p:sldId id="445" r:id="rId23"/>
    <p:sldId id="487" r:id="rId24"/>
    <p:sldId id="442" r:id="rId25"/>
    <p:sldId id="450" r:id="rId26"/>
    <p:sldId id="449" r:id="rId27"/>
    <p:sldId id="451" r:id="rId28"/>
    <p:sldId id="375" r:id="rId29"/>
    <p:sldId id="376" r:id="rId30"/>
    <p:sldId id="474" r:id="rId31"/>
    <p:sldId id="466" r:id="rId32"/>
    <p:sldId id="467" r:id="rId33"/>
    <p:sldId id="488" r:id="rId34"/>
    <p:sldId id="452" r:id="rId35"/>
    <p:sldId id="489" r:id="rId36"/>
    <p:sldId id="490" r:id="rId37"/>
    <p:sldId id="491" r:id="rId38"/>
    <p:sldId id="492" r:id="rId39"/>
    <p:sldId id="454" r:id="rId40"/>
    <p:sldId id="457" r:id="rId41"/>
    <p:sldId id="459" r:id="rId42"/>
    <p:sldId id="461" r:id="rId43"/>
    <p:sldId id="463" r:id="rId44"/>
    <p:sldId id="465" r:id="rId45"/>
    <p:sldId id="395" r:id="rId46"/>
    <p:sldId id="309" r:id="rId47"/>
    <p:sldId id="475" r:id="rId48"/>
    <p:sldId id="398" r:id="rId49"/>
    <p:sldId id="399" r:id="rId50"/>
    <p:sldId id="400" r:id="rId51"/>
    <p:sldId id="401" r:id="rId52"/>
    <p:sldId id="403" r:id="rId53"/>
    <p:sldId id="404" r:id="rId54"/>
    <p:sldId id="405" r:id="rId55"/>
    <p:sldId id="320" r:id="rId56"/>
    <p:sldId id="476" r:id="rId57"/>
    <p:sldId id="408" r:id="rId58"/>
    <p:sldId id="409" r:id="rId59"/>
    <p:sldId id="410" r:id="rId60"/>
    <p:sldId id="469" r:id="rId61"/>
    <p:sldId id="412" r:id="rId62"/>
    <p:sldId id="413" r:id="rId63"/>
    <p:sldId id="319" r:id="rId64"/>
    <p:sldId id="477" r:id="rId65"/>
    <p:sldId id="478" r:id="rId66"/>
    <p:sldId id="479" r:id="rId67"/>
    <p:sldId id="416" r:id="rId68"/>
    <p:sldId id="471" r:id="rId69"/>
    <p:sldId id="493" r:id="rId70"/>
    <p:sldId id="494" r:id="rId71"/>
    <p:sldId id="422" r:id="rId72"/>
    <p:sldId id="337" r:id="rId73"/>
    <p:sldId id="423" r:id="rId74"/>
    <p:sldId id="480" r:id="rId75"/>
    <p:sldId id="481" r:id="rId76"/>
    <p:sldId id="482" r:id="rId77"/>
    <p:sldId id="428" r:id="rId78"/>
    <p:sldId id="486" r:id="rId79"/>
    <p:sldId id="483" r:id="rId80"/>
    <p:sldId id="340" r:id="rId81"/>
    <p:sldId id="359" r:id="rId82"/>
    <p:sldId id="434" r:id="rId83"/>
    <p:sldId id="432" r:id="rId84"/>
    <p:sldId id="433" r:id="rId85"/>
    <p:sldId id="484" r:id="rId86"/>
    <p:sldId id="358" r:id="rId87"/>
    <p:sldId id="485" r:id="rId88"/>
  </p:sldIdLst>
  <p:sldSz cx="12801600" cy="9601200" type="A3"/>
  <p:notesSz cx="6669088" cy="9928225"/>
  <p:custDataLst>
    <p:tags r:id="rId8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CC"/>
    <a:srgbClr val="CCFF66"/>
    <a:srgbClr val="99FF33"/>
    <a:srgbClr val="0000FF"/>
    <a:srgbClr val="969696"/>
    <a:srgbClr val="EEF0AE"/>
    <a:srgbClr val="FF0000"/>
    <a:srgbClr val="00FF00"/>
    <a:srgbClr val="C5C5C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348" autoAdjust="0"/>
    <p:restoredTop sz="94763" autoAdjust="0"/>
  </p:normalViewPr>
  <p:slideViewPr>
    <p:cSldViewPr>
      <p:cViewPr varScale="1">
        <p:scale>
          <a:sx n="68" d="100"/>
          <a:sy n="68" d="100"/>
        </p:scale>
        <p:origin x="-312" y="-96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notesMaster" Target="notesMasters/notesMaster1.xml" /><Relationship Id="rId12" Type="http://schemas.openxmlformats.org/officeDocument/2006/relationships/slide" Target="slides/slide1.xml" /><Relationship Id="rId13" Type="http://schemas.openxmlformats.org/officeDocument/2006/relationships/slide" Target="slides/slide2.xml" /><Relationship Id="rId14" Type="http://schemas.openxmlformats.org/officeDocument/2006/relationships/slide" Target="slides/slide3.xml" /><Relationship Id="rId15" Type="http://schemas.openxmlformats.org/officeDocument/2006/relationships/slide" Target="slides/slide4.xml" /><Relationship Id="rId16" Type="http://schemas.openxmlformats.org/officeDocument/2006/relationships/slide" Target="slides/slide5.xml" /><Relationship Id="rId17" Type="http://schemas.openxmlformats.org/officeDocument/2006/relationships/slide" Target="slides/slide6.xml" /><Relationship Id="rId18" Type="http://schemas.openxmlformats.org/officeDocument/2006/relationships/slide" Target="slides/slide7.xml" /><Relationship Id="rId19" Type="http://schemas.openxmlformats.org/officeDocument/2006/relationships/slide" Target="slides/slide8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9.xml" /><Relationship Id="rId21" Type="http://schemas.openxmlformats.org/officeDocument/2006/relationships/slide" Target="slides/slide10.xml" /><Relationship Id="rId22" Type="http://schemas.openxmlformats.org/officeDocument/2006/relationships/slide" Target="slides/slide11.xml" /><Relationship Id="rId23" Type="http://schemas.openxmlformats.org/officeDocument/2006/relationships/slide" Target="slides/slide12.xml" /><Relationship Id="rId24" Type="http://schemas.openxmlformats.org/officeDocument/2006/relationships/slide" Target="slides/slide13.xml" /><Relationship Id="rId25" Type="http://schemas.openxmlformats.org/officeDocument/2006/relationships/slide" Target="slides/slide14.xml" /><Relationship Id="rId26" Type="http://schemas.openxmlformats.org/officeDocument/2006/relationships/slide" Target="slides/slide15.xml" /><Relationship Id="rId27" Type="http://schemas.openxmlformats.org/officeDocument/2006/relationships/slide" Target="slides/slide16.xml" /><Relationship Id="rId28" Type="http://schemas.openxmlformats.org/officeDocument/2006/relationships/slide" Target="slides/slide17.xml" /><Relationship Id="rId29" Type="http://schemas.openxmlformats.org/officeDocument/2006/relationships/slide" Target="slides/slide18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19.xml" /><Relationship Id="rId31" Type="http://schemas.openxmlformats.org/officeDocument/2006/relationships/slide" Target="slides/slide20.xml" /><Relationship Id="rId32" Type="http://schemas.openxmlformats.org/officeDocument/2006/relationships/slide" Target="slides/slide21.xml" /><Relationship Id="rId33" Type="http://schemas.openxmlformats.org/officeDocument/2006/relationships/slide" Target="slides/slide22.xml" /><Relationship Id="rId34" Type="http://schemas.openxmlformats.org/officeDocument/2006/relationships/slide" Target="slides/slide23.xml" /><Relationship Id="rId35" Type="http://schemas.openxmlformats.org/officeDocument/2006/relationships/slide" Target="slides/slide24.xml" /><Relationship Id="rId36" Type="http://schemas.openxmlformats.org/officeDocument/2006/relationships/slide" Target="slides/slide25.xml" /><Relationship Id="rId37" Type="http://schemas.openxmlformats.org/officeDocument/2006/relationships/slide" Target="slides/slide26.xml" /><Relationship Id="rId38" Type="http://schemas.openxmlformats.org/officeDocument/2006/relationships/slide" Target="slides/slide27.xml" /><Relationship Id="rId39" Type="http://schemas.openxmlformats.org/officeDocument/2006/relationships/slide" Target="slides/slide28.xml" /><Relationship Id="rId4" Type="http://schemas.openxmlformats.org/officeDocument/2006/relationships/slideMaster" Target="slideMasters/slideMaster4.xml" /><Relationship Id="rId40" Type="http://schemas.openxmlformats.org/officeDocument/2006/relationships/slide" Target="slides/slide29.xml" /><Relationship Id="rId41" Type="http://schemas.openxmlformats.org/officeDocument/2006/relationships/slide" Target="slides/slide30.xml" /><Relationship Id="rId42" Type="http://schemas.openxmlformats.org/officeDocument/2006/relationships/slide" Target="slides/slide31.xml" /><Relationship Id="rId43" Type="http://schemas.openxmlformats.org/officeDocument/2006/relationships/slide" Target="slides/slide32.xml" /><Relationship Id="rId44" Type="http://schemas.openxmlformats.org/officeDocument/2006/relationships/slide" Target="slides/slide33.xml" /><Relationship Id="rId45" Type="http://schemas.openxmlformats.org/officeDocument/2006/relationships/slide" Target="slides/slide34.xml" /><Relationship Id="rId46" Type="http://schemas.openxmlformats.org/officeDocument/2006/relationships/slide" Target="slides/slide35.xml" /><Relationship Id="rId47" Type="http://schemas.openxmlformats.org/officeDocument/2006/relationships/slide" Target="slides/slide36.xml" /><Relationship Id="rId48" Type="http://schemas.openxmlformats.org/officeDocument/2006/relationships/slide" Target="slides/slide37.xml" /><Relationship Id="rId49" Type="http://schemas.openxmlformats.org/officeDocument/2006/relationships/slide" Target="slides/slide38.xml" /><Relationship Id="rId5" Type="http://schemas.openxmlformats.org/officeDocument/2006/relationships/slideMaster" Target="slideMasters/slideMaster5.xml" /><Relationship Id="rId50" Type="http://schemas.openxmlformats.org/officeDocument/2006/relationships/slide" Target="slides/slide39.xml" /><Relationship Id="rId51" Type="http://schemas.openxmlformats.org/officeDocument/2006/relationships/slide" Target="slides/slide40.xml" /><Relationship Id="rId52" Type="http://schemas.openxmlformats.org/officeDocument/2006/relationships/slide" Target="slides/slide41.xml" /><Relationship Id="rId53" Type="http://schemas.openxmlformats.org/officeDocument/2006/relationships/slide" Target="slides/slide42.xml" /><Relationship Id="rId54" Type="http://schemas.openxmlformats.org/officeDocument/2006/relationships/slide" Target="slides/slide43.xml" /><Relationship Id="rId55" Type="http://schemas.openxmlformats.org/officeDocument/2006/relationships/slide" Target="slides/slide44.xml" /><Relationship Id="rId56" Type="http://schemas.openxmlformats.org/officeDocument/2006/relationships/slide" Target="slides/slide45.xml" /><Relationship Id="rId57" Type="http://schemas.openxmlformats.org/officeDocument/2006/relationships/slide" Target="slides/slide46.xml" /><Relationship Id="rId58" Type="http://schemas.openxmlformats.org/officeDocument/2006/relationships/slide" Target="slides/slide47.xml" /><Relationship Id="rId59" Type="http://schemas.openxmlformats.org/officeDocument/2006/relationships/slide" Target="slides/slide48.xml" /><Relationship Id="rId6" Type="http://schemas.openxmlformats.org/officeDocument/2006/relationships/slideMaster" Target="slideMasters/slideMaster6.xml" /><Relationship Id="rId60" Type="http://schemas.openxmlformats.org/officeDocument/2006/relationships/slide" Target="slides/slide49.xml" /><Relationship Id="rId61" Type="http://schemas.openxmlformats.org/officeDocument/2006/relationships/slide" Target="slides/slide50.xml" /><Relationship Id="rId62" Type="http://schemas.openxmlformats.org/officeDocument/2006/relationships/slide" Target="slides/slide51.xml" /><Relationship Id="rId63" Type="http://schemas.openxmlformats.org/officeDocument/2006/relationships/slide" Target="slides/slide52.xml" /><Relationship Id="rId64" Type="http://schemas.openxmlformats.org/officeDocument/2006/relationships/slide" Target="slides/slide53.xml" /><Relationship Id="rId65" Type="http://schemas.openxmlformats.org/officeDocument/2006/relationships/slide" Target="slides/slide54.xml" /><Relationship Id="rId66" Type="http://schemas.openxmlformats.org/officeDocument/2006/relationships/slide" Target="slides/slide55.xml" /><Relationship Id="rId67" Type="http://schemas.openxmlformats.org/officeDocument/2006/relationships/slide" Target="slides/slide56.xml" /><Relationship Id="rId68" Type="http://schemas.openxmlformats.org/officeDocument/2006/relationships/slide" Target="slides/slide57.xml" /><Relationship Id="rId69" Type="http://schemas.openxmlformats.org/officeDocument/2006/relationships/slide" Target="slides/slide58.xml" /><Relationship Id="rId7" Type="http://schemas.openxmlformats.org/officeDocument/2006/relationships/slideMaster" Target="slideMasters/slideMaster7.xml" /><Relationship Id="rId70" Type="http://schemas.openxmlformats.org/officeDocument/2006/relationships/slide" Target="slides/slide59.xml" /><Relationship Id="rId71" Type="http://schemas.openxmlformats.org/officeDocument/2006/relationships/slide" Target="slides/slide60.xml" /><Relationship Id="rId72" Type="http://schemas.openxmlformats.org/officeDocument/2006/relationships/slide" Target="slides/slide61.xml" /><Relationship Id="rId73" Type="http://schemas.openxmlformats.org/officeDocument/2006/relationships/slide" Target="slides/slide62.xml" /><Relationship Id="rId74" Type="http://schemas.openxmlformats.org/officeDocument/2006/relationships/slide" Target="slides/slide63.xml" /><Relationship Id="rId75" Type="http://schemas.openxmlformats.org/officeDocument/2006/relationships/slide" Target="slides/slide64.xml" /><Relationship Id="rId76" Type="http://schemas.openxmlformats.org/officeDocument/2006/relationships/slide" Target="slides/slide65.xml" /><Relationship Id="rId77" Type="http://schemas.openxmlformats.org/officeDocument/2006/relationships/slide" Target="slides/slide66.xml" /><Relationship Id="rId78" Type="http://schemas.openxmlformats.org/officeDocument/2006/relationships/slide" Target="slides/slide67.xml" /><Relationship Id="rId79" Type="http://schemas.openxmlformats.org/officeDocument/2006/relationships/slide" Target="slides/slide68.xml" /><Relationship Id="rId8" Type="http://schemas.openxmlformats.org/officeDocument/2006/relationships/slideMaster" Target="slideMasters/slideMaster8.xml" /><Relationship Id="rId80" Type="http://schemas.openxmlformats.org/officeDocument/2006/relationships/slide" Target="slides/slide69.xml" /><Relationship Id="rId81" Type="http://schemas.openxmlformats.org/officeDocument/2006/relationships/slide" Target="slides/slide70.xml" /><Relationship Id="rId82" Type="http://schemas.openxmlformats.org/officeDocument/2006/relationships/slide" Target="slides/slide71.xml" /><Relationship Id="rId83" Type="http://schemas.openxmlformats.org/officeDocument/2006/relationships/slide" Target="slides/slide72.xml" /><Relationship Id="rId84" Type="http://schemas.openxmlformats.org/officeDocument/2006/relationships/slide" Target="slides/slide73.xml" /><Relationship Id="rId85" Type="http://schemas.openxmlformats.org/officeDocument/2006/relationships/slide" Target="slides/slide74.xml" /><Relationship Id="rId86" Type="http://schemas.openxmlformats.org/officeDocument/2006/relationships/slide" Target="slides/slide75.xml" /><Relationship Id="rId87" Type="http://schemas.openxmlformats.org/officeDocument/2006/relationships/slide" Target="slides/slide76.xml" /><Relationship Id="rId88" Type="http://schemas.openxmlformats.org/officeDocument/2006/relationships/slide" Target="slides/slide77.xml" /><Relationship Id="rId89" Type="http://schemas.openxmlformats.org/officeDocument/2006/relationships/tags" Target="tags/tag1.xml" /><Relationship Id="rId9" Type="http://schemas.openxmlformats.org/officeDocument/2006/relationships/slideMaster" Target="slideMasters/slideMaster9.xml" /><Relationship Id="rId90" Type="http://schemas.openxmlformats.org/officeDocument/2006/relationships/presProps" Target="presProps.xml" /><Relationship Id="rId91" Type="http://schemas.openxmlformats.org/officeDocument/2006/relationships/viewProps" Target="viewProps.xml" /><Relationship Id="rId92" Type="http://schemas.openxmlformats.org/officeDocument/2006/relationships/theme" Target="theme/theme1.xml" /><Relationship Id="rId93" Type="http://schemas.openxmlformats.org/officeDocument/2006/relationships/tableStyles" Target="tableStyles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image" Target="../media/image3.jpeg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/Relationships>
</file>

<file path=ppt/drawings/_rels/vmlDrawing1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/Relationships>
</file>

<file path=ppt/drawings/_rels/vmlDrawing1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/Relationships>
</file>

<file path=ppt/drawings/_rels/vmlDrawing1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/Relationships>
</file>

<file path=ppt/drawings/_rels/vmlDrawing1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/Relationships>
</file>

<file path=ppt/drawings/_rels/vmlDrawing1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/Relationships>
</file>

<file path=ppt/drawings/_rels/vmlDrawing1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Relationship Id="rId2" Type="http://schemas.openxmlformats.org/officeDocument/2006/relationships/image" Target="../media/image5.jpeg" /></Relationships>
</file>

<file path=ppt/drawings/_rels/vmlDrawing2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8.png" /></Relationships>
</file>

<file path=ppt/drawings/_rels/vmlDrawing2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/Relationships>
</file>

<file path=ppt/drawings/_rels/vmlDrawing2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2.png" /><Relationship Id="rId2" Type="http://schemas.openxmlformats.org/officeDocument/2006/relationships/image" Target="../media/image13.png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11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258514ED-A469-4BA1-8BA8-7D4F321CE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2697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19F65E5E-6693-43F3-8D5F-D7FB4686CAC8}" type="slidenum">
              <a:rPr lang="ru-RU" sz="1200" smtClean="0"/>
              <a:pPr eaLnBrk="1" hangingPunct="1"/>
              <a:t>13</a:t>
            </a:fld>
            <a:endParaRPr lang="ru-RU" sz="1200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438" y="2982913"/>
            <a:ext cx="10880725" cy="2057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875" y="5440363"/>
            <a:ext cx="8959850" cy="2454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58C10-9192-4FA0-A23E-5D73B1F25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325799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1257147" fontAlgn="auto">
              <a:spcBef>
                <a:spcPct val="0"/>
              </a:spcBef>
              <a:spcAft>
                <a:spcPct val="0"/>
              </a:spcAft>
              <a:defRPr b="1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257147" fontAlgn="auto">
              <a:spcBef>
                <a:spcPct val="0"/>
              </a:spcBef>
              <a:spcAft>
                <a:spcPct val="0"/>
              </a:spcAft>
              <a:defRPr b="1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1257147" fontAlgn="auto">
              <a:spcBef>
                <a:spcPct val="0"/>
              </a:spcBef>
              <a:spcAft>
                <a:spcPct val="0"/>
              </a:spcAft>
              <a:defRPr b="1">
                <a:cs typeface="+mn-cs"/>
              </a:defRPr>
            </a:lvl1pPr>
          </a:lstStyle>
          <a:p>
            <a:pPr>
              <a:defRPr/>
            </a:pPr>
            <a:fld id="{56462384-14FD-4E85-93B5-2FE131BE5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593797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855E3-E912-4329-982D-94CB51C86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399722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06EFA-761E-49FD-89B0-3842FFFBA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252229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9763" y="2239963"/>
            <a:ext cx="5684837" cy="6337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477000" y="2239963"/>
            <a:ext cx="5684838" cy="3092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477000" y="5484813"/>
            <a:ext cx="5684838" cy="3092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68BCE-B212-4CCB-9C20-86A2D6F47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356690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39763" y="384175"/>
            <a:ext cx="11522075" cy="8193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95BE0-0F52-44A6-9EC5-1AA6F678F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790992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D5013-957A-408A-A609-6A5103942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069196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FDA6E-AA74-4F5D-9317-AC774F77EE9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17.11.2015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1C0B2-5678-4ED5-A39F-0FE34B47AC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928497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63" y="387351"/>
            <a:ext cx="11522076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765" y="2239964"/>
            <a:ext cx="5684837" cy="63388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477004" y="2239964"/>
            <a:ext cx="5684839" cy="3092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477004" y="5484814"/>
            <a:ext cx="5684839" cy="30940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257147"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257147"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1257147" fontAlgn="auto">
              <a:spcBef>
                <a:spcPct val="0"/>
              </a:spcBef>
              <a:spcAft>
                <a:spcPct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4438D5A-7444-48F4-9A2D-1FD367794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569933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70" y="384398"/>
            <a:ext cx="11522076" cy="160020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39770" y="2239971"/>
            <a:ext cx="11522076" cy="6338886"/>
          </a:xfrm>
        </p:spPr>
        <p:txBody>
          <a:bodyPr lIns="125460" tIns="62825" rIns="125460" bIns="62825"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257147" fontAlgn="auto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257147" fontAlgn="auto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1257147" fontAlgn="auto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3AF85660-088C-4AA0-928D-D51BA271C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157081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862" tIns="63938" rIns="127862" bIns="639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862" tIns="63938" rIns="127862" bIns="639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27862" tIns="63938" rIns="127862" bIns="63938" numCol="1" anchor="t" anchorCtr="0" compatLnSpc="1">
            <a:prstTxWarp prst="textNoShape">
              <a:avLst/>
            </a:prstTxWarp>
          </a:bodyPr>
          <a:lstStyle>
            <a:lvl1pPr>
              <a:defRPr sz="20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27862" tIns="63938" rIns="127862" bIns="63938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27862" tIns="63938" rIns="127862" bIns="63938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" pitchFamily="34" charset="0"/>
              </a:defRPr>
            </a:lvl1pPr>
          </a:lstStyle>
          <a:p>
            <a:pPr>
              <a:defRPr/>
            </a:pPr>
            <a:fld id="{ED90D947-F8E5-47A7-BD86-61180C8D9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22" r:id="rId3"/>
    <p:sldLayoutId id="2147484327" r:id="rId4"/>
    <p:sldLayoutId id="2147484328" r:id="rId5"/>
  </p:sldLayoutIdLst>
  <p:transition/>
  <p:timing/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5pPr>
      <a:lvl6pPr marL="4572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6pPr>
      <a:lvl7pPr marL="9144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7pPr>
      <a:lvl8pPr marL="13716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8pPr>
      <a:lvl9pPr marL="18288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defTabSz="1279525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600200" indent="-32067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39963" indent="-319088" algn="l" defTabSz="12795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79725" indent="-319088" algn="l" defTabSz="127952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3369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37941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2513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47085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6190" tIns="63178" rIns="126190" bIns="631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6190" tIns="63178" rIns="126190" bIns="631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6190" tIns="63178" rIns="126190" bIns="63178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pPr defTabSz="1255713"/>
            <a:endParaRPr lang="ru-RU"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6190" tIns="63178" rIns="126190" bIns="63178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solidFill>
                  <a:srgbClr val="000000"/>
                </a:solidFill>
              </a:defRPr>
            </a:lvl1pPr>
          </a:lstStyle>
          <a:p>
            <a:pPr defTabSz="1255713"/>
            <a:endParaRPr lang="ru-RU"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6190" tIns="63178" rIns="126190" bIns="63178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000000"/>
                </a:solidFill>
              </a:defRPr>
            </a:lvl1pPr>
          </a:lstStyle>
          <a:p>
            <a:pPr defTabSz="1255713"/>
            <a:fld id="{8994C8BB-5C14-4BEB-A17C-3A22237E93EC}" type="slidenum">
              <a:rPr lang="ru-RU">
                <a:cs typeface="Arial"/>
              </a:rPr>
              <a:pPr defTabSz="1255713"/>
              <a:t>‹#›</a:t>
            </a:fld>
            <a:endParaRPr lang="ru-RU"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373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</p:sldLayoutIdLst>
  <p:transition/>
  <p:timing/>
  <p:txStyles>
    <p:titleStyle>
      <a:lvl1pPr algn="ctr" defTabSz="1262063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62063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2pPr>
      <a:lvl3pPr algn="ctr" defTabSz="1262063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3pPr>
      <a:lvl4pPr algn="ctr" defTabSz="1262063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4pPr>
      <a:lvl5pPr algn="ctr" defTabSz="1262063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5pPr>
      <a:lvl6pPr marL="451093" algn="ctr" defTabSz="12624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6pPr>
      <a:lvl7pPr marL="902196" algn="ctr" defTabSz="12624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7pPr>
      <a:lvl8pPr marL="1353285" algn="ctr" defTabSz="12624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8pPr>
      <a:lvl9pPr marL="1804397" algn="ctr" defTabSz="12624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9pPr>
    </p:titleStyle>
    <p:bodyStyle>
      <a:lvl1pPr marL="471488" indent="-471488" algn="l" defTabSz="1262063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23938" indent="-390525" algn="l" defTabSz="1262063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77975" indent="-315913" algn="l" defTabSz="126206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09800" indent="-315913" algn="l" defTabSz="126206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38450" indent="-314325" algn="l" defTabSz="1262063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292377" indent="-314826" algn="l" defTabSz="12624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3743464" indent="-314826" algn="l" defTabSz="12624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194568" indent="-314826" algn="l" defTabSz="12624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4645665" indent="-314826" algn="l" defTabSz="12624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2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093" algn="l" defTabSz="902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196" algn="l" defTabSz="902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285" algn="l" defTabSz="902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4397" algn="l" defTabSz="902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5483" algn="l" defTabSz="902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6570" algn="l" defTabSz="902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7671" algn="l" defTabSz="902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8767" algn="l" defTabSz="902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937" tIns="63971" rIns="127937" bIns="639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937" tIns="63971" rIns="127937" bIns="639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7937" tIns="63971" rIns="127937" bIns="63971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E544760-7E14-4830-B4B8-EC3556E1187C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7937" tIns="63971" rIns="127937" bIns="63971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7937" tIns="63971" rIns="127937" bIns="63971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17F0EFB-30D3-4631-9B8E-E91C0A210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/>
  <p:txStyles>
    <p:titleStyle>
      <a:lvl1pPr algn="ctr" defTabSz="1277938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77938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itchFamily="34" charset="0"/>
        </a:defRPr>
      </a:lvl2pPr>
      <a:lvl3pPr algn="ctr" defTabSz="1277938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itchFamily="34" charset="0"/>
        </a:defRPr>
      </a:lvl3pPr>
      <a:lvl4pPr algn="ctr" defTabSz="1277938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itchFamily="34" charset="0"/>
        </a:defRPr>
      </a:lvl4pPr>
      <a:lvl5pPr algn="ctr" defTabSz="1277938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itchFamily="34" charset="0"/>
        </a:defRPr>
      </a:lvl5pPr>
      <a:lvl6pPr marL="456973" algn="ctr" defTabSz="1278889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itchFamily="34" charset="0"/>
        </a:defRPr>
      </a:lvl6pPr>
      <a:lvl7pPr marL="913946" algn="ctr" defTabSz="1278889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itchFamily="34" charset="0"/>
        </a:defRPr>
      </a:lvl7pPr>
      <a:lvl8pPr marL="1370920" algn="ctr" defTabSz="1278889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itchFamily="34" charset="0"/>
        </a:defRPr>
      </a:lvl8pPr>
      <a:lvl9pPr marL="1827894" algn="ctr" defTabSz="1278889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itchFamily="34" charset="0"/>
        </a:defRPr>
      </a:lvl9pPr>
    </p:titleStyle>
    <p:bodyStyle>
      <a:lvl1pPr marL="477838" indent="-477838" algn="l" defTabSz="1277938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8225" indent="-398463" algn="l" defTabSz="1277938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8613" indent="-319088" algn="l" defTabSz="1277938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38375" indent="-317500" algn="l" defTabSz="127793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78138" indent="-317500" algn="l" defTabSz="1277938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335267" indent="-318930" algn="l" defTabSz="1278889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3792241" indent="-318930" algn="l" defTabSz="1278889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249212" indent="-318930" algn="l" defTabSz="1278889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4706187" indent="-318930" algn="l" defTabSz="1278889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9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3" algn="l" defTabSz="9139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4" algn="l" defTabSz="9139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64" algn="l" defTabSz="9139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7" algn="l" defTabSz="9139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10" algn="l" defTabSz="9139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82" algn="l" defTabSz="9139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888" tIns="63946" rIns="127888" bIns="639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2239963"/>
            <a:ext cx="11522075" cy="633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888" tIns="63946" rIns="127888" bIns="63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7888" tIns="63946" rIns="127888" bIns="63946" numCol="1" anchor="t" anchorCtr="0" compatLnSpc="1">
            <a:prstTxWarp prst="textNoShape">
              <a:avLst/>
            </a:prstTxWarp>
          </a:bodyPr>
          <a:lstStyle>
            <a:lvl1pPr>
              <a:defRPr sz="2100" b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7888" tIns="63946" rIns="127888" bIns="63946" numCol="1" anchor="t" anchorCtr="0" compatLnSpc="1">
            <a:prstTxWarp prst="textNoShape">
              <a:avLst/>
            </a:prstTxWarp>
          </a:bodyPr>
          <a:lstStyle>
            <a:lvl1pPr algn="ctr">
              <a:defRPr sz="2100" b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7888" tIns="63946" rIns="127888" bIns="63946" numCol="1" anchor="t" anchorCtr="0" compatLnSpc="1">
            <a:prstTxWarp prst="textNoShape">
              <a:avLst/>
            </a:prstTxWarp>
          </a:bodyPr>
          <a:lstStyle>
            <a:lvl1pPr algn="r">
              <a:defRPr sz="2100" b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BF10728A-7E10-4A70-8C22-E099BC1F4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/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5pPr>
      <a:lvl6pPr marL="4572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6pPr>
      <a:lvl7pPr marL="9144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7pPr>
      <a:lvl8pPr marL="13716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8pPr>
      <a:lvl9pPr marL="18288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396875" algn="l" defTabSz="1279525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600200" indent="-32067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39963" indent="-322263" algn="l" defTabSz="12795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76550" indent="-315913" algn="l" defTabSz="127952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333750" indent="-315913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3790950" indent="-315913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248150" indent="-315913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4705350" indent="-315913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438" y="852488"/>
            <a:ext cx="108807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02" tIns="64000" rIns="128002" bIns="6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2773363"/>
            <a:ext cx="10880725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02" tIns="64000" rIns="128002" bIns="6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438" y="8748713"/>
            <a:ext cx="2667000" cy="639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8002" tIns="64000" rIns="128002" bIns="64000" numCol="1" anchor="t" anchorCtr="0" compatLnSpc="1">
            <a:prstTxWarp prst="textNoShape">
              <a:avLst/>
            </a:prstTxWarp>
          </a:bodyPr>
          <a:lstStyle>
            <a:lvl1pPr defTabSz="914400" eaLnBrk="0" hangingPunct="0">
              <a:defRPr sz="2000" b="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8713"/>
            <a:ext cx="4054475" cy="639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8002" tIns="64000" rIns="128002" bIns="64000" numCol="1" anchor="t" anchorCtr="0" compatLnSpc="1">
            <a:prstTxWarp prst="textNoShape">
              <a:avLst/>
            </a:prstTxWarp>
          </a:bodyPr>
          <a:lstStyle>
            <a:lvl1pPr algn="ctr" defTabSz="914400" eaLnBrk="0" hangingPunct="0">
              <a:defRPr sz="2000" b="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8713"/>
            <a:ext cx="2667000" cy="639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8002" tIns="64000" rIns="128002" bIns="64000" numCol="1" anchor="t" anchorCtr="0" compatLnSpc="1">
            <a:prstTxWarp prst="textNoShape">
              <a:avLst/>
            </a:prstTxWarp>
          </a:bodyPr>
          <a:lstStyle>
            <a:lvl1pPr algn="r" defTabSz="914400" eaLnBrk="0" hangingPunct="0">
              <a:defRPr sz="2000" b="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28B40EE-3CC9-4E52-A475-9D78C2909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/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540868" algn="ctr" defTabSz="128080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081735" algn="ctr" defTabSz="128080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622603" algn="ctr" defTabSz="128080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163470" algn="ctr" defTabSz="128080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398463" algn="l" defTabSz="1279525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8613" indent="-319088" algn="l" defTabSz="1279525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</a:defRPr>
      </a:lvl3pPr>
      <a:lvl4pPr marL="2239963" indent="-320675" algn="l" defTabSz="12795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79725" indent="-320675" algn="l" defTabSz="127952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421739" indent="-321141" algn="l" defTabSz="128080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3962606" indent="-321141" algn="l" defTabSz="128080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503474" indent="-321141" algn="l" defTabSz="128080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044342" indent="-321141" algn="l" defTabSz="128080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817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0868" algn="l" defTabSz="10817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1735" algn="l" defTabSz="10817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2603" algn="l" defTabSz="10817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3470" algn="l" defTabSz="10817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4338" algn="l" defTabSz="10817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45206" algn="l" defTabSz="10817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86073" algn="l" defTabSz="10817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26941" algn="l" defTabSz="10817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842" tIns="63924" rIns="127842" bIns="639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2239963"/>
            <a:ext cx="11522075" cy="633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842" tIns="63924" rIns="127842" bIns="639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27842" tIns="63924" rIns="127842" bIns="63924" numCol="1" anchor="t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27842" tIns="63924" rIns="127842" bIns="63924" numCol="1" anchor="t" anchorCtr="0" compatLnSpc="1">
            <a:prstTxWarp prst="textNoShape">
              <a:avLst/>
            </a:prstTxWarp>
          </a:bodyPr>
          <a:lstStyle>
            <a:lvl1pPr algn="ctr">
              <a:defRPr sz="21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27842" tIns="63924" rIns="127842" bIns="63924" numCol="1" anchor="t" anchorCtr="0" compatLnSpc="1">
            <a:prstTxWarp prst="textNoShape">
              <a:avLst/>
            </a:prstTxWarp>
          </a:bodyPr>
          <a:lstStyle>
            <a:lvl1pPr algn="r">
              <a:defRPr sz="21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1DF1740-DAC1-4642-AB37-A16D71F7A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/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5pPr>
      <a:lvl6pPr marL="4572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6pPr>
      <a:lvl7pPr marL="9144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7pPr>
      <a:lvl8pPr marL="13716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8pPr>
      <a:lvl9pPr marL="18288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396875" algn="l" defTabSz="1279525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600200" indent="-32067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39963" indent="-322263" algn="l" defTabSz="12795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76550" indent="-315913" algn="l" defTabSz="127952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333750" indent="-315913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3790950" indent="-315913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248150" indent="-315913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4705350" indent="-315913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931" tIns="63969" rIns="127931" bIns="639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931" tIns="63969" rIns="127931" bIns="63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27931" tIns="63969" rIns="127931" bIns="63969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27931" tIns="63969" rIns="127931" bIns="63969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27931" tIns="63969" rIns="127931" bIns="63969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3493467E-2BAE-4DB5-AD44-F2DE1E4B8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</p:sldLayoutIdLst>
  <p:transition/>
  <p:timing/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/>
        </a:defRPr>
      </a:lvl5pPr>
      <a:lvl6pPr marL="4572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6pPr>
      <a:lvl7pPr marL="9144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7pPr>
      <a:lvl8pPr marL="13716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8pPr>
      <a:lvl9pPr marL="18288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398463" algn="l" defTabSz="1279525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600200" indent="-32067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</a:defRPr>
      </a:lvl3pPr>
      <a:lvl4pPr marL="2239963" indent="-320675" algn="l" defTabSz="12795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78138" indent="-317500" algn="l" defTabSz="127952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3369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37941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2513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47085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384175"/>
            <a:ext cx="1152207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893" tIns="63952" rIns="127893" bIns="639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2239963"/>
            <a:ext cx="11522076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893" tIns="63952" rIns="127893" bIns="63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1"/>
            <a:ext cx="2987676" cy="666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7893" tIns="63952" rIns="127893" bIns="63952" numCol="1" anchor="t" anchorCtr="0" compatLnSpc="1">
            <a:prstTxWarp prst="textNoShape">
              <a:avLst/>
            </a:prstTxWarp>
          </a:bodyPr>
          <a:lstStyle>
            <a:lvl1pPr>
              <a:defRPr sz="2000" b="0"/>
            </a:lvl1pPr>
          </a:lstStyle>
          <a:p>
            <a:pPr>
              <a:defRPr/>
            </a:pPr>
            <a:fld id="{18285C54-FB6D-44F9-95BE-F79B4DD43555}" type="datetimeFigureOut">
              <a:rPr lang="ru-RU">
                <a:solidFill>
                  <a:srgbClr val="000000"/>
                </a:solidFill>
                <a:latin typeface="Times New Roman" pitchFamily="18" charset="0"/>
                <a:cs typeface="Arial"/>
              </a:rPr>
              <a:pPr>
                <a:defRPr/>
              </a:pPr>
              <a:t>17.11.2015</a:t>
            </a:fld>
            <a:endParaRPr lang="ru-RU">
              <a:solidFill>
                <a:srgbClr val="000000"/>
              </a:solidFill>
              <a:latin typeface="Times New Roman" panose="02020603050405020304" pitchFamily="18" charset="0"/>
              <a:cs typeface="Arial"/>
            </a:endParaRPr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1"/>
            <a:ext cx="4054476" cy="666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7893" tIns="63952" rIns="127893" bIns="63952" numCol="1" anchor="t" anchorCtr="0" compatLnSpc="1">
            <a:prstTxWarp prst="textNoShape">
              <a:avLst/>
            </a:prstTxWarp>
          </a:bodyPr>
          <a:lstStyle>
            <a:lvl1pPr algn="ctr">
              <a:defRPr sz="2000" b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1"/>
            <a:ext cx="2987676" cy="666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7893" tIns="63952" rIns="127893" bIns="63952" numCol="1" anchor="t" anchorCtr="0" compatLnSpc="1">
            <a:prstTxWarp prst="textNoShape">
              <a:avLst/>
            </a:prstTxWarp>
          </a:bodyPr>
          <a:lstStyle>
            <a:lvl1pPr algn="r">
              <a:defRPr sz="2000" b="0"/>
            </a:lvl1pPr>
          </a:lstStyle>
          <a:p>
            <a:pPr>
              <a:defRPr/>
            </a:pPr>
            <a:fld id="{06D2D889-BB82-47AA-9FF5-724C55002EDD}" type="slidenum">
              <a:rPr lang="ru-RU">
                <a:solidFill>
                  <a:srgbClr val="000000"/>
                </a:solidFill>
                <a:latin typeface="Times New Roman" pitchFamily="18" charset="0"/>
                <a:cs typeface="Arial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624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</p:sldLayoutIdLst>
  <p:transition/>
  <p:timing/>
  <p:txStyles>
    <p:titleStyle>
      <a:lvl1pPr algn="ctr" defTabSz="1275583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ctr" defTabSz="1275583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defTabSz="1275583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defTabSz="1275583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defTabSz="1275583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456817" algn="ctr" defTabSz="1278449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6pPr>
      <a:lvl7pPr marL="913632" algn="ctr" defTabSz="1278449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7pPr>
      <a:lvl8pPr marL="1370450" algn="ctr" defTabSz="1278449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8pPr>
      <a:lvl9pPr marL="1827265" algn="ctr" defTabSz="1278449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9pPr>
    </p:titleStyle>
    <p:bodyStyle>
      <a:lvl1pPr marL="475964" indent="-475964" algn="l" defTabSz="1275583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1036015" indent="-396637" algn="l" defTabSz="1275583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Times New Roman" pitchFamily="18" charset="0"/>
        </a:defRPr>
      </a:lvl2pPr>
      <a:lvl3pPr marL="1596066" indent="-317311" algn="l" defTabSz="127558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Times New Roman" pitchFamily="18" charset="0"/>
        </a:defRPr>
      </a:lvl3pPr>
      <a:lvl4pPr marL="2235447" indent="-315724" algn="l" defTabSz="127558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4pPr>
      <a:lvl5pPr marL="2874824" indent="-315724" algn="l" defTabSz="1275583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Times New Roman" pitchFamily="18" charset="0"/>
        </a:defRPr>
      </a:lvl5pPr>
      <a:lvl6pPr marL="3334122" indent="-318819" algn="l" defTabSz="1278449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3790940" indent="-318819" algn="l" defTabSz="1278449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247751" indent="-318819" algn="l" defTabSz="1278449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4704573" indent="-318819" algn="l" defTabSz="1278449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7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2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50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65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79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96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11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28" algn="l" defTabSz="9136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7908" tIns="63959" rIns="127908" bIns="639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7908" tIns="63959" rIns="127908" bIns="639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7908" tIns="63959" rIns="127908" bIns="63959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1255713"/>
            <a:fld id="{2E7968D7-45A8-4528-83BC-CFC7F8A29493}" type="datetimeFigureOut">
              <a:rPr lang="ru-RU">
                <a:cs typeface="Arial"/>
              </a:rPr>
              <a:pPr defTabSz="1255713"/>
              <a:t>17.11.2015</a:t>
            </a:fld>
            <a:endParaRPr lang="ru-RU">
              <a:cs typeface="Arial"/>
            </a:endParaRPr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7908" tIns="63959" rIns="127908" bIns="63959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1255713"/>
            <a:endParaRPr lang="ru-RU">
              <a:cs typeface="Arial"/>
            </a:endParaRPr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7908" tIns="63959" rIns="127908" bIns="63959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1255713"/>
            <a:fld id="{866E4CC8-8075-4B94-A3F0-B71659E9A247}" type="slidenum">
              <a:rPr lang="ru-RU">
                <a:cs typeface="Arial"/>
              </a:rPr>
              <a:pPr defTabSz="1255713"/>
              <a:t>‹#›</a:t>
            </a:fld>
            <a:endParaRPr lang="ru-RU"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948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</p:sldLayoutIdLst>
  <p:transition/>
  <p:timing/>
  <p:txStyles>
    <p:titleStyle>
      <a:lvl1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456926" algn="ctr" defTabSz="1278757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6pPr>
      <a:lvl7pPr marL="913851" algn="ctr" defTabSz="1278757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7pPr>
      <a:lvl8pPr marL="1370778" algn="ctr" defTabSz="1278757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8pPr>
      <a:lvl9pPr marL="1827704" algn="ctr" defTabSz="1278757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/>
        </a:defRPr>
      </a:lvl9pPr>
    </p:titleStyle>
    <p:bodyStyle>
      <a:lvl1pPr marL="476250" indent="-476250" algn="l" defTabSz="1276350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1035050" indent="-395288" algn="l" defTabSz="1276350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Times New Roman" pitchFamily="18" charset="0"/>
        </a:defRPr>
      </a:lvl2pPr>
      <a:lvl3pPr marL="1595438" indent="-315913" algn="l" defTabSz="127635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Times New Roman" pitchFamily="18" charset="0"/>
        </a:defRPr>
      </a:lvl3pPr>
      <a:lvl4pPr marL="2235200" indent="-314325" algn="l" defTabSz="127635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4pPr>
      <a:lvl5pPr marL="2873375" indent="-312738" algn="l" defTabSz="1276350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Times New Roman" pitchFamily="18" charset="0"/>
        </a:defRPr>
      </a:lvl5pPr>
      <a:lvl6pPr marL="3334923" indent="-318896" algn="l" defTabSz="1278757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3791850" indent="-318896" algn="l" defTabSz="1278757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248770" indent="-318896" algn="l" defTabSz="1278757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4705702" indent="-318896" algn="l" defTabSz="1278757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6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1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8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4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8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4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78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6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5523" tIns="62856" rIns="125523" bIns="628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563" name="Текст 2"/>
          <p:cNvSpPr>
            <a:spLocks noGrp="1"/>
          </p:cNvSpPr>
          <p:nvPr>
            <p:ph type="body" idx="1"/>
          </p:nvPr>
        </p:nvSpPr>
        <p:spPr bwMode="auto">
          <a:xfrm>
            <a:off x="639763" y="2243138"/>
            <a:ext cx="11522075" cy="6334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5523" tIns="62856" rIns="125523" bIns="628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39763" y="8899525"/>
            <a:ext cx="2987675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5523" tIns="62856" rIns="125523" bIns="62856" numCol="1" anchor="ctr" anchorCtr="0" compatLnSpc="1">
            <a:prstTxWarp prst="textNoShape">
              <a:avLst/>
            </a:prstTxWarp>
          </a:bodyPr>
          <a:lstStyle>
            <a:lvl1pPr defTabSz="1256846">
              <a:defRPr sz="1700" b="0" smtClean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7AB3994-904A-4266-ADB3-E3DCA19CBB04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373563" y="8899525"/>
            <a:ext cx="4054475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5523" tIns="62856" rIns="125523" bIns="62856" numCol="1" anchor="ctr" anchorCtr="0" compatLnSpc="1">
            <a:prstTxWarp prst="textNoShape">
              <a:avLst/>
            </a:prstTxWarp>
          </a:bodyPr>
          <a:lstStyle>
            <a:lvl1pPr algn="ctr" defTabSz="1256846">
              <a:defRPr sz="1700" b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174163" y="8899525"/>
            <a:ext cx="2987675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5523" tIns="62856" rIns="125523" bIns="62856" numCol="1" anchor="ctr" anchorCtr="0" compatLnSpc="1">
            <a:prstTxWarp prst="textNoShape">
              <a:avLst/>
            </a:prstTxWarp>
          </a:bodyPr>
          <a:lstStyle>
            <a:lvl1pPr algn="r" defTabSz="1256846">
              <a:defRPr sz="1700" b="0" smtClean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1FFD05-2759-48DD-B656-8AA37A9BD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564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</p:sldLayoutIdLst>
  <p:transition/>
  <p:timing/>
  <p:txStyles>
    <p:titleStyle>
      <a:lvl1pPr algn="ctr" defTabSz="1254125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541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2pPr>
      <a:lvl3pPr algn="ctr" defTabSz="12541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3pPr>
      <a:lvl4pPr algn="ctr" defTabSz="12541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4pPr>
      <a:lvl5pPr algn="ctr" defTabSz="12541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5pPr>
      <a:lvl6pPr marL="541892" algn="ctr" defTabSz="1255019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1083789" algn="ctr" defTabSz="1255019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625709" algn="ctr" defTabSz="1255019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2167619" algn="ctr" defTabSz="1255019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68313" indent="-468313" algn="l" defTabSz="1254125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17588" indent="-390525" algn="l" defTabSz="1254125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68450" indent="-311150" algn="l" defTabSz="1254125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195513" indent="-311150" algn="l" defTabSz="1254125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2575" indent="-311150" algn="l" defTabSz="1254125" rtl="0" eaLnBrk="0" fontAlgn="base" hangingPunct="0">
        <a:spcBef>
          <a:spcPct val="20000"/>
        </a:spcBef>
        <a:spcAft>
          <a:spcPct val="0"/>
        </a:spcAft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52460" indent="-313860" algn="l" defTabSz="125542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080195" indent="-313860" algn="l" defTabSz="125542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07900" indent="-313860" algn="l" defTabSz="125542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335624" indent="-313860" algn="l" defTabSz="125542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5542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7668" algn="l" defTabSz="125542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422" algn="l" defTabSz="125542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83160" algn="l" defTabSz="125542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10892" algn="l" defTabSz="125542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598" algn="l" defTabSz="125542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6321" algn="l" defTabSz="125542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044" algn="l" defTabSz="125542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21764" algn="l" defTabSz="125542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12.bin" TargetMode="Internal" /><Relationship Id="rId3" Type="http://schemas.openxmlformats.org/officeDocument/2006/relationships/image" Target="../media/image6.png" /><Relationship Id="rId4" Type="http://schemas.openxmlformats.org/officeDocument/2006/relationships/oleObject" Target="../embeddings/oleObject13.bin" TargetMode="Internal" /><Relationship Id="rId5" Type="http://schemas.openxmlformats.org/officeDocument/2006/relationships/image" Target="../media/image7.jpeg" /><Relationship Id="rId6" Type="http://schemas.openxmlformats.org/officeDocument/2006/relationships/vmlDrawing" Target="../drawings/vmlDrawing6.v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image" Target="../media/image26.png" /><Relationship Id="rId11" Type="http://schemas.openxmlformats.org/officeDocument/2006/relationships/image" Target="../media/image27.png" /><Relationship Id="rId12" Type="http://schemas.openxmlformats.org/officeDocument/2006/relationships/image" Target="../media/image28.png" /><Relationship Id="rId13" Type="http://schemas.openxmlformats.org/officeDocument/2006/relationships/image" Target="../media/image29.png" /><Relationship Id="rId14" Type="http://schemas.openxmlformats.org/officeDocument/2006/relationships/image" Target="../media/image30.png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9.png" /><Relationship Id="rId4" Type="http://schemas.openxmlformats.org/officeDocument/2006/relationships/image" Target="../media/image20.png" /><Relationship Id="rId5" Type="http://schemas.openxmlformats.org/officeDocument/2006/relationships/image" Target="../media/image21.png" /><Relationship Id="rId6" Type="http://schemas.openxmlformats.org/officeDocument/2006/relationships/image" Target="../media/image22.png" /><Relationship Id="rId7" Type="http://schemas.openxmlformats.org/officeDocument/2006/relationships/image" Target="../media/image23.png" /><Relationship Id="rId8" Type="http://schemas.openxmlformats.org/officeDocument/2006/relationships/image" Target="../media/image24.png" /><Relationship Id="rId9" Type="http://schemas.openxmlformats.org/officeDocument/2006/relationships/image" Target="../media/image25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14.bin" TargetMode="Internal" /><Relationship Id="rId3" Type="http://schemas.openxmlformats.org/officeDocument/2006/relationships/image" Target="../media/image6.png" /><Relationship Id="rId4" Type="http://schemas.openxmlformats.org/officeDocument/2006/relationships/oleObject" Target="../embeddings/oleObject15.bin" TargetMode="Internal" /><Relationship Id="rId5" Type="http://schemas.openxmlformats.org/officeDocument/2006/relationships/image" Target="../media/image34.jpeg" /><Relationship Id="rId6" Type="http://schemas.openxmlformats.org/officeDocument/2006/relationships/vmlDrawing" Target="../drawings/vmlDrawing7.v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16.bin" TargetMode="Internal" /><Relationship Id="rId3" Type="http://schemas.openxmlformats.org/officeDocument/2006/relationships/image" Target="../media/image6.png" /><Relationship Id="rId4" Type="http://schemas.openxmlformats.org/officeDocument/2006/relationships/oleObject" Target="../embeddings/oleObject17.bin" TargetMode="Internal" /><Relationship Id="rId5" Type="http://schemas.openxmlformats.org/officeDocument/2006/relationships/image" Target="../media/image34.jpeg" /><Relationship Id="rId6" Type="http://schemas.openxmlformats.org/officeDocument/2006/relationships/vmlDrawing" Target="../drawings/vmlDrawing8.v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1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1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1.jpeg" /><Relationship Id="rId3" Type="http://schemas.openxmlformats.org/officeDocument/2006/relationships/image" Target="../media/image35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18.bin" TargetMode="Internal" /><Relationship Id="rId3" Type="http://schemas.openxmlformats.org/officeDocument/2006/relationships/image" Target="../media/image6.png" /><Relationship Id="rId4" Type="http://schemas.openxmlformats.org/officeDocument/2006/relationships/oleObject" Target="../embeddings/oleObject19.bin" TargetMode="Internal" /><Relationship Id="rId5" Type="http://schemas.openxmlformats.org/officeDocument/2006/relationships/image" Target="../media/image34.jpeg" /><Relationship Id="rId6" Type="http://schemas.openxmlformats.org/officeDocument/2006/relationships/vmlDrawing" Target="../drawings/vmlDrawing9.v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2.jpeg" /><Relationship Id="rId4" Type="http://schemas.openxmlformats.org/officeDocument/2006/relationships/oleObject" Target="../embeddings/oleObject2.bin" TargetMode="Internal" /><Relationship Id="rId5" Type="http://schemas.openxmlformats.org/officeDocument/2006/relationships/image" Target="../media/image3.jpeg" /><Relationship Id="rId6" Type="http://schemas.openxmlformats.org/officeDocument/2006/relationships/vmlDrawing" Target="../drawings/vmlDrawing1.v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20.bin" TargetMode="Internal" /><Relationship Id="rId3" Type="http://schemas.openxmlformats.org/officeDocument/2006/relationships/image" Target="../media/image6.png" /><Relationship Id="rId4" Type="http://schemas.openxmlformats.org/officeDocument/2006/relationships/oleObject" Target="../embeddings/oleObject21.bin" TargetMode="Internal" /><Relationship Id="rId5" Type="http://schemas.openxmlformats.org/officeDocument/2006/relationships/image" Target="../media/image34.jpeg" /><Relationship Id="rId6" Type="http://schemas.openxmlformats.org/officeDocument/2006/relationships/vmlDrawing" Target="../drawings/vmlDrawing10.v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1.jpeg" /><Relationship Id="rId3" Type="http://schemas.openxmlformats.org/officeDocument/2006/relationships/image" Target="../media/image36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3.bin" TargetMode="Interna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4.bin" TargetMode="Internal" /><Relationship Id="rId5" Type="http://schemas.openxmlformats.org/officeDocument/2006/relationships/image" Target="../media/image5.jpeg" /><Relationship Id="rId6" Type="http://schemas.openxmlformats.org/officeDocument/2006/relationships/vmlDrawing" Target="../drawings/vmlDrawing2.v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22.bin" TargetMode="Internal" /><Relationship Id="rId3" Type="http://schemas.openxmlformats.org/officeDocument/2006/relationships/image" Target="../media/image6.png" /><Relationship Id="rId4" Type="http://schemas.openxmlformats.org/officeDocument/2006/relationships/oleObject" Target="../embeddings/oleObject23.bin" TargetMode="Internal" /><Relationship Id="rId5" Type="http://schemas.openxmlformats.org/officeDocument/2006/relationships/image" Target="../media/image34.jpeg" /><Relationship Id="rId6" Type="http://schemas.openxmlformats.org/officeDocument/2006/relationships/vmlDrawing" Target="../drawings/vmlDrawing11.v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1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24.bin" TargetMode="Internal" /><Relationship Id="rId3" Type="http://schemas.openxmlformats.org/officeDocument/2006/relationships/image" Target="../media/image6.png" /><Relationship Id="rId4" Type="http://schemas.openxmlformats.org/officeDocument/2006/relationships/oleObject" Target="../embeddings/oleObject25.bin" TargetMode="Internal" /><Relationship Id="rId5" Type="http://schemas.openxmlformats.org/officeDocument/2006/relationships/image" Target="../media/image37.jpeg" /><Relationship Id="rId6" Type="http://schemas.openxmlformats.org/officeDocument/2006/relationships/vmlDrawing" Target="../drawings/vmlDrawing12.v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26.bin" TargetMode="Internal" /><Relationship Id="rId3" Type="http://schemas.openxmlformats.org/officeDocument/2006/relationships/image" Target="../media/image6.png" /><Relationship Id="rId4" Type="http://schemas.openxmlformats.org/officeDocument/2006/relationships/oleObject" Target="../embeddings/oleObject27.bin" TargetMode="Internal" /><Relationship Id="rId5" Type="http://schemas.openxmlformats.org/officeDocument/2006/relationships/image" Target="../media/image37.jpeg" /><Relationship Id="rId6" Type="http://schemas.openxmlformats.org/officeDocument/2006/relationships/vmlDrawing" Target="../drawings/vmlDrawing13.v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jpeg" /><Relationship Id="rId3" Type="http://schemas.openxmlformats.org/officeDocument/2006/relationships/image" Target="../media/image36.pn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28.bin" TargetMode="Internal" /><Relationship Id="rId3" Type="http://schemas.openxmlformats.org/officeDocument/2006/relationships/image" Target="../media/image6.png" /><Relationship Id="rId4" Type="http://schemas.openxmlformats.org/officeDocument/2006/relationships/oleObject" Target="../embeddings/oleObject29.bin" TargetMode="Internal" /><Relationship Id="rId5" Type="http://schemas.openxmlformats.org/officeDocument/2006/relationships/image" Target="../media/image37.jpeg" /><Relationship Id="rId6" Type="http://schemas.openxmlformats.org/officeDocument/2006/relationships/vmlDrawing" Target="../drawings/vmlDrawing14.v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5.bin" TargetMode="Internal" /><Relationship Id="rId3" Type="http://schemas.openxmlformats.org/officeDocument/2006/relationships/image" Target="../media/image6.png" /><Relationship Id="rId4" Type="http://schemas.openxmlformats.org/officeDocument/2006/relationships/oleObject" Target="../embeddings/oleObject6.bin" TargetMode="Internal" /><Relationship Id="rId5" Type="http://schemas.openxmlformats.org/officeDocument/2006/relationships/image" Target="../media/image7.jpeg" /><Relationship Id="rId6" Type="http://schemas.openxmlformats.org/officeDocument/2006/relationships/vmlDrawing" Target="../drawings/vmlDrawing3.v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jpe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30.bin" TargetMode="Internal" /><Relationship Id="rId3" Type="http://schemas.openxmlformats.org/officeDocument/2006/relationships/image" Target="../media/image6.png" /><Relationship Id="rId4" Type="http://schemas.openxmlformats.org/officeDocument/2006/relationships/oleObject" Target="../embeddings/oleObject31.bin" TargetMode="Internal" /><Relationship Id="rId5" Type="http://schemas.openxmlformats.org/officeDocument/2006/relationships/image" Target="../media/image37.jpeg" /><Relationship Id="rId6" Type="http://schemas.openxmlformats.org/officeDocument/2006/relationships/vmlDrawing" Target="../drawings/vmlDrawing15.vml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32.bin" TargetMode="Internal" /><Relationship Id="rId3" Type="http://schemas.openxmlformats.org/officeDocument/2006/relationships/image" Target="../media/image6.png" /><Relationship Id="rId4" Type="http://schemas.openxmlformats.org/officeDocument/2006/relationships/oleObject" Target="../embeddings/oleObject33.bin" TargetMode="Internal" /><Relationship Id="rId5" Type="http://schemas.openxmlformats.org/officeDocument/2006/relationships/image" Target="../media/image37.jpeg" /><Relationship Id="rId6" Type="http://schemas.openxmlformats.org/officeDocument/2006/relationships/vmlDrawing" Target="../drawings/vmlDrawing16.vml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1.jpeg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34.bin" TargetMode="Internal" /><Relationship Id="rId3" Type="http://schemas.openxmlformats.org/officeDocument/2006/relationships/image" Target="../media/image6.png" /><Relationship Id="rId4" Type="http://schemas.openxmlformats.org/officeDocument/2006/relationships/oleObject" Target="../embeddings/oleObject35.bin" TargetMode="Internal" /><Relationship Id="rId5" Type="http://schemas.openxmlformats.org/officeDocument/2006/relationships/image" Target="../media/image34.jpeg" /><Relationship Id="rId6" Type="http://schemas.openxmlformats.org/officeDocument/2006/relationships/vmlDrawing" Target="../drawings/vmlDrawing17.vml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jpeg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36.bin" TargetMode="Internal" /><Relationship Id="rId3" Type="http://schemas.openxmlformats.org/officeDocument/2006/relationships/image" Target="../media/image6.png" /><Relationship Id="rId4" Type="http://schemas.openxmlformats.org/officeDocument/2006/relationships/oleObject" Target="../embeddings/oleObject37.bin" TargetMode="Internal" /><Relationship Id="rId5" Type="http://schemas.openxmlformats.org/officeDocument/2006/relationships/image" Target="../media/image34.jpeg" /><Relationship Id="rId6" Type="http://schemas.openxmlformats.org/officeDocument/2006/relationships/vmlDrawing" Target="../drawings/vmlDrawing18.vml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38.bin" TargetMode="Internal" /><Relationship Id="rId3" Type="http://schemas.openxmlformats.org/officeDocument/2006/relationships/image" Target="../media/image6.png" /><Relationship Id="rId4" Type="http://schemas.openxmlformats.org/officeDocument/2006/relationships/oleObject" Target="../embeddings/oleObject39.bin" TargetMode="Internal" /><Relationship Id="rId5" Type="http://schemas.openxmlformats.org/officeDocument/2006/relationships/image" Target="../media/image34.jpeg" /><Relationship Id="rId6" Type="http://schemas.openxmlformats.org/officeDocument/2006/relationships/vmlDrawing" Target="../drawings/vmlDrawing19.vml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1.jpeg" /><Relationship Id="rId3" Type="http://schemas.openxmlformats.org/officeDocument/2006/relationships/oleObject" Target="../embeddings/oleObject40.bin" TargetMode="Internal" /><Relationship Id="rId4" Type="http://schemas.openxmlformats.org/officeDocument/2006/relationships/image" Target="../media/image38.png" /><Relationship Id="rId5" Type="http://schemas.openxmlformats.org/officeDocument/2006/relationships/image" Target="../media/image39.png" /><Relationship Id="rId6" Type="http://schemas.openxmlformats.org/officeDocument/2006/relationships/vmlDrawing" Target="../drawings/vmlDrawing20.vml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1.jpeg" /><Relationship Id="rId3" Type="http://schemas.openxmlformats.org/officeDocument/2006/relationships/image" Target="../media/image39.png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1.jpeg" /><Relationship Id="rId3" Type="http://schemas.openxmlformats.org/officeDocument/2006/relationships/image" Target="../media/image39.png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oleObject" Target="../embeddings/oleObject41.bin" TargetMode="Internal" /><Relationship Id="rId3" Type="http://schemas.openxmlformats.org/officeDocument/2006/relationships/image" Target="../media/image6.png" /><Relationship Id="rId4" Type="http://schemas.openxmlformats.org/officeDocument/2006/relationships/oleObject" Target="../embeddings/oleObject42.bin" TargetMode="Internal" /><Relationship Id="rId5" Type="http://schemas.openxmlformats.org/officeDocument/2006/relationships/image" Target="../media/image34.jpeg" /><Relationship Id="rId6" Type="http://schemas.openxmlformats.org/officeDocument/2006/relationships/vmlDrawing" Target="../drawings/vmlDrawing21.vml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0.jpeg" /></Relationships>
</file>

<file path=ppt/slides/_rels/slide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7.bin" TargetMode="Internal" /><Relationship Id="rId3" Type="http://schemas.openxmlformats.org/officeDocument/2006/relationships/image" Target="../media/image6.png" /><Relationship Id="rId4" Type="http://schemas.openxmlformats.org/officeDocument/2006/relationships/oleObject" Target="../embeddings/oleObject8.bin" TargetMode="Internal" /><Relationship Id="rId5" Type="http://schemas.openxmlformats.org/officeDocument/2006/relationships/image" Target="../media/image7.jpeg" /><Relationship Id="rId6" Type="http://schemas.openxmlformats.org/officeDocument/2006/relationships/vmlDrawing" Target="../drawings/vmlDrawing4.vml" /></Relationships>
</file>

<file path=ppt/slides/_rels/slide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1.jpeg" /></Relationships>
</file>

<file path=ppt/slides/_rels/slide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hyperlink" Target="http://www.n-mar.ru/" TargetMode="External" /></Relationships>
</file>

<file path=ppt/slides/_rels/slide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jpeg" /></Relationships>
</file>

<file path=ppt/slides/_rels/slide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oleObject" Target="../embeddings/oleObject43.bin" TargetMode="Internal" /><Relationship Id="rId3" Type="http://schemas.openxmlformats.org/officeDocument/2006/relationships/image" Target="../media/image6.png" /><Relationship Id="rId4" Type="http://schemas.openxmlformats.org/officeDocument/2006/relationships/oleObject" Target="../embeddings/oleObject44.bin" TargetMode="Internal" /><Relationship Id="rId5" Type="http://schemas.openxmlformats.org/officeDocument/2006/relationships/image" Target="../media/image34.jpeg" /><Relationship Id="rId6" Type="http://schemas.openxmlformats.org/officeDocument/2006/relationships/vmlDrawing" Target="../drawings/vmlDrawing22.vml" /></Relationships>
</file>

<file path=ppt/slides/_rels/slide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jpeg" /></Relationships>
</file>

<file path=ppt/slides/_rels/slide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42.jpeg" /></Relationships>
</file>

<file path=ppt/slides/_rels/slide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4.jpeg" /><Relationship Id="rId11" Type="http://schemas.openxmlformats.org/officeDocument/2006/relationships/oleObject" Target="../embeddings/oleObject11.bin" TargetMode="Internal" /><Relationship Id="rId12" Type="http://schemas.openxmlformats.org/officeDocument/2006/relationships/image" Target="../media/image15.jpeg" /><Relationship Id="rId13" Type="http://schemas.openxmlformats.org/officeDocument/2006/relationships/image" Target="../media/image16.jpeg" /><Relationship Id="rId14" Type="http://schemas.openxmlformats.org/officeDocument/2006/relationships/image" Target="../media/image17.png" /><Relationship Id="rId15" Type="http://schemas.openxmlformats.org/officeDocument/2006/relationships/vmlDrawing" Target="../drawings/vmlDrawing5.vml" /><Relationship Id="rId2" Type="http://schemas.openxmlformats.org/officeDocument/2006/relationships/slide" Target="slide39.xml" TargetMode="Internal" /><Relationship Id="rId3" Type="http://schemas.openxmlformats.org/officeDocument/2006/relationships/image" Target="../media/image9.png" /><Relationship Id="rId4" Type="http://schemas.openxmlformats.org/officeDocument/2006/relationships/image" Target="../media/image10.png" /><Relationship Id="rId5" Type="http://schemas.openxmlformats.org/officeDocument/2006/relationships/image" Target="../media/image11.png" /><Relationship Id="rId6" Type="http://schemas.openxmlformats.org/officeDocument/2006/relationships/oleObject" Target="../embeddings/oleObject9.bin" TargetMode="Internal" /><Relationship Id="rId7" Type="http://schemas.openxmlformats.org/officeDocument/2006/relationships/image" Target="../media/image12.png" /><Relationship Id="rId8" Type="http://schemas.openxmlformats.org/officeDocument/2006/relationships/oleObject" Target="../embeddings/oleObject10.bin" TargetMode="Internal" /><Relationship Id="rId9" Type="http://schemas.openxmlformats.org/officeDocument/2006/relationships/image" Target="../media/image13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Титульный лист</a:t>
            </a:r>
          </a:p>
        </p:txBody>
      </p:sp>
      <p:pic>
        <p:nvPicPr>
          <p:cNvPr id="52227" name="Picture 4" descr="заставка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639763" y="1128713"/>
            <a:ext cx="11945937" cy="42462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404" tIns="45188" rIns="90404" bIns="45188">
            <a:spAutoFit/>
          </a:bodyPr>
          <a:lstStyle/>
          <a:p>
            <a:pPr algn="ctr" defTabSz="1265238"/>
            <a:endParaRPr lang="ru-RU" sz="43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defTabSz="1265238" eaLnBrk="0" hangingPunct="0"/>
            <a:r>
              <a:rPr lang="ru-RU" sz="5500" b="1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4300" b="1">
                <a:solidFill>
                  <a:srgbClr val="FFFF00"/>
                </a:solidFill>
                <a:latin typeface="Times New Roman" pitchFamily="18" charset="0"/>
              </a:rPr>
              <a:t>ПАСПОРТ ТЕРРИТОРИИ </a:t>
            </a:r>
            <a:br>
              <a:rPr lang="ru-RU" sz="4300" b="1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4300" b="1" smtClean="0">
                <a:solidFill>
                  <a:srgbClr val="FFFF00"/>
                </a:solidFill>
                <a:latin typeface="Times New Roman" pitchFamily="18" charset="0"/>
              </a:rPr>
              <a:t>НАСЕЛЕННОГО ПУНКТА ПОС. ВАРНЕК МУНИЦИПАЛЬНОГО </a:t>
            </a:r>
            <a:r>
              <a:rPr lang="ru-RU" sz="4300" b="1">
                <a:solidFill>
                  <a:srgbClr val="FFFF00"/>
                </a:solidFill>
                <a:latin typeface="Times New Roman" pitchFamily="18" charset="0"/>
              </a:rPr>
              <a:t>ОБРАЗОВАНИЯ</a:t>
            </a:r>
            <a:br>
              <a:rPr lang="ru-RU" sz="4300" b="1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4300" b="1" smtClean="0">
                <a:solidFill>
                  <a:srgbClr val="FFFF00"/>
                </a:solidFill>
                <a:latin typeface="Times New Roman" pitchFamily="18" charset="0"/>
              </a:rPr>
              <a:t>«ЮШАРСКИЙ </a:t>
            </a:r>
            <a:r>
              <a:rPr lang="ru-RU" sz="4300" b="1">
                <a:solidFill>
                  <a:srgbClr val="FFFF00"/>
                </a:solidFill>
                <a:latin typeface="Times New Roman" pitchFamily="18" charset="0"/>
              </a:rPr>
              <a:t>СЕЛЬСОВЕТ»</a:t>
            </a:r>
            <a:br>
              <a:rPr lang="ru-RU" sz="4300" b="1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4300" b="1" smtClean="0">
                <a:solidFill>
                  <a:srgbClr val="FFFF00"/>
                </a:solidFill>
                <a:latin typeface="Times New Roman" pitchFamily="18" charset="0"/>
              </a:rPr>
              <a:t>НЕНЕЦКОГО </a:t>
            </a:r>
            <a:r>
              <a:rPr lang="ru-RU" sz="4300" b="1">
                <a:solidFill>
                  <a:srgbClr val="FFFF00"/>
                </a:solidFill>
                <a:latin typeface="Times New Roman" pitchFamily="18" charset="0"/>
              </a:rPr>
              <a:t>АВТОНОМНОГО ОКРУГА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8100" y="7577138"/>
            <a:ext cx="7955002" cy="19365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9124" tIns="44505" rIns="89124" bIns="44505">
            <a:spAutoFit/>
          </a:bodyPr>
          <a:lstStyle/>
          <a:p>
            <a:pPr defTabSz="1279525"/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Ответственный:</a:t>
            </a:r>
          </a:p>
          <a:p>
            <a:pPr defTabSz="1279525"/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ЦУКС </a:t>
            </a:r>
            <a:endParaRPr lang="ru-RU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79525"/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подполковник </a:t>
            </a:r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вн. службы: Брылев Андрей Валерьевич</a:t>
            </a:r>
          </a:p>
          <a:p>
            <a:pPr defTabSz="1279525"/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Тел.: 8 (81853) </a:t>
            </a:r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4-99-06</a:t>
            </a:r>
            <a:endParaRPr lang="ru-RU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79525"/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Моб.: </a:t>
            </a:r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8-921-472-27-75</a:t>
            </a:r>
            <a:endParaRPr lang="ru-RU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40470" y="110207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11_172_000_002</a:t>
            </a:r>
            <a:endParaRPr lang="ru-RU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55913"/>
            <a:ext cx="12801600" cy="3365500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08" tIns="63959" rIns="127908" bIns="63959"/>
          <a:lstStyle/>
          <a:p>
            <a:pPr defTabSz="1277938" eaLnBrk="1" hangingPunct="1">
              <a:defRPr/>
            </a:pPr>
            <a:endParaRPr lang="ru-RU" sz="5500" b="1" i="1" u="sng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42863" y="157163"/>
            <a:ext cx="2335212" cy="2019300"/>
            <a:chOff x="373" y="1752"/>
            <a:chExt cx="1786" cy="1388"/>
          </a:xfrm>
        </p:grpSpPr>
        <p:sp>
          <p:nvSpPr>
            <p:cNvPr id="59404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4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59405" name="Freeform 7"/>
            <p:cNvSpPr/>
            <p:nvPr/>
          </p:nvSpPr>
          <p:spPr bwMode="auto">
            <a:xfrm>
              <a:off x="489" y="1759"/>
              <a:ext cx="764" cy="246"/>
            </a:xfrm>
            <a:custGeom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06" name="Freeform 8"/>
            <p:cNvSpPr/>
            <p:nvPr/>
          </p:nvSpPr>
          <p:spPr bwMode="auto">
            <a:xfrm>
              <a:off x="485" y="2382"/>
              <a:ext cx="980" cy="246"/>
            </a:xfrm>
            <a:custGeom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6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07" name="Freeform 9"/>
            <p:cNvSpPr/>
            <p:nvPr/>
          </p:nvSpPr>
          <p:spPr bwMode="auto">
            <a:xfrm>
              <a:off x="1705" y="2340"/>
              <a:ext cx="138" cy="251"/>
            </a:xfrm>
            <a:custGeom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08" name="Freeform 10"/>
            <p:cNvSpPr/>
            <p:nvPr/>
          </p:nvSpPr>
          <p:spPr bwMode="auto">
            <a:xfrm>
              <a:off x="1083" y="1827"/>
              <a:ext cx="166" cy="247"/>
            </a:xfrm>
            <a:custGeom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09" name="Freeform 11"/>
            <p:cNvSpPr/>
            <p:nvPr/>
          </p:nvSpPr>
          <p:spPr bwMode="auto">
            <a:xfrm>
              <a:off x="1792" y="2104"/>
              <a:ext cx="248" cy="247"/>
            </a:xfrm>
            <a:custGeom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10" name="Freeform 12"/>
            <p:cNvSpPr/>
            <p:nvPr/>
          </p:nvSpPr>
          <p:spPr bwMode="auto">
            <a:xfrm>
              <a:off x="1826" y="2472"/>
              <a:ext cx="282" cy="247"/>
            </a:xfrm>
            <a:custGeom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11" name="Freeform 13"/>
            <p:cNvSpPr/>
            <p:nvPr/>
          </p:nvSpPr>
          <p:spPr bwMode="auto">
            <a:xfrm>
              <a:off x="1117" y="2709"/>
              <a:ext cx="354" cy="247"/>
            </a:xfrm>
            <a:custGeom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12" name="Freeform 14"/>
            <p:cNvSpPr/>
            <p:nvPr/>
          </p:nvSpPr>
          <p:spPr bwMode="auto">
            <a:xfrm>
              <a:off x="1784" y="2898"/>
              <a:ext cx="73" cy="242"/>
            </a:xfrm>
            <a:custGeom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13" name="Freeform 15"/>
            <p:cNvSpPr/>
            <p:nvPr/>
          </p:nvSpPr>
          <p:spPr bwMode="auto">
            <a:xfrm>
              <a:off x="1131" y="2611"/>
              <a:ext cx="721" cy="246"/>
            </a:xfrm>
            <a:custGeom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14" name="Freeform 16"/>
            <p:cNvSpPr/>
            <p:nvPr/>
          </p:nvSpPr>
          <p:spPr bwMode="auto">
            <a:xfrm>
              <a:off x="1794" y="2706"/>
              <a:ext cx="365" cy="246"/>
            </a:xfrm>
            <a:custGeom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15" name="Freeform 17"/>
            <p:cNvSpPr/>
            <p:nvPr/>
          </p:nvSpPr>
          <p:spPr bwMode="auto">
            <a:xfrm>
              <a:off x="1632" y="2107"/>
              <a:ext cx="199" cy="246"/>
            </a:xfrm>
            <a:custGeom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16" name="Freeform 18"/>
            <p:cNvSpPr/>
            <p:nvPr/>
          </p:nvSpPr>
          <p:spPr bwMode="auto">
            <a:xfrm>
              <a:off x="1212" y="1881"/>
              <a:ext cx="508" cy="246"/>
            </a:xfrm>
            <a:custGeom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17" name="Freeform 19"/>
            <p:cNvSpPr/>
            <p:nvPr/>
          </p:nvSpPr>
          <p:spPr bwMode="auto">
            <a:xfrm>
              <a:off x="1242" y="2333"/>
              <a:ext cx="599" cy="246"/>
            </a:xfrm>
            <a:custGeom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18" name="Freeform 20"/>
            <p:cNvSpPr/>
            <p:nvPr/>
          </p:nvSpPr>
          <p:spPr bwMode="auto">
            <a:xfrm rot="11000101" flipV="1">
              <a:off x="373" y="1835"/>
              <a:ext cx="225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19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3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59420" name="Freeform 22"/>
            <p:cNvSpPr/>
            <p:nvPr/>
          </p:nvSpPr>
          <p:spPr bwMode="auto">
            <a:xfrm>
              <a:off x="502" y="1752"/>
              <a:ext cx="735" cy="247"/>
            </a:xfrm>
            <a:custGeom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21" name="Freeform 37"/>
            <p:cNvSpPr/>
            <p:nvPr/>
          </p:nvSpPr>
          <p:spPr bwMode="auto">
            <a:xfrm>
              <a:off x="570" y="2142"/>
              <a:ext cx="822" cy="246"/>
            </a:xfrm>
            <a:custGeom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22" name="Freeform 38"/>
            <p:cNvSpPr/>
            <p:nvPr/>
          </p:nvSpPr>
          <p:spPr bwMode="auto">
            <a:xfrm rot="21384436" flipH="1">
              <a:off x="396" y="1823"/>
              <a:ext cx="226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23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3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12401550" y="0"/>
            <a:ext cx="400050" cy="9601200"/>
            <a:chOff x="5454" y="0"/>
            <a:chExt cx="193" cy="4320"/>
          </a:xfrm>
        </p:grpSpPr>
        <p:sp>
          <p:nvSpPr>
            <p:cNvPr id="59401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59402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59403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</p:grpSp>
      <p:graphicFrame>
        <p:nvGraphicFramePr>
          <p:cNvPr id="59397" name="Object 7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11991975" y="0"/>
          <a:ext cx="8096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orelDRAW" r:id="rId2" imgW="810768" imgH="950976" progId="">
                  <p:embed/>
                </p:oleObj>
              </mc:Choice>
              <mc:Fallback>
                <p:oleObj name="CorelDRAW" r:id="rId2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91975" y="0"/>
                        <a:ext cx="809625" cy="1160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3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420688" y="266700"/>
          <a:ext cx="357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orelDRAW" r:id="rId4" imgW="810768" imgH="950976" progId="">
                  <p:embed/>
                </p:oleObj>
              </mc:Choice>
              <mc:Fallback>
                <p:oleObj name="CorelDRAW" r:id="rId4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0688" y="266700"/>
                        <a:ext cx="357187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399" name="Picture 2" descr="заставка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496888" y="3576638"/>
            <a:ext cx="11945937" cy="22113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06" tIns="45703" rIns="91406" bIns="45703">
            <a:spAutoFit/>
          </a:bodyPr>
          <a:lstStyle/>
          <a:p>
            <a:pPr algn="ctr" defTabSz="1277938">
              <a:defRPr/>
            </a:pPr>
            <a:endParaRPr lang="ru-RU" sz="43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1277938">
              <a:defRPr/>
            </a:pPr>
            <a: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Раздел </a:t>
            </a:r>
            <a:r>
              <a:rPr lang="ru-RU" sz="48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№3</a:t>
            </a:r>
            <a:endParaRPr lang="ru-RU" sz="48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1277938">
              <a:defRPr/>
            </a:pPr>
            <a:r>
              <a:rPr lang="ru-RU" sz="48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ОБЩАЯ ИНФОРМАЦИЯ</a:t>
            </a:r>
            <a:endParaRPr lang="ru-RU" sz="48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7798" name="Group 39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68370742"/>
              </p:ext>
            </p:extLst>
          </p:nvPr>
        </p:nvGraphicFramePr>
        <p:xfrm>
          <a:off x="2656383" y="989442"/>
          <a:ext cx="10145217" cy="3739150"/>
        </p:xfrm>
        <a:graphic>
          <a:graphicData uri="http://schemas.openxmlformats.org/drawingml/2006/table">
            <a:tbl>
              <a:tblPr/>
              <a:tblGrid>
                <a:gridCol w="1218897"/>
                <a:gridCol w="1229376"/>
                <a:gridCol w="1400071"/>
                <a:gridCol w="1617531"/>
                <a:gridCol w="2339671"/>
                <a:gridCol w="2339671"/>
              </a:tblGrid>
              <a:tr h="1457901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поселение</a:t>
                      </a:r>
                    </a:p>
                  </a:txBody>
                  <a:tcPr marL="127928" marR="127928" marT="63966" marB="639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территории,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кв.км</a:t>
                      </a:r>
                    </a:p>
                  </a:txBody>
                  <a:tcPr marL="127928" marR="127928" marT="63966" marB="639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Население,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чел./ в том числе детей</a:t>
                      </a:r>
                    </a:p>
                  </a:txBody>
                  <a:tcPr marL="127928" marR="127928" marT="63966" marB="639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населения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кв.км</a:t>
                      </a:r>
                    </a:p>
                  </a:txBody>
                  <a:tcPr marL="127928" marR="127928" marT="63966" marB="639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 главы МО </a:t>
                      </a:r>
                    </a:p>
                  </a:txBody>
                  <a:tcPr marL="127928" marR="127928" marT="63966" marB="639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Официальный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сайт  поселения</a:t>
                      </a:r>
                    </a:p>
                  </a:txBody>
                  <a:tcPr marL="127928" marR="127928" marT="63966" marB="639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30121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Варнек</a:t>
                      </a:r>
                    </a:p>
                  </a:txBody>
                  <a:tcPr marL="127928" marR="127928" marT="63966" marB="639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928" marR="127928" marT="63966" marB="639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108/49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928" marR="127928" marT="63966" marB="639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0,005 чел.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928" marR="127928" marT="63966" marB="639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8(81857) 2-46-44,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2-46-22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сот. 8-911-591-10-99</a:t>
                      </a:r>
                    </a:p>
                  </a:txBody>
                  <a:tcPr marL="127928" marR="127928" marT="63966" marB="639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adm-yushar@mail.ru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928" marR="127928" marT="63966" marB="639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351128">
                <a:tc gridSpan="6">
                  <a:txBody>
                    <a:bodyPr vert="horz" wrap="square"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Краткая характеристика: поселок Варнек  расположен на юге острова Вайгач в северо-восточной части Ненецкого автономного округа. Расстояние до административного центра Ненецкого автономного округа, Нарьян-Мара 370 км, а до административного центра пос. Каратайка – 120 км. </a:t>
                      </a:r>
                      <a:r>
                        <a:rPr lang="ru-RU" sz="18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600" b="0" i="0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Поселок основан в первой половине 1930-х годов. Поселок находится в  пограничной зоне. Население: ненцы.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928" marR="127928" marT="63966" marB="639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793" name="Group 38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1916222"/>
              </p:ext>
            </p:extLst>
          </p:nvPr>
        </p:nvGraphicFramePr>
        <p:xfrm>
          <a:off x="0" y="4728593"/>
          <a:ext cx="12801600" cy="4940154"/>
        </p:xfrm>
        <a:graphic>
          <a:graphicData uri="http://schemas.openxmlformats.org/drawingml/2006/table">
            <a:tbl>
              <a:tblPr/>
              <a:tblGrid>
                <a:gridCol w="4649788"/>
                <a:gridCol w="4386262"/>
                <a:gridCol w="3765550"/>
              </a:tblGrid>
              <a:tr h="776159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структуры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объекты</a:t>
                      </a:r>
                    </a:p>
                  </a:txBody>
                  <a:tcPr marL="68538" marR="68538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57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</a:p>
                  </a:txBody>
                  <a:tcPr marL="68538" marR="685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 (раб./моб.)</a:t>
                      </a:r>
                    </a:p>
                  </a:txBody>
                  <a:tcPr marL="68538" marR="685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91992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b="0" smtClean="0">
                          <a:latin typeface="Times New Roman" pitchFamily="18" charset="0"/>
                          <a:cs typeface="Times New Roman" pitchFamily="18" charset="0"/>
                        </a:rPr>
                        <a:t>Участковый  пункт полиции</a:t>
                      </a:r>
                      <a:endParaRPr lang="ru-RU" sz="16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38" marR="68538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Шистарев Стас Игоревич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38" marR="685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8-818-57-2-47-22, 89110663124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38" marR="685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04056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b="0" smtClean="0">
                          <a:latin typeface="Times New Roman" pitchFamily="18" charset="0"/>
                          <a:cs typeface="Times New Roman" pitchFamily="18" charset="0"/>
                        </a:rPr>
                        <a:t>Староста</a:t>
                      </a:r>
                      <a:r>
                        <a:rPr lang="ru-RU" sz="1600" b="0" baseline="0" smtClean="0">
                          <a:latin typeface="Times New Roman" pitchFamily="18" charset="0"/>
                          <a:cs typeface="Times New Roman" pitchFamily="18" charset="0"/>
                        </a:rPr>
                        <a:t> пос. Варнек</a:t>
                      </a:r>
                      <a:endParaRPr lang="ru-RU" sz="16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8" marR="68538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Бобриков Владимир</a:t>
                      </a:r>
                      <a:r>
                        <a:rPr lang="ru-RU" sz="1600" b="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Валентинович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38" marR="685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8-818-57-2-26-40</a:t>
                      </a:r>
                    </a:p>
                    <a:p>
                      <a:pPr algn="ctr"/>
                      <a:endParaRPr lang="ru-RU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8" marR="685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88844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Фельдшерско-акушерский пункт (ФАП) п. Варнек</a:t>
                      </a:r>
                    </a:p>
                  </a:txBody>
                  <a:tcPr marL="68538" marR="68538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57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Ледкова  Веолетта Константиновна</a:t>
                      </a:r>
                    </a:p>
                  </a:txBody>
                  <a:tcPr marL="68538" marR="685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8-818-57-4-83-65</a:t>
                      </a:r>
                    </a:p>
                  </a:txBody>
                  <a:tcPr marL="68538" marR="685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11809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СПК «Дружба народов», бригада № 6</a:t>
                      </a:r>
                    </a:p>
                  </a:txBody>
                  <a:tcPr marL="68538" marR="68538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600" b="0" kern="120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Радионова Анастасия Семеновна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38" marR="685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8-818-57-2-46-05</a:t>
                      </a:r>
                    </a:p>
                  </a:txBody>
                  <a:tcPr marL="68538" marR="685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88353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Магазин  №2 Каратаевского ПО</a:t>
                      </a:r>
                    </a:p>
                  </a:txBody>
                  <a:tcPr marL="68538" marR="68538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Филлипова Наталья Рудольфовна</a:t>
                      </a:r>
                    </a:p>
                  </a:txBody>
                  <a:tcPr marL="68538" marR="685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8-818-57-2-26-34</a:t>
                      </a:r>
                    </a:p>
                  </a:txBody>
                  <a:tcPr marL="68538" marR="685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60303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Пекарня, вертолетная площадка</a:t>
                      </a:r>
                    </a:p>
                  </a:txBody>
                  <a:tcPr marL="68538" marR="68538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Вылка Михаил Николаевич</a:t>
                      </a:r>
                    </a:p>
                  </a:txBody>
                  <a:tcPr marL="68538" marR="685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8-818-57-2-26-30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88124571554</a:t>
                      </a:r>
                    </a:p>
                  </a:txBody>
                  <a:tcPr marL="68538" marR="685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95587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Участок ЖКУ МР ЗР «Севержилкомсервис»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Каратайка</a:t>
                      </a:r>
                    </a:p>
                  </a:txBody>
                  <a:tcPr marL="68538" marR="68538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Данилов Леонид Алексеевич</a:t>
                      </a:r>
                    </a:p>
                  </a:txBody>
                  <a:tcPr marL="68538" marR="685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8-818-57-2-46-31</a:t>
                      </a:r>
                    </a:p>
                  </a:txBody>
                  <a:tcPr marL="68538" marR="685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95587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ДЭС п. Варнек</a:t>
                      </a:r>
                    </a:p>
                  </a:txBody>
                  <a:tcPr marL="68538" marR="68538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Валей Александр Андреевич</a:t>
                      </a:r>
                    </a:p>
                  </a:txBody>
                  <a:tcPr marL="68538" marR="685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8-818-57-2-26-44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38" marR="685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3567" name="Text Box 106"/>
          <p:cNvSpPr txBox="1">
            <a:spLocks noChangeArrowheads="1"/>
          </p:cNvSpPr>
          <p:nvPr/>
        </p:nvSpPr>
        <p:spPr bwMode="auto">
          <a:xfrm>
            <a:off x="0" y="3432175"/>
            <a:ext cx="2656384" cy="129227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52" tIns="45527" rIns="91052" bIns="45527">
            <a:spAutoFit/>
          </a:bodyPr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/>
            <a:r>
              <a:rPr lang="ru-RU" sz="1300" b="1" smtClean="0">
                <a:latin typeface="Times New Roman" pitchFamily="18" charset="0"/>
                <a:cs typeface="Times New Roman" pitchFamily="18" charset="0"/>
              </a:rPr>
              <a:t>Председатель КЧС и ОПБ</a:t>
            </a:r>
          </a:p>
          <a:p>
            <a:pPr algn="ctr" eaLnBrk="1" hangingPunct="1"/>
            <a:r>
              <a:rPr lang="ru-RU" sz="1300" b="1" smtClean="0">
                <a:latin typeface="Times New Roman" pitchFamily="18" charset="0"/>
                <a:cs typeface="Times New Roman" pitchFamily="18" charset="0"/>
              </a:rPr>
              <a:t>Глава администрации МО «Юшарский сельсовет»</a:t>
            </a:r>
          </a:p>
          <a:p>
            <a:pPr algn="ctr" eaLnBrk="1" hangingPunct="1"/>
            <a:r>
              <a:rPr lang="ru-RU" sz="1300" b="1" smtClean="0">
                <a:latin typeface="Times New Roman" pitchFamily="18" charset="0"/>
                <a:cs typeface="Times New Roman" pitchFamily="18" charset="0"/>
              </a:rPr>
              <a:t>Вылко </a:t>
            </a:r>
            <a:r>
              <a:rPr lang="ru-RU" sz="1300" b="1">
                <a:latin typeface="Times New Roman" pitchFamily="18" charset="0"/>
                <a:cs typeface="Times New Roman" pitchFamily="18" charset="0"/>
              </a:rPr>
              <a:t>Дмитрий Валентинович</a:t>
            </a:r>
          </a:p>
          <a:p>
            <a:pPr algn="ctr" eaLnBrk="1" hangingPunct="1"/>
            <a:r>
              <a:rPr lang="ru-RU" sz="1300" b="1" smtClean="0">
                <a:latin typeface="Times New Roman" pitchFamily="18" charset="0"/>
                <a:cs typeface="Times New Roman" pitchFamily="18" charset="0"/>
              </a:rPr>
              <a:t>тел: </a:t>
            </a:r>
            <a:r>
              <a:rPr lang="ru-RU" sz="1300" b="1">
                <a:latin typeface="Times New Roman" pitchFamily="18" charset="0"/>
                <a:cs typeface="Times New Roman" pitchFamily="18" charset="0"/>
              </a:rPr>
              <a:t>8(81857</a:t>
            </a:r>
            <a:r>
              <a:rPr lang="ru-RU" sz="1300" b="1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3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smtClean="0">
                <a:latin typeface="Times New Roman" pitchFamily="18" charset="0"/>
                <a:cs typeface="Times New Roman" pitchFamily="18" charset="0"/>
              </a:rPr>
              <a:t>2-46-22, 89115911099</a:t>
            </a:r>
            <a:endParaRPr lang="ru-RU" sz="13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568" name="Picture 3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56184"/>
            <a:ext cx="2656384" cy="237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89249" tIns="44572" rIns="89249" bIns="44572" anchor="ctr"/>
          <a:lstStyle/>
          <a:p>
            <a:pPr algn="ctr" defTabSz="1243013">
              <a:tabLst>
                <a:tab pos="3151188"/>
                <a:tab pos="3402013"/>
                <a:tab pos="3495675"/>
              </a:tabLst>
            </a:pP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ТЕРРИТОРИИ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НАСЕЛЕННОГО ПУНКТА ПОС. ВАРНЕК МУНИЦИПАЛЬНОГО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СЕЛЬСОВЕТ»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НЕНЕЦКОГО АВТОНОМНОГО ОКРУГА</a:t>
            </a:r>
            <a:endParaRPr lang="ru-RU" sz="21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43013">
              <a:lnSpc>
                <a:spcPct val="80000"/>
              </a:lnSpc>
              <a:tabLst>
                <a:tab pos="3151188"/>
                <a:tab pos="3402013"/>
                <a:tab pos="3495675"/>
              </a:tabLst>
            </a:pPr>
            <a:r>
              <a:rPr lang="ru-RU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(общая информация) </a:t>
            </a:r>
          </a:p>
        </p:txBody>
      </p:sp>
      <p:sp>
        <p:nvSpPr>
          <p:cNvPr id="8" name="Text Box 70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/>
              <a:t>п. 3.1.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7266" name="Group 16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0845463"/>
              </p:ext>
            </p:extLst>
          </p:nvPr>
        </p:nvGraphicFramePr>
        <p:xfrm>
          <a:off x="0" y="1128192"/>
          <a:ext cx="12801600" cy="3335087"/>
        </p:xfrm>
        <a:graphic>
          <a:graphicData uri="http://schemas.openxmlformats.org/drawingml/2006/table">
            <a:tbl>
              <a:tblPr/>
              <a:tblGrid>
                <a:gridCol w="855663"/>
                <a:gridCol w="3313112"/>
                <a:gridCol w="1511300"/>
                <a:gridCol w="2232893"/>
                <a:gridCol w="2160240"/>
                <a:gridCol w="2728392"/>
              </a:tblGrid>
              <a:tr h="1043177">
                <a:tc rowSpan="2"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5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928" marR="127928" marT="63966" marB="639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Объекты социального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культурного назначения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928" marR="127928" marT="63966" marB="639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человек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928" marR="127928" marT="63966" marB="639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 руководителя</a:t>
                      </a:r>
                    </a:p>
                  </a:txBody>
                  <a:tcPr marL="127928" marR="127928" marT="63966" marB="639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 и телефон</a:t>
                      </a:r>
                    </a:p>
                  </a:txBody>
                  <a:tcPr marL="127928" marR="127928" marT="63966" marB="639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73320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дневном режиме</a:t>
                      </a:r>
                    </a:p>
                  </a:txBody>
                  <a:tcPr marL="127928" marR="127928" marT="63966" marB="639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Круглосуточно</a:t>
                      </a:r>
                    </a:p>
                  </a:txBody>
                  <a:tcPr marL="127928" marR="127928" marT="63966" marB="639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1318590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127928" marR="127928" marT="63966" marB="639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 киновидеопоказа п. Варнек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38" marR="685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 b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38" marR="685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 b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38" marR="685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57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Ледкова Светлана Юрьевна</a:t>
                      </a:r>
                    </a:p>
                  </a:txBody>
                  <a:tcPr marL="68538" marR="685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8-818-53-4-83-65</a:t>
                      </a:r>
                    </a:p>
                  </a:txBody>
                  <a:tcPr marL="68538" marR="685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89249" tIns="44572" rIns="89249" bIns="44572" anchor="ctr"/>
          <a:lstStyle/>
          <a:p>
            <a:pPr algn="ctr" defTabSz="1243013">
              <a:tabLst>
                <a:tab pos="3151188"/>
                <a:tab pos="3402013"/>
                <a:tab pos="3495675"/>
              </a:tabLst>
            </a:pP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ТЕРРИТОРИИ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НАСЕЛЕННОГО ПУНКТА ПОС. ВАРНЕК МУНИЦИПАЛЬНОГО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СЕЛЬСОВЕТ»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НЕНЕЦКОГО АВТОНОМНОГО ОКРУГА</a:t>
            </a:r>
            <a:endParaRPr lang="ru-RU" sz="21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9525">
              <a:lnSpc>
                <a:spcPct val="80000"/>
              </a:lnSpc>
              <a:defRPr/>
            </a:pP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(информация по объектам социального и культурного назначения) </a:t>
            </a:r>
            <a:endParaRPr lang="ru-RU" sz="21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/>
              <a:t>п. 3.2.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5538" name="Rectangle 5"/>
          <p:cNvSpPr>
            <a:spLocks noChangeArrowheads="1"/>
          </p:cNvSpPr>
          <p:nvPr/>
        </p:nvSpPr>
        <p:spPr bwMode="auto">
          <a:xfrm>
            <a:off x="0" y="1200200"/>
            <a:ext cx="12801600" cy="8401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CC66"/>
              </a:gs>
            </a:gsLst>
            <a:lin ang="5400000" scaled="1"/>
          </a:gradFill>
          <a:ln w="47625" cmpd="thickThin">
            <a:solidFill>
              <a:schemeClr val="tx1"/>
            </a:solidFill>
            <a:miter lim="800000"/>
          </a:ln>
        </p:spPr>
        <p:txBody>
          <a:bodyPr wrap="none" lIns="78866" tIns="39432" rIns="78866" bIns="39432" anchor="ctr"/>
          <a:lstStyle/>
          <a:p>
            <a:pPr defTabSz="787400"/>
            <a:endParaRPr lang="ru-RU" sz="800" b="1">
              <a:latin typeface="Times New Roman" panose="02020603050405020304" pitchFamily="18" charset="0"/>
            </a:endParaRPr>
          </a:p>
        </p:txBody>
      </p:sp>
      <p:sp>
        <p:nvSpPr>
          <p:cNvPr id="86" name="Line 59"/>
          <p:cNvSpPr>
            <a:spLocks noChangeShapeType="1"/>
          </p:cNvSpPr>
          <p:nvPr/>
        </p:nvSpPr>
        <p:spPr bwMode="auto">
          <a:xfrm flipH="1">
            <a:off x="6335713" y="1462088"/>
            <a:ext cx="0" cy="46672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lIns="91428" tIns="45714" rIns="91428" bIns="45714" anchor="ctr"/>
          <a:lstStyle/>
          <a:p>
            <a:pPr algn="ctr" eaLnBrk="0" hangingPunct="0">
              <a:defRPr/>
            </a:pPr>
            <a:endParaRPr lang="ru-RU" sz="36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65541" name="Freeform 61"/>
          <p:cNvSpPr/>
          <p:nvPr/>
        </p:nvSpPr>
        <p:spPr bwMode="auto">
          <a:xfrm>
            <a:off x="6480175" y="1589088"/>
            <a:ext cx="388938" cy="61912"/>
          </a:xfrm>
          <a:custGeom>
            <a:gdLst>
              <a:gd name="T0" fmla="*/ 0 w 136"/>
              <a:gd name="T1" fmla="*/ 2147483647 h 36"/>
              <a:gd name="T2" fmla="*/ 2147483647 w 136"/>
              <a:gd name="T3" fmla="*/ 0 h 36"/>
              <a:gd name="T4" fmla="*/ 2147483647 w 136"/>
              <a:gd name="T5" fmla="*/ 0 h 36"/>
              <a:gd name="T6" fmla="*/ 2147483647 w 136"/>
              <a:gd name="T7" fmla="*/ 0 h 36"/>
              <a:gd name="T8" fmla="*/ 2147483647 w 136"/>
              <a:gd name="T9" fmla="*/ 0 h 36"/>
              <a:gd name="T10" fmla="*/ 2147483647 w 136"/>
              <a:gd name="T11" fmla="*/ 2147483647 h 36"/>
              <a:gd name="T12" fmla="*/ 2147483647 w 136"/>
              <a:gd name="T13" fmla="*/ 2147483647 h 36"/>
              <a:gd name="T14" fmla="*/ 2147483647 w 136"/>
              <a:gd name="T15" fmla="*/ 2147483647 h 36"/>
              <a:gd name="T16" fmla="*/ 2147483647 w 136"/>
              <a:gd name="T17" fmla="*/ 2147483647 h 36"/>
              <a:gd name="T18" fmla="*/ 2147483647 w 136"/>
              <a:gd name="T19" fmla="*/ 2147483647 h 36"/>
              <a:gd name="T20" fmla="*/ 2147483647 w 136"/>
              <a:gd name="T21" fmla="*/ 2147483647 h 36"/>
              <a:gd name="T22" fmla="*/ 2147483647 w 136"/>
              <a:gd name="T23" fmla="*/ 2147483647 h 36"/>
              <a:gd name="T24" fmla="*/ 2147483647 w 136"/>
              <a:gd name="T25" fmla="*/ 2147483647 h 36"/>
              <a:gd name="T26" fmla="*/ 2147483647 w 136"/>
              <a:gd name="T27" fmla="*/ 2147483647 h 36"/>
              <a:gd name="T28" fmla="*/ 2147483647 w 136"/>
              <a:gd name="T29" fmla="*/ 2147483647 h 36"/>
              <a:gd name="T30" fmla="*/ 2147483647 w 136"/>
              <a:gd name="T31" fmla="*/ 2147483647 h 36"/>
              <a:gd name="T32" fmla="*/ 2147483647 w 136"/>
              <a:gd name="T33" fmla="*/ 2147483647 h 36"/>
              <a:gd name="T34" fmla="*/ 2147483647 w 136"/>
              <a:gd name="T35" fmla="*/ 2147483647 h 36"/>
              <a:gd name="T36" fmla="*/ 2147483647 w 136"/>
              <a:gd name="T37" fmla="*/ 2147483647 h 36"/>
              <a:gd name="T38" fmla="*/ 2147483647 w 136"/>
              <a:gd name="T39" fmla="*/ 2147483647 h 36"/>
              <a:gd name="T40" fmla="*/ 2147483647 w 136"/>
              <a:gd name="T41" fmla="*/ 2147483647 h 36"/>
              <a:gd name="T42" fmla="*/ 2147483647 w 136"/>
              <a:gd name="T43" fmla="*/ 2147483647 h 36"/>
              <a:gd name="T44" fmla="*/ 2147483647 w 136"/>
              <a:gd name="T45" fmla="*/ 2147483647 h 36"/>
              <a:gd name="T46" fmla="*/ 0 w 136"/>
              <a:gd name="T47" fmla="*/ 2147483647 h 36"/>
              <a:gd name="T48" fmla="*/ 0 w 136"/>
              <a:gd name="T49" fmla="*/ 2147483647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6"/>
              <a:gd name="T76" fmla="*/ 0 h 36"/>
              <a:gd name="T77" fmla="*/ 136 w 136"/>
              <a:gd name="T78" fmla="*/ 36 h 36"/>
            </a:gdLst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6" h="36">
                <a:moveTo>
                  <a:pt x="0" y="5"/>
                </a:moveTo>
                <a:lnTo>
                  <a:pt x="13" y="0"/>
                </a:lnTo>
                <a:lnTo>
                  <a:pt x="31" y="0"/>
                </a:lnTo>
                <a:lnTo>
                  <a:pt x="47" y="0"/>
                </a:lnTo>
                <a:lnTo>
                  <a:pt x="62" y="0"/>
                </a:lnTo>
                <a:lnTo>
                  <a:pt x="81" y="5"/>
                </a:lnTo>
                <a:lnTo>
                  <a:pt x="99" y="10"/>
                </a:lnTo>
                <a:lnTo>
                  <a:pt x="107" y="12"/>
                </a:lnTo>
                <a:lnTo>
                  <a:pt x="112" y="15"/>
                </a:lnTo>
                <a:lnTo>
                  <a:pt x="122" y="20"/>
                </a:lnTo>
                <a:lnTo>
                  <a:pt x="135" y="35"/>
                </a:lnTo>
                <a:lnTo>
                  <a:pt x="128" y="27"/>
                </a:lnTo>
                <a:lnTo>
                  <a:pt x="112" y="22"/>
                </a:lnTo>
                <a:lnTo>
                  <a:pt x="99" y="17"/>
                </a:lnTo>
                <a:lnTo>
                  <a:pt x="89" y="15"/>
                </a:lnTo>
                <a:lnTo>
                  <a:pt x="81" y="15"/>
                </a:lnTo>
                <a:lnTo>
                  <a:pt x="68" y="12"/>
                </a:lnTo>
                <a:lnTo>
                  <a:pt x="57" y="10"/>
                </a:lnTo>
                <a:lnTo>
                  <a:pt x="49" y="10"/>
                </a:lnTo>
                <a:lnTo>
                  <a:pt x="39" y="10"/>
                </a:lnTo>
                <a:lnTo>
                  <a:pt x="31" y="10"/>
                </a:lnTo>
                <a:lnTo>
                  <a:pt x="18" y="12"/>
                </a:lnTo>
                <a:lnTo>
                  <a:pt x="3" y="12"/>
                </a:lnTo>
                <a:lnTo>
                  <a:pt x="0" y="15"/>
                </a:lnTo>
                <a:lnTo>
                  <a:pt x="0" y="5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78866" tIns="39432" rIns="78866" bIns="39432"/>
          <a:lstStyle/>
          <a:p>
            <a:endParaRPr lang="ru-RU"/>
          </a:p>
        </p:txBody>
      </p:sp>
      <p:sp>
        <p:nvSpPr>
          <p:cNvPr id="65542" name="Freeform 62"/>
          <p:cNvSpPr/>
          <p:nvPr/>
        </p:nvSpPr>
        <p:spPr bwMode="auto">
          <a:xfrm>
            <a:off x="6469063" y="1671638"/>
            <a:ext cx="466725" cy="73025"/>
          </a:xfrm>
          <a:custGeom>
            <a:gdLst>
              <a:gd name="T0" fmla="*/ 0 w 162"/>
              <a:gd name="T1" fmla="*/ 2147483647 h 42"/>
              <a:gd name="T2" fmla="*/ 2147483647 w 162"/>
              <a:gd name="T3" fmla="*/ 0 h 42"/>
              <a:gd name="T4" fmla="*/ 2147483647 w 162"/>
              <a:gd name="T5" fmla="*/ 0 h 42"/>
              <a:gd name="T6" fmla="*/ 2147483647 w 162"/>
              <a:gd name="T7" fmla="*/ 0 h 42"/>
              <a:gd name="T8" fmla="*/ 2147483647 w 162"/>
              <a:gd name="T9" fmla="*/ 0 h 42"/>
              <a:gd name="T10" fmla="*/ 2147483647 w 162"/>
              <a:gd name="T11" fmla="*/ 2147483647 h 42"/>
              <a:gd name="T12" fmla="*/ 2147483647 w 162"/>
              <a:gd name="T13" fmla="*/ 2147483647 h 42"/>
              <a:gd name="T14" fmla="*/ 2147483647 w 162"/>
              <a:gd name="T15" fmla="*/ 2147483647 h 42"/>
              <a:gd name="T16" fmla="*/ 2147483647 w 162"/>
              <a:gd name="T17" fmla="*/ 2147483647 h 42"/>
              <a:gd name="T18" fmla="*/ 2147483647 w 162"/>
              <a:gd name="T19" fmla="*/ 2147483647 h 42"/>
              <a:gd name="T20" fmla="*/ 2147483647 w 162"/>
              <a:gd name="T21" fmla="*/ 2147483647 h 42"/>
              <a:gd name="T22" fmla="*/ 2147483647 w 162"/>
              <a:gd name="T23" fmla="*/ 2147483647 h 42"/>
              <a:gd name="T24" fmla="*/ 2147483647 w 162"/>
              <a:gd name="T25" fmla="*/ 2147483647 h 42"/>
              <a:gd name="T26" fmla="*/ 2147483647 w 162"/>
              <a:gd name="T27" fmla="*/ 2147483647 h 42"/>
              <a:gd name="T28" fmla="*/ 2147483647 w 162"/>
              <a:gd name="T29" fmla="*/ 2147483647 h 42"/>
              <a:gd name="T30" fmla="*/ 2147483647 w 162"/>
              <a:gd name="T31" fmla="*/ 2147483647 h 42"/>
              <a:gd name="T32" fmla="*/ 2147483647 w 162"/>
              <a:gd name="T33" fmla="*/ 2147483647 h 42"/>
              <a:gd name="T34" fmla="*/ 2147483647 w 162"/>
              <a:gd name="T35" fmla="*/ 2147483647 h 42"/>
              <a:gd name="T36" fmla="*/ 2147483647 w 162"/>
              <a:gd name="T37" fmla="*/ 2147483647 h 42"/>
              <a:gd name="T38" fmla="*/ 2147483647 w 162"/>
              <a:gd name="T39" fmla="*/ 2147483647 h 42"/>
              <a:gd name="T40" fmla="*/ 2147483647 w 162"/>
              <a:gd name="T41" fmla="*/ 2147483647 h 42"/>
              <a:gd name="T42" fmla="*/ 0 w 162"/>
              <a:gd name="T43" fmla="*/ 2147483647 h 42"/>
              <a:gd name="T44" fmla="*/ 0 w 162"/>
              <a:gd name="T45" fmla="*/ 2147483647 h 4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62"/>
              <a:gd name="T70" fmla="*/ 0 h 42"/>
              <a:gd name="T71" fmla="*/ 162 w 162"/>
              <a:gd name="T72" fmla="*/ 42 h 42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62" h="42">
                <a:moveTo>
                  <a:pt x="0" y="3"/>
                </a:moveTo>
                <a:lnTo>
                  <a:pt x="18" y="0"/>
                </a:lnTo>
                <a:lnTo>
                  <a:pt x="31" y="0"/>
                </a:lnTo>
                <a:lnTo>
                  <a:pt x="47" y="0"/>
                </a:lnTo>
                <a:lnTo>
                  <a:pt x="62" y="0"/>
                </a:lnTo>
                <a:lnTo>
                  <a:pt x="86" y="3"/>
                </a:lnTo>
                <a:lnTo>
                  <a:pt x="107" y="8"/>
                </a:lnTo>
                <a:lnTo>
                  <a:pt x="125" y="13"/>
                </a:lnTo>
                <a:lnTo>
                  <a:pt x="143" y="20"/>
                </a:lnTo>
                <a:lnTo>
                  <a:pt x="154" y="23"/>
                </a:lnTo>
                <a:lnTo>
                  <a:pt x="161" y="41"/>
                </a:lnTo>
                <a:lnTo>
                  <a:pt x="148" y="33"/>
                </a:lnTo>
                <a:lnTo>
                  <a:pt x="138" y="28"/>
                </a:lnTo>
                <a:lnTo>
                  <a:pt x="130" y="28"/>
                </a:lnTo>
                <a:lnTo>
                  <a:pt x="117" y="21"/>
                </a:lnTo>
                <a:lnTo>
                  <a:pt x="104" y="21"/>
                </a:lnTo>
                <a:lnTo>
                  <a:pt x="86" y="17"/>
                </a:lnTo>
                <a:lnTo>
                  <a:pt x="62" y="13"/>
                </a:lnTo>
                <a:lnTo>
                  <a:pt x="47" y="10"/>
                </a:lnTo>
                <a:lnTo>
                  <a:pt x="31" y="13"/>
                </a:lnTo>
                <a:lnTo>
                  <a:pt x="13" y="13"/>
                </a:lnTo>
                <a:lnTo>
                  <a:pt x="0" y="17"/>
                </a:lnTo>
                <a:lnTo>
                  <a:pt x="0" y="3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78866" tIns="39432" rIns="78866" bIns="39432"/>
          <a:lstStyle/>
          <a:p>
            <a:endParaRPr lang="ru-RU"/>
          </a:p>
        </p:txBody>
      </p:sp>
      <p:sp>
        <p:nvSpPr>
          <p:cNvPr id="65543" name="Freeform 63"/>
          <p:cNvSpPr/>
          <p:nvPr/>
        </p:nvSpPr>
        <p:spPr bwMode="auto">
          <a:xfrm>
            <a:off x="7024688" y="1624013"/>
            <a:ext cx="120650" cy="80962"/>
          </a:xfrm>
          <a:custGeom>
            <a:gdLst>
              <a:gd name="T0" fmla="*/ 2147483647 w 42"/>
              <a:gd name="T1" fmla="*/ 2147483647 h 46"/>
              <a:gd name="T2" fmla="*/ 2147483647 w 42"/>
              <a:gd name="T3" fmla="*/ 2147483647 h 46"/>
              <a:gd name="T4" fmla="*/ 2147483647 w 42"/>
              <a:gd name="T5" fmla="*/ 2147483647 h 46"/>
              <a:gd name="T6" fmla="*/ 2147483647 w 42"/>
              <a:gd name="T7" fmla="*/ 2147483647 h 46"/>
              <a:gd name="T8" fmla="*/ 2147483647 w 42"/>
              <a:gd name="T9" fmla="*/ 2147483647 h 46"/>
              <a:gd name="T10" fmla="*/ 2147483647 w 42"/>
              <a:gd name="T11" fmla="*/ 2147483647 h 46"/>
              <a:gd name="T12" fmla="*/ 2147483647 w 42"/>
              <a:gd name="T13" fmla="*/ 2147483647 h 46"/>
              <a:gd name="T14" fmla="*/ 0 w 42"/>
              <a:gd name="T15" fmla="*/ 0 h 46"/>
              <a:gd name="T16" fmla="*/ 0 w 42"/>
              <a:gd name="T17" fmla="*/ 2147483647 h 46"/>
              <a:gd name="T18" fmla="*/ 2147483647 w 42"/>
              <a:gd name="T19" fmla="*/ 2147483647 h 46"/>
              <a:gd name="T20" fmla="*/ 2147483647 w 42"/>
              <a:gd name="T21" fmla="*/ 2147483647 h 4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"/>
              <a:gd name="T34" fmla="*/ 0 h 46"/>
              <a:gd name="T35" fmla="*/ 42 w 42"/>
              <a:gd name="T36" fmla="*/ 46 h 4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" h="46">
                <a:moveTo>
                  <a:pt x="36" y="45"/>
                </a:moveTo>
                <a:lnTo>
                  <a:pt x="41" y="40"/>
                </a:lnTo>
                <a:lnTo>
                  <a:pt x="41" y="30"/>
                </a:lnTo>
                <a:lnTo>
                  <a:pt x="41" y="23"/>
                </a:lnTo>
                <a:lnTo>
                  <a:pt x="36" y="13"/>
                </a:lnTo>
                <a:lnTo>
                  <a:pt x="36" y="7"/>
                </a:lnTo>
                <a:lnTo>
                  <a:pt x="8" y="3"/>
                </a:lnTo>
                <a:lnTo>
                  <a:pt x="0" y="0"/>
                </a:lnTo>
                <a:lnTo>
                  <a:pt x="0" y="8"/>
                </a:lnTo>
                <a:lnTo>
                  <a:pt x="13" y="29"/>
                </a:lnTo>
                <a:lnTo>
                  <a:pt x="36" y="45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78866" tIns="39432" rIns="78866" bIns="39432"/>
          <a:lstStyle/>
          <a:p>
            <a:endParaRPr lang="ru-RU"/>
          </a:p>
        </p:txBody>
      </p:sp>
      <p:sp>
        <p:nvSpPr>
          <p:cNvPr id="65544" name="Freeform 64"/>
          <p:cNvSpPr/>
          <p:nvPr/>
        </p:nvSpPr>
        <p:spPr bwMode="auto">
          <a:xfrm>
            <a:off x="6978650" y="1531938"/>
            <a:ext cx="120650" cy="107950"/>
          </a:xfrm>
          <a:custGeom>
            <a:gdLst>
              <a:gd name="T0" fmla="*/ 2147483647 w 42"/>
              <a:gd name="T1" fmla="*/ 2147483647 h 61"/>
              <a:gd name="T2" fmla="*/ 2147483647 w 42"/>
              <a:gd name="T3" fmla="*/ 2147483647 h 61"/>
              <a:gd name="T4" fmla="*/ 2147483647 w 42"/>
              <a:gd name="T5" fmla="*/ 2147483647 h 61"/>
              <a:gd name="T6" fmla="*/ 2147483647 w 42"/>
              <a:gd name="T7" fmla="*/ 2147483647 h 61"/>
              <a:gd name="T8" fmla="*/ 2147483647 w 42"/>
              <a:gd name="T9" fmla="*/ 0 h 61"/>
              <a:gd name="T10" fmla="*/ 0 w 42"/>
              <a:gd name="T11" fmla="*/ 0 h 61"/>
              <a:gd name="T12" fmla="*/ 0 w 42"/>
              <a:gd name="T13" fmla="*/ 2147483647 h 61"/>
              <a:gd name="T14" fmla="*/ 0 w 42"/>
              <a:gd name="T15" fmla="*/ 2147483647 h 61"/>
              <a:gd name="T16" fmla="*/ 2147483647 w 42"/>
              <a:gd name="T17" fmla="*/ 2147483647 h 61"/>
              <a:gd name="T18" fmla="*/ 2147483647 w 42"/>
              <a:gd name="T19" fmla="*/ 2147483647 h 61"/>
              <a:gd name="T20" fmla="*/ 2147483647 w 42"/>
              <a:gd name="T21" fmla="*/ 2147483647 h 61"/>
              <a:gd name="T22" fmla="*/ 2147483647 w 42"/>
              <a:gd name="T23" fmla="*/ 2147483647 h 61"/>
              <a:gd name="T24" fmla="*/ 2147483647 w 42"/>
              <a:gd name="T25" fmla="*/ 2147483647 h 61"/>
              <a:gd name="T26" fmla="*/ 2147483647 w 42"/>
              <a:gd name="T27" fmla="*/ 2147483647 h 61"/>
              <a:gd name="T28" fmla="*/ 2147483647 w 42"/>
              <a:gd name="T29" fmla="*/ 2147483647 h 61"/>
              <a:gd name="T30" fmla="*/ 2147483647 w 42"/>
              <a:gd name="T31" fmla="*/ 2147483647 h 61"/>
              <a:gd name="T32" fmla="*/ 2147483647 w 42"/>
              <a:gd name="T33" fmla="*/ 2147483647 h 61"/>
              <a:gd name="T34" fmla="*/ 2147483647 w 42"/>
              <a:gd name="T35" fmla="*/ 2147483647 h 61"/>
              <a:gd name="T36" fmla="*/ 2147483647 w 42"/>
              <a:gd name="T37" fmla="*/ 2147483647 h 6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2"/>
              <a:gd name="T58" fmla="*/ 0 h 61"/>
              <a:gd name="T59" fmla="*/ 42 w 42"/>
              <a:gd name="T60" fmla="*/ 61 h 61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2" h="61">
                <a:moveTo>
                  <a:pt x="28" y="8"/>
                </a:moveTo>
                <a:lnTo>
                  <a:pt x="28" y="5"/>
                </a:lnTo>
                <a:lnTo>
                  <a:pt x="21" y="5"/>
                </a:lnTo>
                <a:lnTo>
                  <a:pt x="13" y="5"/>
                </a:lnTo>
                <a:lnTo>
                  <a:pt x="5" y="0"/>
                </a:lnTo>
                <a:lnTo>
                  <a:pt x="0" y="0"/>
                </a:lnTo>
                <a:lnTo>
                  <a:pt x="0" y="8"/>
                </a:lnTo>
                <a:lnTo>
                  <a:pt x="0" y="17"/>
                </a:lnTo>
                <a:lnTo>
                  <a:pt x="3" y="22"/>
                </a:lnTo>
                <a:lnTo>
                  <a:pt x="5" y="30"/>
                </a:lnTo>
                <a:lnTo>
                  <a:pt x="8" y="39"/>
                </a:lnTo>
                <a:lnTo>
                  <a:pt x="13" y="44"/>
                </a:lnTo>
                <a:lnTo>
                  <a:pt x="13" y="49"/>
                </a:lnTo>
                <a:lnTo>
                  <a:pt x="26" y="52"/>
                </a:lnTo>
                <a:lnTo>
                  <a:pt x="41" y="60"/>
                </a:lnTo>
                <a:lnTo>
                  <a:pt x="34" y="35"/>
                </a:lnTo>
                <a:lnTo>
                  <a:pt x="34" y="30"/>
                </a:lnTo>
                <a:lnTo>
                  <a:pt x="28" y="17"/>
                </a:lnTo>
                <a:lnTo>
                  <a:pt x="28" y="8"/>
                </a:lnTo>
              </a:path>
            </a:pathLst>
          </a:custGeom>
          <a:solidFill>
            <a:srgbClr val="F9F9F9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78866" tIns="39432" rIns="78866" bIns="39432"/>
          <a:lstStyle/>
          <a:p>
            <a:endParaRPr lang="ru-RU"/>
          </a:p>
        </p:txBody>
      </p:sp>
      <p:sp>
        <p:nvSpPr>
          <p:cNvPr id="65545" name="Freeform 65"/>
          <p:cNvSpPr/>
          <p:nvPr/>
        </p:nvSpPr>
        <p:spPr bwMode="auto">
          <a:xfrm>
            <a:off x="6743700" y="1479550"/>
            <a:ext cx="252413" cy="144463"/>
          </a:xfrm>
          <a:custGeom>
            <a:gdLst>
              <a:gd name="T0" fmla="*/ 2147483647 w 89"/>
              <a:gd name="T1" fmla="*/ 2147483647 h 83"/>
              <a:gd name="T2" fmla="*/ 0 w 89"/>
              <a:gd name="T3" fmla="*/ 2147483647 h 83"/>
              <a:gd name="T4" fmla="*/ 0 w 89"/>
              <a:gd name="T5" fmla="*/ 2147483647 h 83"/>
              <a:gd name="T6" fmla="*/ 0 w 89"/>
              <a:gd name="T7" fmla="*/ 2147483647 h 83"/>
              <a:gd name="T8" fmla="*/ 0 w 89"/>
              <a:gd name="T9" fmla="*/ 2147483647 h 83"/>
              <a:gd name="T10" fmla="*/ 2147483647 w 89"/>
              <a:gd name="T11" fmla="*/ 0 h 83"/>
              <a:gd name="T12" fmla="*/ 2147483647 w 89"/>
              <a:gd name="T13" fmla="*/ 0 h 83"/>
              <a:gd name="T14" fmla="*/ 2147483647 w 89"/>
              <a:gd name="T15" fmla="*/ 0 h 83"/>
              <a:gd name="T16" fmla="*/ 2147483647 w 89"/>
              <a:gd name="T17" fmla="*/ 2147483647 h 83"/>
              <a:gd name="T18" fmla="*/ 2147483647 w 89"/>
              <a:gd name="T19" fmla="*/ 2147483647 h 83"/>
              <a:gd name="T20" fmla="*/ 2147483647 w 89"/>
              <a:gd name="T21" fmla="*/ 2147483647 h 83"/>
              <a:gd name="T22" fmla="*/ 2147483647 w 89"/>
              <a:gd name="T23" fmla="*/ 2147483647 h 83"/>
              <a:gd name="T24" fmla="*/ 2147483647 w 89"/>
              <a:gd name="T25" fmla="*/ 2147483647 h 83"/>
              <a:gd name="T26" fmla="*/ 2147483647 w 89"/>
              <a:gd name="T27" fmla="*/ 2147483647 h 83"/>
              <a:gd name="T28" fmla="*/ 2147483647 w 89"/>
              <a:gd name="T29" fmla="*/ 2147483647 h 83"/>
              <a:gd name="T30" fmla="*/ 2147483647 w 89"/>
              <a:gd name="T31" fmla="*/ 2147483647 h 83"/>
              <a:gd name="T32" fmla="*/ 2147483647 w 89"/>
              <a:gd name="T33" fmla="*/ 2147483647 h 83"/>
              <a:gd name="T34" fmla="*/ 2147483647 w 89"/>
              <a:gd name="T35" fmla="*/ 2147483647 h 83"/>
              <a:gd name="T36" fmla="*/ 2147483647 w 89"/>
              <a:gd name="T37" fmla="*/ 2147483647 h 83"/>
              <a:gd name="T38" fmla="*/ 2147483647 w 89"/>
              <a:gd name="T39" fmla="*/ 2147483647 h 83"/>
              <a:gd name="T40" fmla="*/ 2147483647 w 89"/>
              <a:gd name="T41" fmla="*/ 2147483647 h 8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9"/>
              <a:gd name="T64" fmla="*/ 0 h 83"/>
              <a:gd name="T65" fmla="*/ 89 w 89"/>
              <a:gd name="T66" fmla="*/ 83 h 83"/>
            </a:gdLst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9" h="83">
                <a:moveTo>
                  <a:pt x="8" y="69"/>
                </a:moveTo>
                <a:lnTo>
                  <a:pt x="0" y="54"/>
                </a:lnTo>
                <a:lnTo>
                  <a:pt x="0" y="49"/>
                </a:lnTo>
                <a:lnTo>
                  <a:pt x="0" y="37"/>
                </a:lnTo>
                <a:lnTo>
                  <a:pt x="0" y="8"/>
                </a:lnTo>
                <a:lnTo>
                  <a:pt x="3" y="0"/>
                </a:lnTo>
                <a:lnTo>
                  <a:pt x="13" y="0"/>
                </a:lnTo>
                <a:lnTo>
                  <a:pt x="39" y="0"/>
                </a:lnTo>
                <a:lnTo>
                  <a:pt x="57" y="3"/>
                </a:lnTo>
                <a:lnTo>
                  <a:pt x="75" y="15"/>
                </a:lnTo>
                <a:lnTo>
                  <a:pt x="75" y="17"/>
                </a:lnTo>
                <a:lnTo>
                  <a:pt x="70" y="27"/>
                </a:lnTo>
                <a:lnTo>
                  <a:pt x="75" y="49"/>
                </a:lnTo>
                <a:lnTo>
                  <a:pt x="81" y="64"/>
                </a:lnTo>
                <a:lnTo>
                  <a:pt x="88" y="82"/>
                </a:lnTo>
                <a:lnTo>
                  <a:pt x="75" y="79"/>
                </a:lnTo>
                <a:lnTo>
                  <a:pt x="65" y="74"/>
                </a:lnTo>
                <a:lnTo>
                  <a:pt x="52" y="69"/>
                </a:lnTo>
                <a:lnTo>
                  <a:pt x="42" y="69"/>
                </a:lnTo>
                <a:lnTo>
                  <a:pt x="29" y="69"/>
                </a:lnTo>
                <a:lnTo>
                  <a:pt x="8" y="69"/>
                </a:lnTo>
              </a:path>
            </a:pathLst>
          </a:custGeom>
          <a:solidFill>
            <a:schemeClr val="bg1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78866" tIns="39432" rIns="78866" bIns="39432"/>
          <a:lstStyle/>
          <a:p>
            <a:endParaRPr lang="ru-RU"/>
          </a:p>
        </p:txBody>
      </p:sp>
      <p:sp>
        <p:nvSpPr>
          <p:cNvPr id="65546" name="Freeform 66"/>
          <p:cNvSpPr/>
          <p:nvPr/>
        </p:nvSpPr>
        <p:spPr bwMode="auto">
          <a:xfrm>
            <a:off x="6680200" y="1468438"/>
            <a:ext cx="122238" cy="104775"/>
          </a:xfrm>
          <a:custGeom>
            <a:gdLst>
              <a:gd name="T0" fmla="*/ 0 w 42"/>
              <a:gd name="T1" fmla="*/ 0 h 59"/>
              <a:gd name="T2" fmla="*/ 2147483647 w 42"/>
              <a:gd name="T3" fmla="*/ 0 h 59"/>
              <a:gd name="T4" fmla="*/ 2147483647 w 42"/>
              <a:gd name="T5" fmla="*/ 0 h 59"/>
              <a:gd name="T6" fmla="*/ 2147483647 w 42"/>
              <a:gd name="T7" fmla="*/ 2147483647 h 59"/>
              <a:gd name="T8" fmla="*/ 2147483647 w 42"/>
              <a:gd name="T9" fmla="*/ 2147483647 h 59"/>
              <a:gd name="T10" fmla="*/ 2147483647 w 42"/>
              <a:gd name="T11" fmla="*/ 2147483647 h 59"/>
              <a:gd name="T12" fmla="*/ 2147483647 w 42"/>
              <a:gd name="T13" fmla="*/ 2147483647 h 59"/>
              <a:gd name="T14" fmla="*/ 2147483647 w 42"/>
              <a:gd name="T15" fmla="*/ 2147483647 h 59"/>
              <a:gd name="T16" fmla="*/ 2147483647 w 42"/>
              <a:gd name="T17" fmla="*/ 2147483647 h 59"/>
              <a:gd name="T18" fmla="*/ 2147483647 w 42"/>
              <a:gd name="T19" fmla="*/ 2147483647 h 59"/>
              <a:gd name="T20" fmla="*/ 2147483647 w 42"/>
              <a:gd name="T21" fmla="*/ 2147483647 h 59"/>
              <a:gd name="T22" fmla="*/ 2147483647 w 42"/>
              <a:gd name="T23" fmla="*/ 2147483647 h 59"/>
              <a:gd name="T24" fmla="*/ 2147483647 w 42"/>
              <a:gd name="T25" fmla="*/ 2147483647 h 59"/>
              <a:gd name="T26" fmla="*/ 2147483647 w 42"/>
              <a:gd name="T27" fmla="*/ 2147483647 h 59"/>
              <a:gd name="T28" fmla="*/ 2147483647 w 42"/>
              <a:gd name="T29" fmla="*/ 2147483647 h 59"/>
              <a:gd name="T30" fmla="*/ 2147483647 w 42"/>
              <a:gd name="T31" fmla="*/ 2147483647 h 59"/>
              <a:gd name="T32" fmla="*/ 2147483647 w 42"/>
              <a:gd name="T33" fmla="*/ 2147483647 h 59"/>
              <a:gd name="T34" fmla="*/ 2147483647 w 42"/>
              <a:gd name="T35" fmla="*/ 2147483647 h 59"/>
              <a:gd name="T36" fmla="*/ 2147483647 w 42"/>
              <a:gd name="T37" fmla="*/ 2147483647 h 59"/>
              <a:gd name="T38" fmla="*/ 2147483647 w 42"/>
              <a:gd name="T39" fmla="*/ 2147483647 h 59"/>
              <a:gd name="T40" fmla="*/ 0 w 42"/>
              <a:gd name="T41" fmla="*/ 2147483647 h 59"/>
              <a:gd name="T42" fmla="*/ 0 w 42"/>
              <a:gd name="T43" fmla="*/ 0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2"/>
              <a:gd name="T67" fmla="*/ 0 h 59"/>
              <a:gd name="T68" fmla="*/ 42 w 42"/>
              <a:gd name="T69" fmla="*/ 59 h 59"/>
            </a:gdLst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2" h="59">
                <a:moveTo>
                  <a:pt x="0" y="0"/>
                </a:moveTo>
                <a:lnTo>
                  <a:pt x="3" y="0"/>
                </a:lnTo>
                <a:lnTo>
                  <a:pt x="8" y="0"/>
                </a:lnTo>
                <a:lnTo>
                  <a:pt x="13" y="2"/>
                </a:lnTo>
                <a:lnTo>
                  <a:pt x="21" y="2"/>
                </a:lnTo>
                <a:lnTo>
                  <a:pt x="26" y="2"/>
                </a:lnTo>
                <a:lnTo>
                  <a:pt x="34" y="5"/>
                </a:lnTo>
                <a:lnTo>
                  <a:pt x="41" y="5"/>
                </a:lnTo>
                <a:lnTo>
                  <a:pt x="36" y="13"/>
                </a:lnTo>
                <a:lnTo>
                  <a:pt x="34" y="28"/>
                </a:lnTo>
                <a:lnTo>
                  <a:pt x="34" y="33"/>
                </a:lnTo>
                <a:lnTo>
                  <a:pt x="34" y="38"/>
                </a:lnTo>
                <a:lnTo>
                  <a:pt x="34" y="42"/>
                </a:lnTo>
                <a:lnTo>
                  <a:pt x="34" y="58"/>
                </a:lnTo>
                <a:lnTo>
                  <a:pt x="26" y="50"/>
                </a:lnTo>
                <a:lnTo>
                  <a:pt x="21" y="38"/>
                </a:lnTo>
                <a:lnTo>
                  <a:pt x="13" y="28"/>
                </a:lnTo>
                <a:lnTo>
                  <a:pt x="8" y="22"/>
                </a:lnTo>
                <a:lnTo>
                  <a:pt x="3" y="18"/>
                </a:lnTo>
                <a:lnTo>
                  <a:pt x="3" y="17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rgbClr val="F9F9F9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78866" tIns="39432" rIns="78866" bIns="39432"/>
          <a:lstStyle/>
          <a:p>
            <a:endParaRPr lang="ru-RU"/>
          </a:p>
        </p:txBody>
      </p:sp>
      <p:sp>
        <p:nvSpPr>
          <p:cNvPr id="65547" name="Freeform 68"/>
          <p:cNvSpPr/>
          <p:nvPr/>
        </p:nvSpPr>
        <p:spPr bwMode="auto">
          <a:xfrm>
            <a:off x="7061200" y="1531938"/>
            <a:ext cx="112713" cy="107950"/>
          </a:xfrm>
          <a:custGeom>
            <a:gdLst>
              <a:gd name="T0" fmla="*/ 2147483647 w 39"/>
              <a:gd name="T1" fmla="*/ 2147483647 h 61"/>
              <a:gd name="T2" fmla="*/ 2147483647 w 39"/>
              <a:gd name="T3" fmla="*/ 2147483647 h 61"/>
              <a:gd name="T4" fmla="*/ 2147483647 w 39"/>
              <a:gd name="T5" fmla="*/ 2147483647 h 61"/>
              <a:gd name="T6" fmla="*/ 2147483647 w 39"/>
              <a:gd name="T7" fmla="*/ 2147483647 h 61"/>
              <a:gd name="T8" fmla="*/ 2147483647 w 39"/>
              <a:gd name="T9" fmla="*/ 2147483647 h 61"/>
              <a:gd name="T10" fmla="*/ 2147483647 w 39"/>
              <a:gd name="T11" fmla="*/ 2147483647 h 61"/>
              <a:gd name="T12" fmla="*/ 0 w 39"/>
              <a:gd name="T13" fmla="*/ 2147483647 h 61"/>
              <a:gd name="T14" fmla="*/ 0 w 39"/>
              <a:gd name="T15" fmla="*/ 2147483647 h 61"/>
              <a:gd name="T16" fmla="*/ 0 w 39"/>
              <a:gd name="T17" fmla="*/ 2147483647 h 61"/>
              <a:gd name="T18" fmla="*/ 0 w 39"/>
              <a:gd name="T19" fmla="*/ 2147483647 h 61"/>
              <a:gd name="T20" fmla="*/ 0 w 39"/>
              <a:gd name="T21" fmla="*/ 2147483647 h 61"/>
              <a:gd name="T22" fmla="*/ 0 w 39"/>
              <a:gd name="T23" fmla="*/ 2147483647 h 61"/>
              <a:gd name="T24" fmla="*/ 0 w 39"/>
              <a:gd name="T25" fmla="*/ 2147483647 h 61"/>
              <a:gd name="T26" fmla="*/ 0 w 39"/>
              <a:gd name="T27" fmla="*/ 0 h 61"/>
              <a:gd name="T28" fmla="*/ 2147483647 w 39"/>
              <a:gd name="T29" fmla="*/ 0 h 61"/>
              <a:gd name="T30" fmla="*/ 2147483647 w 39"/>
              <a:gd name="T31" fmla="*/ 0 h 61"/>
              <a:gd name="T32" fmla="*/ 2147483647 w 39"/>
              <a:gd name="T33" fmla="*/ 0 h 61"/>
              <a:gd name="T34" fmla="*/ 2147483647 w 39"/>
              <a:gd name="T35" fmla="*/ 0 h 61"/>
              <a:gd name="T36" fmla="*/ 2147483647 w 39"/>
              <a:gd name="T37" fmla="*/ 2147483647 h 61"/>
              <a:gd name="T38" fmla="*/ 2147483647 w 39"/>
              <a:gd name="T39" fmla="*/ 2147483647 h 61"/>
              <a:gd name="T40" fmla="*/ 2147483647 w 39"/>
              <a:gd name="T41" fmla="*/ 2147483647 h 61"/>
              <a:gd name="T42" fmla="*/ 2147483647 w 39"/>
              <a:gd name="T43" fmla="*/ 2147483647 h 61"/>
              <a:gd name="T44" fmla="*/ 2147483647 w 39"/>
              <a:gd name="T45" fmla="*/ 2147483647 h 61"/>
              <a:gd name="T46" fmla="*/ 2147483647 w 39"/>
              <a:gd name="T47" fmla="*/ 2147483647 h 61"/>
              <a:gd name="T48" fmla="*/ 2147483647 w 39"/>
              <a:gd name="T49" fmla="*/ 2147483647 h 61"/>
              <a:gd name="T50" fmla="*/ 2147483647 w 39"/>
              <a:gd name="T51" fmla="*/ 2147483647 h 61"/>
              <a:gd name="T52" fmla="*/ 2147483647 w 39"/>
              <a:gd name="T53" fmla="*/ 2147483647 h 6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9"/>
              <a:gd name="T82" fmla="*/ 0 h 61"/>
              <a:gd name="T83" fmla="*/ 39 w 39"/>
              <a:gd name="T84" fmla="*/ 61 h 61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9" h="61">
                <a:moveTo>
                  <a:pt x="38" y="55"/>
                </a:moveTo>
                <a:lnTo>
                  <a:pt x="28" y="52"/>
                </a:lnTo>
                <a:lnTo>
                  <a:pt x="20" y="52"/>
                </a:lnTo>
                <a:lnTo>
                  <a:pt x="13" y="52"/>
                </a:lnTo>
                <a:lnTo>
                  <a:pt x="5" y="55"/>
                </a:lnTo>
                <a:lnTo>
                  <a:pt x="3" y="60"/>
                </a:lnTo>
                <a:lnTo>
                  <a:pt x="0" y="52"/>
                </a:lnTo>
                <a:lnTo>
                  <a:pt x="0" y="45"/>
                </a:lnTo>
                <a:lnTo>
                  <a:pt x="0" y="40"/>
                </a:lnTo>
                <a:lnTo>
                  <a:pt x="0" y="30"/>
                </a:lnTo>
                <a:lnTo>
                  <a:pt x="0" y="22"/>
                </a:lnTo>
                <a:lnTo>
                  <a:pt x="0" y="13"/>
                </a:lnTo>
                <a:lnTo>
                  <a:pt x="0" y="5"/>
                </a:lnTo>
                <a:lnTo>
                  <a:pt x="0" y="0"/>
                </a:lnTo>
                <a:lnTo>
                  <a:pt x="5" y="0"/>
                </a:lnTo>
                <a:lnTo>
                  <a:pt x="18" y="0"/>
                </a:lnTo>
                <a:lnTo>
                  <a:pt x="26" y="0"/>
                </a:lnTo>
                <a:lnTo>
                  <a:pt x="36" y="0"/>
                </a:lnTo>
                <a:lnTo>
                  <a:pt x="33" y="5"/>
                </a:lnTo>
                <a:lnTo>
                  <a:pt x="31" y="12"/>
                </a:lnTo>
                <a:lnTo>
                  <a:pt x="31" y="17"/>
                </a:lnTo>
                <a:lnTo>
                  <a:pt x="31" y="22"/>
                </a:lnTo>
                <a:lnTo>
                  <a:pt x="31" y="27"/>
                </a:lnTo>
                <a:lnTo>
                  <a:pt x="31" y="35"/>
                </a:lnTo>
                <a:lnTo>
                  <a:pt x="33" y="40"/>
                </a:lnTo>
                <a:lnTo>
                  <a:pt x="36" y="45"/>
                </a:lnTo>
                <a:lnTo>
                  <a:pt x="38" y="55"/>
                </a:lnTo>
              </a:path>
            </a:pathLst>
          </a:custGeom>
          <a:solidFill>
            <a:schemeClr val="bg1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78866" tIns="39432" rIns="78866" bIns="39432"/>
          <a:lstStyle/>
          <a:p>
            <a:endParaRPr lang="ru-RU"/>
          </a:p>
        </p:txBody>
      </p:sp>
      <p:sp>
        <p:nvSpPr>
          <p:cNvPr id="65548" name="Freeform 69"/>
          <p:cNvSpPr/>
          <p:nvPr/>
        </p:nvSpPr>
        <p:spPr bwMode="auto">
          <a:xfrm>
            <a:off x="7061200" y="1628775"/>
            <a:ext cx="160338" cy="69850"/>
          </a:xfrm>
          <a:custGeom>
            <a:gdLst>
              <a:gd name="T0" fmla="*/ 2147483647 w 55"/>
              <a:gd name="T1" fmla="*/ 2147483647 h 39"/>
              <a:gd name="T2" fmla="*/ 2147483647 w 55"/>
              <a:gd name="T3" fmla="*/ 2147483647 h 39"/>
              <a:gd name="T4" fmla="*/ 2147483647 w 55"/>
              <a:gd name="T5" fmla="*/ 2147483647 h 39"/>
              <a:gd name="T6" fmla="*/ 2147483647 w 55"/>
              <a:gd name="T7" fmla="*/ 0 h 39"/>
              <a:gd name="T8" fmla="*/ 2147483647 w 55"/>
              <a:gd name="T9" fmla="*/ 0 h 39"/>
              <a:gd name="T10" fmla="*/ 2147483647 w 55"/>
              <a:gd name="T11" fmla="*/ 0 h 39"/>
              <a:gd name="T12" fmla="*/ 2147483647 w 55"/>
              <a:gd name="T13" fmla="*/ 0 h 39"/>
              <a:gd name="T14" fmla="*/ 0 w 55"/>
              <a:gd name="T15" fmla="*/ 0 h 39"/>
              <a:gd name="T16" fmla="*/ 0 w 55"/>
              <a:gd name="T17" fmla="*/ 2147483647 h 39"/>
              <a:gd name="T18" fmla="*/ 0 w 55"/>
              <a:gd name="T19" fmla="*/ 2147483647 h 39"/>
              <a:gd name="T20" fmla="*/ 0 w 55"/>
              <a:gd name="T21" fmla="*/ 2147483647 h 39"/>
              <a:gd name="T22" fmla="*/ 0 w 55"/>
              <a:gd name="T23" fmla="*/ 2147483647 h 39"/>
              <a:gd name="T24" fmla="*/ 0 w 55"/>
              <a:gd name="T25" fmla="*/ 2147483647 h 39"/>
              <a:gd name="T26" fmla="*/ 2147483647 w 55"/>
              <a:gd name="T27" fmla="*/ 2147483647 h 39"/>
              <a:gd name="T28" fmla="*/ 2147483647 w 55"/>
              <a:gd name="T29" fmla="*/ 2147483647 h 39"/>
              <a:gd name="T30" fmla="*/ 2147483647 w 55"/>
              <a:gd name="T31" fmla="*/ 2147483647 h 39"/>
              <a:gd name="T32" fmla="*/ 2147483647 w 55"/>
              <a:gd name="T33" fmla="*/ 2147483647 h 39"/>
              <a:gd name="T34" fmla="*/ 2147483647 w 55"/>
              <a:gd name="T35" fmla="*/ 2147483647 h 39"/>
              <a:gd name="T36" fmla="*/ 2147483647 w 55"/>
              <a:gd name="T37" fmla="*/ 2147483647 h 3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5"/>
              <a:gd name="T58" fmla="*/ 0 h 39"/>
              <a:gd name="T59" fmla="*/ 55 w 55"/>
              <a:gd name="T60" fmla="*/ 39 h 39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5" h="39">
                <a:moveTo>
                  <a:pt x="54" y="35"/>
                </a:moveTo>
                <a:lnTo>
                  <a:pt x="47" y="22"/>
                </a:lnTo>
                <a:lnTo>
                  <a:pt x="44" y="8"/>
                </a:lnTo>
                <a:lnTo>
                  <a:pt x="41" y="0"/>
                </a:lnTo>
                <a:lnTo>
                  <a:pt x="31" y="0"/>
                </a:lnTo>
                <a:lnTo>
                  <a:pt x="18" y="0"/>
                </a:lnTo>
                <a:lnTo>
                  <a:pt x="3" y="0"/>
                </a:lnTo>
                <a:lnTo>
                  <a:pt x="0" y="0"/>
                </a:lnTo>
                <a:lnTo>
                  <a:pt x="0" y="8"/>
                </a:lnTo>
                <a:lnTo>
                  <a:pt x="0" y="17"/>
                </a:lnTo>
                <a:lnTo>
                  <a:pt x="0" y="25"/>
                </a:lnTo>
                <a:lnTo>
                  <a:pt x="0" y="30"/>
                </a:lnTo>
                <a:lnTo>
                  <a:pt x="0" y="35"/>
                </a:lnTo>
                <a:lnTo>
                  <a:pt x="3" y="38"/>
                </a:lnTo>
                <a:lnTo>
                  <a:pt x="10" y="30"/>
                </a:lnTo>
                <a:lnTo>
                  <a:pt x="23" y="30"/>
                </a:lnTo>
                <a:lnTo>
                  <a:pt x="36" y="30"/>
                </a:lnTo>
                <a:lnTo>
                  <a:pt x="47" y="30"/>
                </a:lnTo>
                <a:lnTo>
                  <a:pt x="54" y="35"/>
                </a:lnTo>
              </a:path>
            </a:pathLst>
          </a:custGeom>
          <a:solidFill>
            <a:srgbClr val="114FF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78866" tIns="39432" rIns="78866" bIns="39432"/>
          <a:lstStyle/>
          <a:p>
            <a:endParaRPr lang="ru-RU"/>
          </a:p>
        </p:txBody>
      </p:sp>
      <p:sp>
        <p:nvSpPr>
          <p:cNvPr id="65549" name="Freeform 70"/>
          <p:cNvSpPr/>
          <p:nvPr/>
        </p:nvSpPr>
        <p:spPr bwMode="auto">
          <a:xfrm>
            <a:off x="6778625" y="1598613"/>
            <a:ext cx="282575" cy="80962"/>
          </a:xfrm>
          <a:custGeom>
            <a:gdLst>
              <a:gd name="T0" fmla="*/ 2147483647 w 99"/>
              <a:gd name="T1" fmla="*/ 2147483647 h 47"/>
              <a:gd name="T2" fmla="*/ 2147483647 w 99"/>
              <a:gd name="T3" fmla="*/ 2147483647 h 47"/>
              <a:gd name="T4" fmla="*/ 2147483647 w 99"/>
              <a:gd name="T5" fmla="*/ 2147483647 h 47"/>
              <a:gd name="T6" fmla="*/ 2147483647 w 99"/>
              <a:gd name="T7" fmla="*/ 2147483647 h 47"/>
              <a:gd name="T8" fmla="*/ 2147483647 w 99"/>
              <a:gd name="T9" fmla="*/ 2147483647 h 47"/>
              <a:gd name="T10" fmla="*/ 2147483647 w 99"/>
              <a:gd name="T11" fmla="*/ 2147483647 h 47"/>
              <a:gd name="T12" fmla="*/ 2147483647 w 99"/>
              <a:gd name="T13" fmla="*/ 2147483647 h 47"/>
              <a:gd name="T14" fmla="*/ 2147483647 w 99"/>
              <a:gd name="T15" fmla="*/ 2147483647 h 47"/>
              <a:gd name="T16" fmla="*/ 2147483647 w 99"/>
              <a:gd name="T17" fmla="*/ 2147483647 h 47"/>
              <a:gd name="T18" fmla="*/ 2147483647 w 99"/>
              <a:gd name="T19" fmla="*/ 2147483647 h 47"/>
              <a:gd name="T20" fmla="*/ 2147483647 w 99"/>
              <a:gd name="T21" fmla="*/ 2147483647 h 47"/>
              <a:gd name="T22" fmla="*/ 2147483647 w 99"/>
              <a:gd name="T23" fmla="*/ 0 h 47"/>
              <a:gd name="T24" fmla="*/ 2147483647 w 99"/>
              <a:gd name="T25" fmla="*/ 0 h 47"/>
              <a:gd name="T26" fmla="*/ 0 w 99"/>
              <a:gd name="T27" fmla="*/ 0 h 47"/>
              <a:gd name="T28" fmla="*/ 2147483647 w 99"/>
              <a:gd name="T29" fmla="*/ 2147483647 h 47"/>
              <a:gd name="T30" fmla="*/ 2147483647 w 99"/>
              <a:gd name="T31" fmla="*/ 2147483647 h 47"/>
              <a:gd name="T32" fmla="*/ 2147483647 w 99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47"/>
              <a:gd name="T53" fmla="*/ 99 w 99"/>
              <a:gd name="T54" fmla="*/ 47 h 47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47">
                <a:moveTo>
                  <a:pt x="18" y="31"/>
                </a:moveTo>
                <a:lnTo>
                  <a:pt x="31" y="31"/>
                </a:lnTo>
                <a:lnTo>
                  <a:pt x="47" y="31"/>
                </a:lnTo>
                <a:lnTo>
                  <a:pt x="70" y="38"/>
                </a:lnTo>
                <a:lnTo>
                  <a:pt x="85" y="41"/>
                </a:lnTo>
                <a:lnTo>
                  <a:pt x="96" y="46"/>
                </a:lnTo>
                <a:lnTo>
                  <a:pt x="98" y="46"/>
                </a:lnTo>
                <a:lnTo>
                  <a:pt x="91" y="31"/>
                </a:lnTo>
                <a:lnTo>
                  <a:pt x="85" y="20"/>
                </a:lnTo>
                <a:lnTo>
                  <a:pt x="80" y="12"/>
                </a:lnTo>
                <a:lnTo>
                  <a:pt x="57" y="3"/>
                </a:lnTo>
                <a:lnTo>
                  <a:pt x="39" y="0"/>
                </a:lnTo>
                <a:lnTo>
                  <a:pt x="13" y="0"/>
                </a:lnTo>
                <a:lnTo>
                  <a:pt x="0" y="0"/>
                </a:lnTo>
                <a:lnTo>
                  <a:pt x="8" y="17"/>
                </a:lnTo>
                <a:lnTo>
                  <a:pt x="13" y="26"/>
                </a:lnTo>
                <a:lnTo>
                  <a:pt x="18" y="31"/>
                </a:lnTo>
              </a:path>
            </a:pathLst>
          </a:custGeom>
          <a:solidFill>
            <a:srgbClr val="114FF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78866" tIns="39432" rIns="78866" bIns="39432"/>
          <a:lstStyle/>
          <a:p>
            <a:endParaRPr lang="ru-RU"/>
          </a:p>
        </p:txBody>
      </p:sp>
      <p:sp>
        <p:nvSpPr>
          <p:cNvPr id="65550" name="Freeform 71"/>
          <p:cNvSpPr/>
          <p:nvPr/>
        </p:nvSpPr>
        <p:spPr bwMode="auto">
          <a:xfrm>
            <a:off x="6405563" y="1539875"/>
            <a:ext cx="433387" cy="106363"/>
          </a:xfrm>
          <a:custGeom>
            <a:gdLst>
              <a:gd name="T0" fmla="*/ 0 w 151"/>
              <a:gd name="T1" fmla="*/ 2147483647 h 61"/>
              <a:gd name="T2" fmla="*/ 2147483647 w 151"/>
              <a:gd name="T3" fmla="*/ 2147483647 h 61"/>
              <a:gd name="T4" fmla="*/ 2147483647 w 151"/>
              <a:gd name="T5" fmla="*/ 2147483647 h 61"/>
              <a:gd name="T6" fmla="*/ 2147483647 w 151"/>
              <a:gd name="T7" fmla="*/ 2147483647 h 61"/>
              <a:gd name="T8" fmla="*/ 2147483647 w 151"/>
              <a:gd name="T9" fmla="*/ 2147483647 h 61"/>
              <a:gd name="T10" fmla="*/ 2147483647 w 151"/>
              <a:gd name="T11" fmla="*/ 2147483647 h 61"/>
              <a:gd name="T12" fmla="*/ 2147483647 w 151"/>
              <a:gd name="T13" fmla="*/ 2147483647 h 61"/>
              <a:gd name="T14" fmla="*/ 2147483647 w 151"/>
              <a:gd name="T15" fmla="*/ 2147483647 h 61"/>
              <a:gd name="T16" fmla="*/ 2147483647 w 151"/>
              <a:gd name="T17" fmla="*/ 2147483647 h 61"/>
              <a:gd name="T18" fmla="*/ 2147483647 w 151"/>
              <a:gd name="T19" fmla="*/ 2147483647 h 61"/>
              <a:gd name="T20" fmla="*/ 2147483647 w 151"/>
              <a:gd name="T21" fmla="*/ 2147483647 h 61"/>
              <a:gd name="T22" fmla="*/ 2147483647 w 151"/>
              <a:gd name="T23" fmla="*/ 2147483647 h 61"/>
              <a:gd name="T24" fmla="*/ 2147483647 w 151"/>
              <a:gd name="T25" fmla="*/ 2147483647 h 61"/>
              <a:gd name="T26" fmla="*/ 2147483647 w 151"/>
              <a:gd name="T27" fmla="*/ 0 h 61"/>
              <a:gd name="T28" fmla="*/ 2147483647 w 151"/>
              <a:gd name="T29" fmla="*/ 0 h 61"/>
              <a:gd name="T30" fmla="*/ 2147483647 w 151"/>
              <a:gd name="T31" fmla="*/ 0 h 61"/>
              <a:gd name="T32" fmla="*/ 0 w 151"/>
              <a:gd name="T33" fmla="*/ 2147483647 h 61"/>
              <a:gd name="T34" fmla="*/ 0 w 151"/>
              <a:gd name="T35" fmla="*/ 2147483647 h 61"/>
              <a:gd name="T36" fmla="*/ 0 w 151"/>
              <a:gd name="T37" fmla="*/ 2147483647 h 61"/>
              <a:gd name="T38" fmla="*/ 0 w 151"/>
              <a:gd name="T39" fmla="*/ 2147483647 h 6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51"/>
              <a:gd name="T61" fmla="*/ 0 h 61"/>
              <a:gd name="T62" fmla="*/ 151 w 151"/>
              <a:gd name="T63" fmla="*/ 61 h 61"/>
            </a:gdLst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51" h="61">
                <a:moveTo>
                  <a:pt x="0" y="35"/>
                </a:moveTo>
                <a:lnTo>
                  <a:pt x="5" y="35"/>
                </a:lnTo>
                <a:lnTo>
                  <a:pt x="29" y="32"/>
                </a:lnTo>
                <a:lnTo>
                  <a:pt x="44" y="32"/>
                </a:lnTo>
                <a:lnTo>
                  <a:pt x="62" y="35"/>
                </a:lnTo>
                <a:lnTo>
                  <a:pt x="91" y="40"/>
                </a:lnTo>
                <a:lnTo>
                  <a:pt x="132" y="52"/>
                </a:lnTo>
                <a:lnTo>
                  <a:pt x="150" y="60"/>
                </a:lnTo>
                <a:lnTo>
                  <a:pt x="137" y="37"/>
                </a:lnTo>
                <a:lnTo>
                  <a:pt x="127" y="25"/>
                </a:lnTo>
                <a:lnTo>
                  <a:pt x="122" y="20"/>
                </a:lnTo>
                <a:lnTo>
                  <a:pt x="104" y="12"/>
                </a:lnTo>
                <a:lnTo>
                  <a:pt x="78" y="3"/>
                </a:lnTo>
                <a:lnTo>
                  <a:pt x="49" y="0"/>
                </a:lnTo>
                <a:lnTo>
                  <a:pt x="23" y="0"/>
                </a:lnTo>
                <a:lnTo>
                  <a:pt x="10" y="0"/>
                </a:lnTo>
                <a:lnTo>
                  <a:pt x="0" y="5"/>
                </a:lnTo>
                <a:lnTo>
                  <a:pt x="0" y="13"/>
                </a:lnTo>
                <a:lnTo>
                  <a:pt x="0" y="27"/>
                </a:lnTo>
                <a:lnTo>
                  <a:pt x="0" y="35"/>
                </a:lnTo>
              </a:path>
            </a:pathLst>
          </a:custGeom>
          <a:solidFill>
            <a:srgbClr val="114FF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78866" tIns="39432" rIns="78866" bIns="39432"/>
          <a:lstStyle/>
          <a:p>
            <a:endParaRPr lang="ru-RU"/>
          </a:p>
        </p:txBody>
      </p:sp>
      <p:sp>
        <p:nvSpPr>
          <p:cNvPr id="65551" name="Freeform 72"/>
          <p:cNvSpPr/>
          <p:nvPr/>
        </p:nvSpPr>
        <p:spPr bwMode="auto">
          <a:xfrm>
            <a:off x="6702425" y="1682750"/>
            <a:ext cx="182563" cy="60325"/>
          </a:xfrm>
          <a:custGeom>
            <a:gdLst>
              <a:gd name="T0" fmla="*/ 0 w 63"/>
              <a:gd name="T1" fmla="*/ 0 h 34"/>
              <a:gd name="T2" fmla="*/ 0 w 63"/>
              <a:gd name="T3" fmla="*/ 2147483647 h 34"/>
              <a:gd name="T4" fmla="*/ 2147483647 w 63"/>
              <a:gd name="T5" fmla="*/ 2147483647 h 34"/>
              <a:gd name="T6" fmla="*/ 2147483647 w 63"/>
              <a:gd name="T7" fmla="*/ 2147483647 h 34"/>
              <a:gd name="T8" fmla="*/ 2147483647 w 63"/>
              <a:gd name="T9" fmla="*/ 2147483647 h 34"/>
              <a:gd name="T10" fmla="*/ 2147483647 w 63"/>
              <a:gd name="T11" fmla="*/ 2147483647 h 34"/>
              <a:gd name="T12" fmla="*/ 2147483647 w 63"/>
              <a:gd name="T13" fmla="*/ 2147483647 h 34"/>
              <a:gd name="T14" fmla="*/ 2147483647 w 63"/>
              <a:gd name="T15" fmla="*/ 2147483647 h 34"/>
              <a:gd name="T16" fmla="*/ 2147483647 w 63"/>
              <a:gd name="T17" fmla="*/ 2147483647 h 34"/>
              <a:gd name="T18" fmla="*/ 2147483647 w 63"/>
              <a:gd name="T19" fmla="*/ 2147483647 h 34"/>
              <a:gd name="T20" fmla="*/ 2147483647 w 63"/>
              <a:gd name="T21" fmla="*/ 2147483647 h 34"/>
              <a:gd name="T22" fmla="*/ 2147483647 w 63"/>
              <a:gd name="T23" fmla="*/ 2147483647 h 34"/>
              <a:gd name="T24" fmla="*/ 2147483647 w 63"/>
              <a:gd name="T25" fmla="*/ 0 h 34"/>
              <a:gd name="T26" fmla="*/ 0 w 63"/>
              <a:gd name="T27" fmla="*/ 0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3"/>
              <a:gd name="T43" fmla="*/ 0 h 34"/>
              <a:gd name="T44" fmla="*/ 63 w 63"/>
              <a:gd name="T45" fmla="*/ 34 h 34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2" h="34">
                <a:moveTo>
                  <a:pt x="0" y="0"/>
                </a:moveTo>
                <a:lnTo>
                  <a:pt x="0" y="33"/>
                </a:lnTo>
                <a:lnTo>
                  <a:pt x="8" y="25"/>
                </a:lnTo>
                <a:lnTo>
                  <a:pt x="13" y="23"/>
                </a:lnTo>
                <a:lnTo>
                  <a:pt x="21" y="23"/>
                </a:lnTo>
                <a:lnTo>
                  <a:pt x="31" y="23"/>
                </a:lnTo>
                <a:lnTo>
                  <a:pt x="42" y="25"/>
                </a:lnTo>
                <a:lnTo>
                  <a:pt x="55" y="25"/>
                </a:lnTo>
                <a:lnTo>
                  <a:pt x="60" y="23"/>
                </a:lnTo>
                <a:lnTo>
                  <a:pt x="62" y="17"/>
                </a:lnTo>
                <a:lnTo>
                  <a:pt x="55" y="15"/>
                </a:lnTo>
                <a:lnTo>
                  <a:pt x="39" y="8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B9001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78866" tIns="39432" rIns="78866" bIns="39432"/>
          <a:lstStyle/>
          <a:p>
            <a:endParaRPr lang="ru-RU"/>
          </a:p>
        </p:txBody>
      </p:sp>
      <p:sp>
        <p:nvSpPr>
          <p:cNvPr id="65552" name="Freeform 73"/>
          <p:cNvSpPr/>
          <p:nvPr/>
        </p:nvSpPr>
        <p:spPr bwMode="auto">
          <a:xfrm>
            <a:off x="6396038" y="1598613"/>
            <a:ext cx="488950" cy="117475"/>
          </a:xfrm>
          <a:custGeom>
            <a:gdLst>
              <a:gd name="T0" fmla="*/ 2147483647 w 170"/>
              <a:gd name="T1" fmla="*/ 2147483647 h 67"/>
              <a:gd name="T2" fmla="*/ 2147483647 w 170"/>
              <a:gd name="T3" fmla="*/ 0 h 67"/>
              <a:gd name="T4" fmla="*/ 2147483647 w 170"/>
              <a:gd name="T5" fmla="*/ 0 h 67"/>
              <a:gd name="T6" fmla="*/ 2147483647 w 170"/>
              <a:gd name="T7" fmla="*/ 0 h 67"/>
              <a:gd name="T8" fmla="*/ 2147483647 w 170"/>
              <a:gd name="T9" fmla="*/ 0 h 67"/>
              <a:gd name="T10" fmla="*/ 2147483647 w 170"/>
              <a:gd name="T11" fmla="*/ 0 h 67"/>
              <a:gd name="T12" fmla="*/ 2147483647 w 170"/>
              <a:gd name="T13" fmla="*/ 2147483647 h 67"/>
              <a:gd name="T14" fmla="*/ 2147483647 w 170"/>
              <a:gd name="T15" fmla="*/ 2147483647 h 67"/>
              <a:gd name="T16" fmla="*/ 2147483647 w 170"/>
              <a:gd name="T17" fmla="*/ 2147483647 h 67"/>
              <a:gd name="T18" fmla="*/ 2147483647 w 170"/>
              <a:gd name="T19" fmla="*/ 2147483647 h 67"/>
              <a:gd name="T20" fmla="*/ 2147483647 w 170"/>
              <a:gd name="T21" fmla="*/ 2147483647 h 67"/>
              <a:gd name="T22" fmla="*/ 2147483647 w 170"/>
              <a:gd name="T23" fmla="*/ 2147483647 h 67"/>
              <a:gd name="T24" fmla="*/ 2147483647 w 170"/>
              <a:gd name="T25" fmla="*/ 2147483647 h 67"/>
              <a:gd name="T26" fmla="*/ 2147483647 w 170"/>
              <a:gd name="T27" fmla="*/ 2147483647 h 67"/>
              <a:gd name="T28" fmla="*/ 2147483647 w 170"/>
              <a:gd name="T29" fmla="*/ 2147483647 h 67"/>
              <a:gd name="T30" fmla="*/ 2147483647 w 170"/>
              <a:gd name="T31" fmla="*/ 2147483647 h 67"/>
              <a:gd name="T32" fmla="*/ 2147483647 w 170"/>
              <a:gd name="T33" fmla="*/ 2147483647 h 67"/>
              <a:gd name="T34" fmla="*/ 2147483647 w 170"/>
              <a:gd name="T35" fmla="*/ 2147483647 h 67"/>
              <a:gd name="T36" fmla="*/ 2147483647 w 170"/>
              <a:gd name="T37" fmla="*/ 2147483647 h 67"/>
              <a:gd name="T38" fmla="*/ 2147483647 w 170"/>
              <a:gd name="T39" fmla="*/ 2147483647 h 67"/>
              <a:gd name="T40" fmla="*/ 2147483647 w 170"/>
              <a:gd name="T41" fmla="*/ 2147483647 h 67"/>
              <a:gd name="T42" fmla="*/ 2147483647 w 170"/>
              <a:gd name="T43" fmla="*/ 2147483647 h 67"/>
              <a:gd name="T44" fmla="*/ 0 w 170"/>
              <a:gd name="T45" fmla="*/ 2147483647 h 67"/>
              <a:gd name="T46" fmla="*/ 0 w 170"/>
              <a:gd name="T47" fmla="*/ 2147483647 h 67"/>
              <a:gd name="T48" fmla="*/ 0 w 170"/>
              <a:gd name="T49" fmla="*/ 2147483647 h 67"/>
              <a:gd name="T50" fmla="*/ 2147483647 w 170"/>
              <a:gd name="T51" fmla="*/ 2147483647 h 67"/>
              <a:gd name="T52" fmla="*/ 2147483647 w 170"/>
              <a:gd name="T53" fmla="*/ 2147483647 h 67"/>
              <a:gd name="T54" fmla="*/ 2147483647 w 170"/>
              <a:gd name="T55" fmla="*/ 2147483647 h 67"/>
              <a:gd name="T56" fmla="*/ 2147483647 w 170"/>
              <a:gd name="T57" fmla="*/ 2147483647 h 6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70"/>
              <a:gd name="T88" fmla="*/ 0 h 67"/>
              <a:gd name="T89" fmla="*/ 170 w 170"/>
              <a:gd name="T90" fmla="*/ 67 h 67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70" h="67">
                <a:moveTo>
                  <a:pt x="8" y="3"/>
                </a:moveTo>
                <a:lnTo>
                  <a:pt x="18" y="0"/>
                </a:lnTo>
                <a:lnTo>
                  <a:pt x="31" y="0"/>
                </a:lnTo>
                <a:lnTo>
                  <a:pt x="42" y="0"/>
                </a:lnTo>
                <a:lnTo>
                  <a:pt x="52" y="0"/>
                </a:lnTo>
                <a:lnTo>
                  <a:pt x="63" y="0"/>
                </a:lnTo>
                <a:lnTo>
                  <a:pt x="76" y="3"/>
                </a:lnTo>
                <a:lnTo>
                  <a:pt x="102" y="8"/>
                </a:lnTo>
                <a:lnTo>
                  <a:pt x="120" y="12"/>
                </a:lnTo>
                <a:lnTo>
                  <a:pt x="143" y="20"/>
                </a:lnTo>
                <a:lnTo>
                  <a:pt x="151" y="25"/>
                </a:lnTo>
                <a:lnTo>
                  <a:pt x="169" y="66"/>
                </a:lnTo>
                <a:lnTo>
                  <a:pt x="167" y="58"/>
                </a:lnTo>
                <a:lnTo>
                  <a:pt x="159" y="58"/>
                </a:lnTo>
                <a:lnTo>
                  <a:pt x="151" y="53"/>
                </a:lnTo>
                <a:lnTo>
                  <a:pt x="138" y="48"/>
                </a:lnTo>
                <a:lnTo>
                  <a:pt x="120" y="46"/>
                </a:lnTo>
                <a:lnTo>
                  <a:pt x="96" y="40"/>
                </a:lnTo>
                <a:lnTo>
                  <a:pt x="81" y="40"/>
                </a:lnTo>
                <a:lnTo>
                  <a:pt x="60" y="40"/>
                </a:lnTo>
                <a:lnTo>
                  <a:pt x="39" y="43"/>
                </a:lnTo>
                <a:lnTo>
                  <a:pt x="13" y="46"/>
                </a:lnTo>
                <a:lnTo>
                  <a:pt x="0" y="53"/>
                </a:lnTo>
                <a:lnTo>
                  <a:pt x="0" y="46"/>
                </a:lnTo>
                <a:lnTo>
                  <a:pt x="0" y="38"/>
                </a:lnTo>
                <a:lnTo>
                  <a:pt x="3" y="30"/>
                </a:lnTo>
                <a:lnTo>
                  <a:pt x="5" y="23"/>
                </a:lnTo>
                <a:lnTo>
                  <a:pt x="5" y="13"/>
                </a:lnTo>
                <a:lnTo>
                  <a:pt x="8" y="3"/>
                </a:lnTo>
              </a:path>
            </a:pathLst>
          </a:custGeom>
          <a:solidFill>
            <a:srgbClr val="FC012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78866" tIns="39432" rIns="78866" bIns="39432"/>
          <a:lstStyle/>
          <a:p>
            <a:endParaRPr lang="ru-RU"/>
          </a:p>
        </p:txBody>
      </p:sp>
      <p:sp>
        <p:nvSpPr>
          <p:cNvPr id="65553" name="Freeform 74"/>
          <p:cNvSpPr/>
          <p:nvPr/>
        </p:nvSpPr>
        <p:spPr bwMode="auto">
          <a:xfrm>
            <a:off x="7038975" y="1724025"/>
            <a:ext cx="119063" cy="65088"/>
          </a:xfrm>
          <a:custGeom>
            <a:gdLst>
              <a:gd name="T0" fmla="*/ 2147483647 w 42"/>
              <a:gd name="T1" fmla="*/ 2147483647 h 36"/>
              <a:gd name="T2" fmla="*/ 0 w 42"/>
              <a:gd name="T3" fmla="*/ 0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6"/>
              <a:gd name="T17" fmla="*/ 42 w 42"/>
              <a:gd name="T18" fmla="*/ 36 h 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6">
                <a:moveTo>
                  <a:pt x="18" y="35"/>
                </a:moveTo>
                <a:lnTo>
                  <a:pt x="0" y="0"/>
                </a:lnTo>
                <a:lnTo>
                  <a:pt x="41" y="13"/>
                </a:lnTo>
                <a:lnTo>
                  <a:pt x="36" y="24"/>
                </a:lnTo>
                <a:lnTo>
                  <a:pt x="18" y="35"/>
                </a:lnTo>
              </a:path>
            </a:pathLst>
          </a:custGeom>
          <a:solidFill>
            <a:srgbClr val="B9001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78866" tIns="39432" rIns="78866" bIns="39432"/>
          <a:lstStyle/>
          <a:p>
            <a:endParaRPr lang="ru-RU"/>
          </a:p>
        </p:txBody>
      </p:sp>
      <p:sp>
        <p:nvSpPr>
          <p:cNvPr id="65554" name="Freeform 75"/>
          <p:cNvSpPr/>
          <p:nvPr/>
        </p:nvSpPr>
        <p:spPr bwMode="auto">
          <a:xfrm>
            <a:off x="6696075" y="1654175"/>
            <a:ext cx="388938" cy="96838"/>
          </a:xfrm>
          <a:custGeom>
            <a:gdLst>
              <a:gd name="T0" fmla="*/ 2147483647 w 136"/>
              <a:gd name="T1" fmla="*/ 2147483647 h 54"/>
              <a:gd name="T2" fmla="*/ 2147483647 w 136"/>
              <a:gd name="T3" fmla="*/ 2147483647 h 54"/>
              <a:gd name="T4" fmla="*/ 2147483647 w 136"/>
              <a:gd name="T5" fmla="*/ 2147483647 h 54"/>
              <a:gd name="T6" fmla="*/ 2147483647 w 136"/>
              <a:gd name="T7" fmla="*/ 2147483647 h 54"/>
              <a:gd name="T8" fmla="*/ 2147483647 w 136"/>
              <a:gd name="T9" fmla="*/ 2147483647 h 54"/>
              <a:gd name="T10" fmla="*/ 2147483647 w 136"/>
              <a:gd name="T11" fmla="*/ 2147483647 h 54"/>
              <a:gd name="T12" fmla="*/ 2147483647 w 136"/>
              <a:gd name="T13" fmla="*/ 2147483647 h 54"/>
              <a:gd name="T14" fmla="*/ 2147483647 w 136"/>
              <a:gd name="T15" fmla="*/ 2147483647 h 54"/>
              <a:gd name="T16" fmla="*/ 2147483647 w 136"/>
              <a:gd name="T17" fmla="*/ 0 h 54"/>
              <a:gd name="T18" fmla="*/ 2147483647 w 136"/>
              <a:gd name="T19" fmla="*/ 0 h 54"/>
              <a:gd name="T20" fmla="*/ 2147483647 w 136"/>
              <a:gd name="T21" fmla="*/ 0 h 54"/>
              <a:gd name="T22" fmla="*/ 2147483647 w 136"/>
              <a:gd name="T23" fmla="*/ 0 h 54"/>
              <a:gd name="T24" fmla="*/ 2147483647 w 136"/>
              <a:gd name="T25" fmla="*/ 0 h 54"/>
              <a:gd name="T26" fmla="*/ 2147483647 w 136"/>
              <a:gd name="T27" fmla="*/ 2147483647 h 54"/>
              <a:gd name="T28" fmla="*/ 2147483647 w 136"/>
              <a:gd name="T29" fmla="*/ 2147483647 h 54"/>
              <a:gd name="T30" fmla="*/ 2147483647 w 136"/>
              <a:gd name="T31" fmla="*/ 2147483647 h 54"/>
              <a:gd name="T32" fmla="*/ 2147483647 w 136"/>
              <a:gd name="T33" fmla="*/ 2147483647 h 54"/>
              <a:gd name="T34" fmla="*/ 2147483647 w 136"/>
              <a:gd name="T35" fmla="*/ 2147483647 h 54"/>
              <a:gd name="T36" fmla="*/ 2147483647 w 136"/>
              <a:gd name="T37" fmla="*/ 2147483647 h 54"/>
              <a:gd name="T38" fmla="*/ 0 w 136"/>
              <a:gd name="T39" fmla="*/ 2147483647 h 54"/>
              <a:gd name="T40" fmla="*/ 2147483647 w 136"/>
              <a:gd name="T41" fmla="*/ 2147483647 h 54"/>
              <a:gd name="T42" fmla="*/ 2147483647 w 136"/>
              <a:gd name="T43" fmla="*/ 2147483647 h 54"/>
              <a:gd name="T44" fmla="*/ 2147483647 w 136"/>
              <a:gd name="T45" fmla="*/ 2147483647 h 54"/>
              <a:gd name="T46" fmla="*/ 2147483647 w 136"/>
              <a:gd name="T47" fmla="*/ 2147483647 h 54"/>
              <a:gd name="T48" fmla="*/ 2147483647 w 136"/>
              <a:gd name="T49" fmla="*/ 2147483647 h 54"/>
              <a:gd name="T50" fmla="*/ 2147483647 w 136"/>
              <a:gd name="T51" fmla="*/ 2147483647 h 54"/>
              <a:gd name="T52" fmla="*/ 2147483647 w 136"/>
              <a:gd name="T53" fmla="*/ 2147483647 h 54"/>
              <a:gd name="T54" fmla="*/ 2147483647 w 136"/>
              <a:gd name="T55" fmla="*/ 2147483647 h 54"/>
              <a:gd name="T56" fmla="*/ 2147483647 w 136"/>
              <a:gd name="T57" fmla="*/ 2147483647 h 54"/>
              <a:gd name="T58" fmla="*/ 2147483647 w 136"/>
              <a:gd name="T59" fmla="*/ 2147483647 h 54"/>
              <a:gd name="T60" fmla="*/ 2147483647 w 136"/>
              <a:gd name="T61" fmla="*/ 2147483647 h 54"/>
              <a:gd name="T62" fmla="*/ 2147483647 w 136"/>
              <a:gd name="T63" fmla="*/ 2147483647 h 54"/>
              <a:gd name="T64" fmla="*/ 2147483647 w 136"/>
              <a:gd name="T65" fmla="*/ 2147483647 h 54"/>
              <a:gd name="T66" fmla="*/ 2147483647 w 136"/>
              <a:gd name="T67" fmla="*/ 2147483647 h 54"/>
              <a:gd name="T68" fmla="*/ 2147483647 w 136"/>
              <a:gd name="T69" fmla="*/ 2147483647 h 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6"/>
              <a:gd name="T106" fmla="*/ 0 h 54"/>
              <a:gd name="T107" fmla="*/ 136 w 136"/>
              <a:gd name="T108" fmla="*/ 54 h 54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6" h="54">
                <a:moveTo>
                  <a:pt x="130" y="53"/>
                </a:moveTo>
                <a:lnTo>
                  <a:pt x="133" y="40"/>
                </a:lnTo>
                <a:lnTo>
                  <a:pt x="135" y="37"/>
                </a:lnTo>
                <a:lnTo>
                  <a:pt x="130" y="27"/>
                </a:lnTo>
                <a:lnTo>
                  <a:pt x="130" y="20"/>
                </a:lnTo>
                <a:lnTo>
                  <a:pt x="125" y="10"/>
                </a:lnTo>
                <a:lnTo>
                  <a:pt x="122" y="10"/>
                </a:lnTo>
                <a:lnTo>
                  <a:pt x="104" y="5"/>
                </a:lnTo>
                <a:lnTo>
                  <a:pt x="91" y="0"/>
                </a:lnTo>
                <a:lnTo>
                  <a:pt x="81" y="0"/>
                </a:lnTo>
                <a:lnTo>
                  <a:pt x="65" y="0"/>
                </a:lnTo>
                <a:lnTo>
                  <a:pt x="49" y="0"/>
                </a:lnTo>
                <a:lnTo>
                  <a:pt x="47" y="0"/>
                </a:lnTo>
                <a:lnTo>
                  <a:pt x="57" y="28"/>
                </a:lnTo>
                <a:lnTo>
                  <a:pt x="57" y="33"/>
                </a:lnTo>
                <a:lnTo>
                  <a:pt x="55" y="37"/>
                </a:lnTo>
                <a:lnTo>
                  <a:pt x="42" y="37"/>
                </a:lnTo>
                <a:lnTo>
                  <a:pt x="18" y="33"/>
                </a:lnTo>
                <a:lnTo>
                  <a:pt x="3" y="37"/>
                </a:lnTo>
                <a:lnTo>
                  <a:pt x="0" y="40"/>
                </a:lnTo>
                <a:lnTo>
                  <a:pt x="3" y="45"/>
                </a:lnTo>
                <a:lnTo>
                  <a:pt x="10" y="45"/>
                </a:lnTo>
                <a:lnTo>
                  <a:pt x="18" y="50"/>
                </a:lnTo>
                <a:lnTo>
                  <a:pt x="26" y="50"/>
                </a:lnTo>
                <a:lnTo>
                  <a:pt x="36" y="50"/>
                </a:lnTo>
                <a:lnTo>
                  <a:pt x="52" y="45"/>
                </a:lnTo>
                <a:lnTo>
                  <a:pt x="70" y="45"/>
                </a:lnTo>
                <a:lnTo>
                  <a:pt x="81" y="40"/>
                </a:lnTo>
                <a:lnTo>
                  <a:pt x="94" y="40"/>
                </a:lnTo>
                <a:lnTo>
                  <a:pt x="104" y="40"/>
                </a:lnTo>
                <a:lnTo>
                  <a:pt x="117" y="40"/>
                </a:lnTo>
                <a:lnTo>
                  <a:pt x="122" y="45"/>
                </a:lnTo>
                <a:lnTo>
                  <a:pt x="125" y="45"/>
                </a:lnTo>
                <a:lnTo>
                  <a:pt x="130" y="45"/>
                </a:lnTo>
                <a:lnTo>
                  <a:pt x="130" y="53"/>
                </a:lnTo>
              </a:path>
            </a:pathLst>
          </a:custGeom>
          <a:solidFill>
            <a:srgbClr val="FC012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78866" tIns="39432" rIns="78866" bIns="39432"/>
          <a:lstStyle/>
          <a:p>
            <a:endParaRPr lang="ru-RU"/>
          </a:p>
        </p:txBody>
      </p:sp>
      <p:sp>
        <p:nvSpPr>
          <p:cNvPr id="65555" name="Freeform 76"/>
          <p:cNvSpPr/>
          <p:nvPr/>
        </p:nvSpPr>
        <p:spPr bwMode="auto">
          <a:xfrm>
            <a:off x="7077075" y="1676400"/>
            <a:ext cx="180975" cy="80963"/>
          </a:xfrm>
          <a:custGeom>
            <a:gdLst>
              <a:gd name="T0" fmla="*/ 2147483647 w 63"/>
              <a:gd name="T1" fmla="*/ 0 h 47"/>
              <a:gd name="T2" fmla="*/ 2147483647 w 63"/>
              <a:gd name="T3" fmla="*/ 0 h 47"/>
              <a:gd name="T4" fmla="*/ 2147483647 w 63"/>
              <a:gd name="T5" fmla="*/ 0 h 47"/>
              <a:gd name="T6" fmla="*/ 2147483647 w 63"/>
              <a:gd name="T7" fmla="*/ 0 h 47"/>
              <a:gd name="T8" fmla="*/ 2147483647 w 63"/>
              <a:gd name="T9" fmla="*/ 0 h 47"/>
              <a:gd name="T10" fmla="*/ 2147483647 w 63"/>
              <a:gd name="T11" fmla="*/ 0 h 47"/>
              <a:gd name="T12" fmla="*/ 2147483647 w 63"/>
              <a:gd name="T13" fmla="*/ 0 h 47"/>
              <a:gd name="T14" fmla="*/ 2147483647 w 63"/>
              <a:gd name="T15" fmla="*/ 2147483647 h 47"/>
              <a:gd name="T16" fmla="*/ 2147483647 w 63"/>
              <a:gd name="T17" fmla="*/ 2147483647 h 47"/>
              <a:gd name="T18" fmla="*/ 2147483647 w 63"/>
              <a:gd name="T19" fmla="*/ 2147483647 h 47"/>
              <a:gd name="T20" fmla="*/ 2147483647 w 63"/>
              <a:gd name="T21" fmla="*/ 2147483647 h 47"/>
              <a:gd name="T22" fmla="*/ 2147483647 w 63"/>
              <a:gd name="T23" fmla="*/ 2147483647 h 47"/>
              <a:gd name="T24" fmla="*/ 2147483647 w 63"/>
              <a:gd name="T25" fmla="*/ 2147483647 h 47"/>
              <a:gd name="T26" fmla="*/ 2147483647 w 63"/>
              <a:gd name="T27" fmla="*/ 2147483647 h 47"/>
              <a:gd name="T28" fmla="*/ 2147483647 w 63"/>
              <a:gd name="T29" fmla="*/ 2147483647 h 47"/>
              <a:gd name="T30" fmla="*/ 2147483647 w 63"/>
              <a:gd name="T31" fmla="*/ 2147483647 h 47"/>
              <a:gd name="T32" fmla="*/ 2147483647 w 63"/>
              <a:gd name="T33" fmla="*/ 2147483647 h 47"/>
              <a:gd name="T34" fmla="*/ 2147483647 w 63"/>
              <a:gd name="T35" fmla="*/ 2147483647 h 47"/>
              <a:gd name="T36" fmla="*/ 2147483647 w 63"/>
              <a:gd name="T37" fmla="*/ 2147483647 h 47"/>
              <a:gd name="T38" fmla="*/ 2147483647 w 63"/>
              <a:gd name="T39" fmla="*/ 2147483647 h 47"/>
              <a:gd name="T40" fmla="*/ 2147483647 w 63"/>
              <a:gd name="T41" fmla="*/ 2147483647 h 47"/>
              <a:gd name="T42" fmla="*/ 2147483647 w 63"/>
              <a:gd name="T43" fmla="*/ 2147483647 h 47"/>
              <a:gd name="T44" fmla="*/ 0 w 63"/>
              <a:gd name="T45" fmla="*/ 2147483647 h 47"/>
              <a:gd name="T46" fmla="*/ 0 w 63"/>
              <a:gd name="T47" fmla="*/ 2147483647 h 47"/>
              <a:gd name="T48" fmla="*/ 2147483647 w 63"/>
              <a:gd name="T49" fmla="*/ 2147483647 h 47"/>
              <a:gd name="T50" fmla="*/ 2147483647 w 63"/>
              <a:gd name="T51" fmla="*/ 2147483647 h 47"/>
              <a:gd name="T52" fmla="*/ 2147483647 w 63"/>
              <a:gd name="T53" fmla="*/ 2147483647 h 47"/>
              <a:gd name="T54" fmla="*/ 2147483647 w 63"/>
              <a:gd name="T55" fmla="*/ 2147483647 h 47"/>
              <a:gd name="T56" fmla="*/ 2147483647 w 63"/>
              <a:gd name="T57" fmla="*/ 2147483647 h 47"/>
              <a:gd name="T58" fmla="*/ 2147483647 w 63"/>
              <a:gd name="T59" fmla="*/ 0 h 4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3"/>
              <a:gd name="T91" fmla="*/ 0 h 47"/>
              <a:gd name="T92" fmla="*/ 63 w 63"/>
              <a:gd name="T93" fmla="*/ 47 h 47"/>
            </a:gdLst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47">
                <a:moveTo>
                  <a:pt x="3" y="0"/>
                </a:moveTo>
                <a:lnTo>
                  <a:pt x="5" y="0"/>
                </a:lnTo>
                <a:lnTo>
                  <a:pt x="18" y="0"/>
                </a:lnTo>
                <a:lnTo>
                  <a:pt x="26" y="0"/>
                </a:lnTo>
                <a:lnTo>
                  <a:pt x="39" y="0"/>
                </a:lnTo>
                <a:lnTo>
                  <a:pt x="44" y="0"/>
                </a:lnTo>
                <a:lnTo>
                  <a:pt x="52" y="0"/>
                </a:lnTo>
                <a:lnTo>
                  <a:pt x="52" y="8"/>
                </a:lnTo>
                <a:lnTo>
                  <a:pt x="55" y="15"/>
                </a:lnTo>
                <a:lnTo>
                  <a:pt x="57" y="17"/>
                </a:lnTo>
                <a:lnTo>
                  <a:pt x="60" y="25"/>
                </a:lnTo>
                <a:lnTo>
                  <a:pt x="60" y="30"/>
                </a:lnTo>
                <a:lnTo>
                  <a:pt x="60" y="38"/>
                </a:lnTo>
                <a:lnTo>
                  <a:pt x="62" y="46"/>
                </a:lnTo>
                <a:lnTo>
                  <a:pt x="55" y="43"/>
                </a:lnTo>
                <a:lnTo>
                  <a:pt x="44" y="41"/>
                </a:lnTo>
                <a:lnTo>
                  <a:pt x="42" y="41"/>
                </a:lnTo>
                <a:lnTo>
                  <a:pt x="36" y="41"/>
                </a:lnTo>
                <a:lnTo>
                  <a:pt x="26" y="41"/>
                </a:lnTo>
                <a:lnTo>
                  <a:pt x="18" y="43"/>
                </a:lnTo>
                <a:lnTo>
                  <a:pt x="13" y="46"/>
                </a:lnTo>
                <a:lnTo>
                  <a:pt x="3" y="46"/>
                </a:lnTo>
                <a:lnTo>
                  <a:pt x="0" y="43"/>
                </a:lnTo>
                <a:lnTo>
                  <a:pt x="0" y="41"/>
                </a:lnTo>
                <a:lnTo>
                  <a:pt x="3" y="38"/>
                </a:lnTo>
                <a:lnTo>
                  <a:pt x="5" y="31"/>
                </a:lnTo>
                <a:lnTo>
                  <a:pt x="5" y="25"/>
                </a:lnTo>
                <a:lnTo>
                  <a:pt x="5" y="17"/>
                </a:lnTo>
                <a:lnTo>
                  <a:pt x="3" y="5"/>
                </a:lnTo>
                <a:lnTo>
                  <a:pt x="3" y="0"/>
                </a:lnTo>
              </a:path>
            </a:pathLst>
          </a:custGeom>
          <a:solidFill>
            <a:srgbClr val="FC012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78866" tIns="39432" rIns="78866" bIns="39432"/>
          <a:lstStyle/>
          <a:p>
            <a:endParaRPr lang="ru-RU"/>
          </a:p>
        </p:txBody>
      </p:sp>
      <p:grpSp>
        <p:nvGrpSpPr>
          <p:cNvPr id="2" name="Group 77"/>
          <p:cNvGrpSpPr/>
          <p:nvPr/>
        </p:nvGrpSpPr>
        <p:grpSpPr>
          <a:xfrm>
            <a:off x="6332538" y="1476375"/>
            <a:ext cx="119062" cy="244475"/>
            <a:chOff x="8747" y="3305"/>
            <a:chExt cx="42" cy="139"/>
          </a:xfrm>
        </p:grpSpPr>
        <p:sp>
          <p:nvSpPr>
            <p:cNvPr id="65616" name="Freeform 78"/>
            <p:cNvSpPr/>
            <p:nvPr/>
          </p:nvSpPr>
          <p:spPr bwMode="auto">
            <a:xfrm>
              <a:off x="8747" y="3305"/>
              <a:ext cx="42" cy="131"/>
            </a:xfrm>
            <a:custGeom>
              <a:gdLst>
                <a:gd name="T0" fmla="*/ 13 w 42"/>
                <a:gd name="T1" fmla="*/ 0 h 131"/>
                <a:gd name="T2" fmla="*/ 23 w 42"/>
                <a:gd name="T3" fmla="*/ 5 h 131"/>
                <a:gd name="T4" fmla="*/ 28 w 42"/>
                <a:gd name="T5" fmla="*/ 12 h 131"/>
                <a:gd name="T6" fmla="*/ 28 w 42"/>
                <a:gd name="T7" fmla="*/ 17 h 131"/>
                <a:gd name="T8" fmla="*/ 31 w 42"/>
                <a:gd name="T9" fmla="*/ 22 h 131"/>
                <a:gd name="T10" fmla="*/ 36 w 42"/>
                <a:gd name="T11" fmla="*/ 32 h 131"/>
                <a:gd name="T12" fmla="*/ 41 w 42"/>
                <a:gd name="T13" fmla="*/ 45 h 131"/>
                <a:gd name="T14" fmla="*/ 41 w 42"/>
                <a:gd name="T15" fmla="*/ 62 h 131"/>
                <a:gd name="T16" fmla="*/ 41 w 42"/>
                <a:gd name="T17" fmla="*/ 74 h 131"/>
                <a:gd name="T18" fmla="*/ 36 w 42"/>
                <a:gd name="T19" fmla="*/ 87 h 131"/>
                <a:gd name="T20" fmla="*/ 31 w 42"/>
                <a:gd name="T21" fmla="*/ 100 h 131"/>
                <a:gd name="T22" fmla="*/ 23 w 42"/>
                <a:gd name="T23" fmla="*/ 119 h 131"/>
                <a:gd name="T24" fmla="*/ 18 w 42"/>
                <a:gd name="T25" fmla="*/ 125 h 131"/>
                <a:gd name="T26" fmla="*/ 0 w 42"/>
                <a:gd name="T27" fmla="*/ 130 h 131"/>
                <a:gd name="T28" fmla="*/ 5 w 42"/>
                <a:gd name="T29" fmla="*/ 114 h 131"/>
                <a:gd name="T30" fmla="*/ 18 w 42"/>
                <a:gd name="T31" fmla="*/ 95 h 131"/>
                <a:gd name="T32" fmla="*/ 23 w 42"/>
                <a:gd name="T33" fmla="*/ 82 h 131"/>
                <a:gd name="T34" fmla="*/ 28 w 42"/>
                <a:gd name="T35" fmla="*/ 70 h 131"/>
                <a:gd name="T36" fmla="*/ 28 w 42"/>
                <a:gd name="T37" fmla="*/ 57 h 131"/>
                <a:gd name="T38" fmla="*/ 28 w 42"/>
                <a:gd name="T39" fmla="*/ 42 h 131"/>
                <a:gd name="T40" fmla="*/ 28 w 42"/>
                <a:gd name="T41" fmla="*/ 28 h 131"/>
                <a:gd name="T42" fmla="*/ 18 w 42"/>
                <a:gd name="T43" fmla="*/ 17 h 131"/>
                <a:gd name="T44" fmla="*/ 13 w 42"/>
                <a:gd name="T45" fmla="*/ 8 h 131"/>
                <a:gd name="T46" fmla="*/ 8 w 42"/>
                <a:gd name="T47" fmla="*/ 0 h 131"/>
                <a:gd name="T48" fmla="*/ 13 w 42"/>
                <a:gd name="T49" fmla="*/ 0 h 1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131"/>
                <a:gd name="T77" fmla="*/ 42 w 42"/>
                <a:gd name="T78" fmla="*/ 131 h 131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131">
                  <a:moveTo>
                    <a:pt x="13" y="0"/>
                  </a:moveTo>
                  <a:lnTo>
                    <a:pt x="23" y="5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31" y="22"/>
                  </a:lnTo>
                  <a:lnTo>
                    <a:pt x="36" y="32"/>
                  </a:lnTo>
                  <a:lnTo>
                    <a:pt x="41" y="45"/>
                  </a:lnTo>
                  <a:lnTo>
                    <a:pt x="41" y="62"/>
                  </a:lnTo>
                  <a:lnTo>
                    <a:pt x="41" y="74"/>
                  </a:lnTo>
                  <a:lnTo>
                    <a:pt x="36" y="87"/>
                  </a:lnTo>
                  <a:lnTo>
                    <a:pt x="31" y="100"/>
                  </a:lnTo>
                  <a:lnTo>
                    <a:pt x="23" y="119"/>
                  </a:lnTo>
                  <a:lnTo>
                    <a:pt x="18" y="125"/>
                  </a:lnTo>
                  <a:lnTo>
                    <a:pt x="0" y="130"/>
                  </a:lnTo>
                  <a:lnTo>
                    <a:pt x="5" y="114"/>
                  </a:lnTo>
                  <a:lnTo>
                    <a:pt x="18" y="95"/>
                  </a:lnTo>
                  <a:lnTo>
                    <a:pt x="23" y="82"/>
                  </a:lnTo>
                  <a:lnTo>
                    <a:pt x="28" y="70"/>
                  </a:lnTo>
                  <a:lnTo>
                    <a:pt x="28" y="57"/>
                  </a:lnTo>
                  <a:lnTo>
                    <a:pt x="28" y="42"/>
                  </a:lnTo>
                  <a:lnTo>
                    <a:pt x="28" y="28"/>
                  </a:lnTo>
                  <a:lnTo>
                    <a:pt x="18" y="17"/>
                  </a:lnTo>
                  <a:lnTo>
                    <a:pt x="13" y="8"/>
                  </a:lnTo>
                  <a:lnTo>
                    <a:pt x="8" y="0"/>
                  </a:lnTo>
                  <a:lnTo>
                    <a:pt x="13" y="0"/>
                  </a:lnTo>
                </a:path>
              </a:pathLst>
            </a:custGeom>
            <a:solidFill>
              <a:srgbClr val="BFBFD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78875" tIns="39437" rIns="78875" bIns="39437"/>
            <a:lstStyle/>
            <a:p>
              <a:endParaRPr lang="ru-RU"/>
            </a:p>
          </p:txBody>
        </p:sp>
        <p:sp>
          <p:nvSpPr>
            <p:cNvPr id="65617" name="Oval 79"/>
            <p:cNvSpPr>
              <a:spLocks noChangeArrowheads="1"/>
            </p:cNvSpPr>
            <p:nvPr/>
          </p:nvSpPr>
          <p:spPr bwMode="auto">
            <a:xfrm>
              <a:off x="8765" y="3308"/>
              <a:ext cx="23" cy="22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5F5F5F"/>
              </a:solidFill>
              <a:round/>
            </a:ln>
          </p:spPr>
          <p:txBody>
            <a:bodyPr wrap="none" lIns="78875" tIns="39437" rIns="78875" bIns="39437" anchor="ctr"/>
            <a:lstStyle/>
            <a:p>
              <a:pPr defTabSz="787400"/>
              <a:endParaRPr lang="ru-RU" sz="800" b="1">
                <a:latin typeface="Times New Roman" pitchFamily="18" charset="0"/>
              </a:endParaRPr>
            </a:p>
          </p:txBody>
        </p:sp>
        <p:sp>
          <p:nvSpPr>
            <p:cNvPr id="65618" name="Oval 80"/>
            <p:cNvSpPr>
              <a:spLocks noChangeArrowheads="1"/>
            </p:cNvSpPr>
            <p:nvPr/>
          </p:nvSpPr>
          <p:spPr bwMode="auto">
            <a:xfrm>
              <a:off x="8760" y="3421"/>
              <a:ext cx="23" cy="23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5F5F5F"/>
              </a:solidFill>
              <a:round/>
            </a:ln>
          </p:spPr>
          <p:txBody>
            <a:bodyPr wrap="none" lIns="78875" tIns="39437" rIns="78875" bIns="39437" anchor="ctr"/>
            <a:lstStyle/>
            <a:p>
              <a:pPr defTabSz="787400"/>
              <a:endParaRPr lang="ru-RU" sz="800" b="1">
                <a:latin typeface="Times New Roman" pitchFamily="18" charset="0"/>
              </a:endParaRPr>
            </a:p>
          </p:txBody>
        </p:sp>
      </p:grpSp>
      <p:grpSp>
        <p:nvGrpSpPr>
          <p:cNvPr id="3" name="Group 60"/>
          <p:cNvGrpSpPr/>
          <p:nvPr/>
        </p:nvGrpSpPr>
        <p:grpSpPr>
          <a:xfrm>
            <a:off x="4744616" y="2916238"/>
            <a:ext cx="3168352" cy="1227137"/>
            <a:chOff x="2211" y="816"/>
            <a:chExt cx="1406" cy="525"/>
          </a:xfrm>
        </p:grpSpPr>
        <p:grpSp>
          <p:nvGrpSpPr>
            <p:cNvPr id="4" name="Rectangle 61"/>
            <p:cNvGrpSpPr/>
            <p:nvPr/>
          </p:nvGrpSpPr>
          <p:grpSpPr>
            <a:xfrm>
              <a:off x="2200" y="805"/>
              <a:ext cx="1427" cy="245"/>
              <a:chOff x="4882896" y="2889504"/>
              <a:chExt cx="2804160" cy="573024"/>
            </a:xfrm>
          </p:grpSpPr>
          <p:pic>
            <p:nvPicPr>
              <p:cNvPr id="65614" name="Rectangle 61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882896" y="2889504"/>
                <a:ext cx="2804160" cy="573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615" name="Text Box 576"/>
              <p:cNvSpPr txBox="1">
                <a:spLocks noChangeArrowheads="1"/>
              </p:cNvSpPr>
              <p:nvPr/>
            </p:nvSpPr>
            <p:spPr bwMode="auto">
              <a:xfrm>
                <a:off x="4905375" y="2916238"/>
                <a:ext cx="2763838" cy="530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395" tIns="45697" rIns="91395" bIns="45697" anchor="ctr"/>
              <a:lstStyle>
                <a:lvl1pPr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algn="ctr" eaLnBrk="1" hangingPunct="1"/>
                <a:r>
                  <a:rPr lang="ru-RU" sz="1500" b="1" i="1">
                    <a:latin typeface="Times New Roman" pitchFamily="18" charset="0"/>
                    <a:cs typeface="Times New Roman" pitchFamily="18" charset="0"/>
                  </a:rPr>
                  <a:t>КЧС и ПБ</a:t>
                </a:r>
              </a:p>
            </p:txBody>
          </p:sp>
        </p:grpSp>
        <p:grpSp>
          <p:nvGrpSpPr>
            <p:cNvPr id="5" name="Rectangle 62"/>
            <p:cNvGrpSpPr/>
            <p:nvPr/>
          </p:nvGrpSpPr>
          <p:grpSpPr>
            <a:xfrm>
              <a:off x="2200" y="1031"/>
              <a:ext cx="1427" cy="318"/>
              <a:chOff x="4882896" y="3419856"/>
              <a:chExt cx="2804160" cy="743712"/>
            </a:xfrm>
          </p:grpSpPr>
          <p:pic>
            <p:nvPicPr>
              <p:cNvPr id="65612" name="Rectangle 62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882896" y="3419856"/>
                <a:ext cx="2804160" cy="743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613" name="Text Box 579"/>
              <p:cNvSpPr txBox="1">
                <a:spLocks noChangeArrowheads="1"/>
              </p:cNvSpPr>
              <p:nvPr/>
            </p:nvSpPr>
            <p:spPr bwMode="auto">
              <a:xfrm>
                <a:off x="4905375" y="3446829"/>
                <a:ext cx="2763838" cy="696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395" tIns="45697" rIns="91395" bIns="45697" anchor="ctr"/>
              <a:lstStyle>
                <a:lvl1pPr defTabSz="9128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defTabSz="9128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defTabSz="9128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defTabSz="9128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defTabSz="9128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algn="ctr" eaLnBrk="1" hangingPunct="1"/>
                <a:r>
                  <a:rPr lang="ru-RU" sz="1500" b="1">
                    <a:latin typeface="Times New Roman" pitchFamily="18" charset="0"/>
                    <a:cs typeface="Times New Roman" pitchFamily="18" charset="0"/>
                  </a:rPr>
                  <a:t>Председатель </a:t>
                </a:r>
              </a:p>
              <a:p>
                <a:pPr algn="ctr" eaLnBrk="1" hangingPunct="1"/>
                <a:r>
                  <a:rPr lang="ru-RU" b="1"/>
                  <a:t>Вылко Дмитрий Валентинович</a:t>
                </a:r>
                <a:endParaRPr lang="ru-RU"/>
              </a:p>
              <a:p>
                <a:pPr algn="ctr" eaLnBrk="1" hangingPunct="1"/>
                <a:r>
                  <a:rPr lang="ru-RU" b="1" smtClean="0"/>
                  <a:t>тел.: </a:t>
                </a:r>
                <a:r>
                  <a:rPr lang="ru-RU" b="1"/>
                  <a:t>8(818 </a:t>
                </a:r>
                <a:r>
                  <a:rPr lang="ru-RU" b="1" smtClean="0"/>
                  <a:t>57)</a:t>
                </a:r>
                <a:r>
                  <a:rPr lang="ru-RU" smtClean="0"/>
                  <a:t> </a:t>
                </a:r>
                <a:r>
                  <a:rPr lang="ru-RU" b="1" smtClean="0"/>
                  <a:t>24-6-23, 89115911099</a:t>
                </a:r>
                <a:endParaRPr lang="ru-RU" b="1"/>
              </a:p>
            </p:txBody>
          </p:sp>
        </p:grpSp>
      </p:grpSp>
      <p:grpSp>
        <p:nvGrpSpPr>
          <p:cNvPr id="6" name="Group 64"/>
          <p:cNvGrpSpPr/>
          <p:nvPr/>
        </p:nvGrpSpPr>
        <p:grpSpPr>
          <a:xfrm>
            <a:off x="5035003" y="6097932"/>
            <a:ext cx="2566258" cy="1626202"/>
            <a:chOff x="2183" y="807"/>
            <a:chExt cx="1444" cy="466"/>
          </a:xfrm>
        </p:grpSpPr>
        <p:grpSp>
          <p:nvGrpSpPr>
            <p:cNvPr id="7" name="Rectangle 65"/>
            <p:cNvGrpSpPr/>
            <p:nvPr/>
          </p:nvGrpSpPr>
          <p:grpSpPr>
            <a:xfrm>
              <a:off x="2197" y="807"/>
              <a:ext cx="1430" cy="196"/>
              <a:chOff x="5059680" y="6102096"/>
              <a:chExt cx="2542032" cy="683963"/>
            </a:xfrm>
          </p:grpSpPr>
          <p:pic>
            <p:nvPicPr>
              <p:cNvPr id="65608" name="Rectangle 65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059680" y="6102096"/>
                <a:ext cx="2542032" cy="499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609" name="Text Box 583"/>
              <p:cNvSpPr txBox="1">
                <a:spLocks noChangeArrowheads="1"/>
              </p:cNvSpPr>
              <p:nvPr/>
            </p:nvSpPr>
            <p:spPr bwMode="auto">
              <a:xfrm>
                <a:off x="5084763" y="6129338"/>
                <a:ext cx="2498725" cy="656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395" tIns="45697" rIns="91395" bIns="45697" anchor="ctr"/>
              <a:lstStyle>
                <a:lvl1pPr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algn="ctr" eaLnBrk="1" hangingPunct="1"/>
                <a:endParaRPr lang="ru-RU" sz="1500" b="1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Rectangle 66"/>
            <p:cNvGrpSpPr/>
            <p:nvPr/>
          </p:nvGrpSpPr>
          <p:grpSpPr>
            <a:xfrm>
              <a:off x="2183" y="952"/>
              <a:ext cx="1434" cy="321"/>
              <a:chOff x="5034397" y="6594074"/>
              <a:chExt cx="2549091" cy="1121177"/>
            </a:xfrm>
          </p:grpSpPr>
          <p:pic>
            <p:nvPicPr>
              <p:cNvPr id="65606" name="Rectangle 66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034397" y="6594074"/>
                <a:ext cx="2521644" cy="91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607" name="Text Box 586"/>
              <p:cNvSpPr txBox="1">
                <a:spLocks noChangeArrowheads="1"/>
              </p:cNvSpPr>
              <p:nvPr/>
            </p:nvSpPr>
            <p:spPr bwMode="auto">
              <a:xfrm>
                <a:off x="5084763" y="6600005"/>
                <a:ext cx="2498725" cy="1115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395" tIns="45697" rIns="91395" bIns="45697" anchor="ctr"/>
              <a:lstStyle>
                <a:lvl1pPr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endParaRPr lang="ru-RU" b="1"/>
              </a:p>
            </p:txBody>
          </p:sp>
        </p:grpSp>
      </p:grpSp>
      <p:grpSp>
        <p:nvGrpSpPr>
          <p:cNvPr id="9" name="Group 67"/>
          <p:cNvGrpSpPr/>
          <p:nvPr/>
        </p:nvGrpSpPr>
        <p:grpSpPr>
          <a:xfrm>
            <a:off x="9366250" y="3898900"/>
            <a:ext cx="2723182" cy="957263"/>
            <a:chOff x="2211" y="816"/>
            <a:chExt cx="1406" cy="517"/>
          </a:xfrm>
        </p:grpSpPr>
        <p:grpSp>
          <p:nvGrpSpPr>
            <p:cNvPr id="10" name="Rectangle 68"/>
            <p:cNvGrpSpPr/>
            <p:nvPr/>
          </p:nvGrpSpPr>
          <p:grpSpPr>
            <a:xfrm>
              <a:off x="2196" y="802"/>
              <a:ext cx="1433" cy="250"/>
              <a:chOff x="9339072" y="3870960"/>
              <a:chExt cx="2548128" cy="463296"/>
            </a:xfrm>
          </p:grpSpPr>
          <p:pic>
            <p:nvPicPr>
              <p:cNvPr id="65602" name="Rectangle 68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339072" y="3870960"/>
                <a:ext cx="2548128" cy="463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603" name="Text Box 590"/>
              <p:cNvSpPr txBox="1">
                <a:spLocks noChangeArrowheads="1"/>
              </p:cNvSpPr>
              <p:nvPr/>
            </p:nvSpPr>
            <p:spPr bwMode="auto">
              <a:xfrm>
                <a:off x="9366250" y="3897313"/>
                <a:ext cx="2500313" cy="4210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395" tIns="45697" rIns="91395" bIns="45697" anchor="ctr"/>
              <a:lstStyle>
                <a:lvl1pPr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algn="ctr" eaLnBrk="1" hangingPunct="1"/>
                <a:r>
                  <a:rPr lang="ru-RU" sz="1500" b="1" i="1" smtClean="0">
                    <a:latin typeface="Times New Roman" pitchFamily="18" charset="0"/>
                    <a:cs typeface="Times New Roman" pitchFamily="18" charset="0"/>
                  </a:rPr>
                  <a:t>Участковый полиции</a:t>
                </a:r>
                <a:endParaRPr lang="ru-RU" sz="1500" b="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Rectangle 69"/>
            <p:cNvGrpSpPr/>
            <p:nvPr/>
          </p:nvGrpSpPr>
          <p:grpSpPr>
            <a:xfrm>
              <a:off x="2196" y="1029"/>
              <a:ext cx="1433" cy="316"/>
              <a:chOff x="9339072" y="4291584"/>
              <a:chExt cx="2548128" cy="585216"/>
            </a:xfrm>
          </p:grpSpPr>
          <p:pic>
            <p:nvPicPr>
              <p:cNvPr id="65600" name="Rectangle 69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339072" y="4291584"/>
                <a:ext cx="2548128" cy="585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601" name="Text Box 593"/>
              <p:cNvSpPr txBox="1">
                <a:spLocks noChangeArrowheads="1"/>
              </p:cNvSpPr>
              <p:nvPr/>
            </p:nvSpPr>
            <p:spPr bwMode="auto">
              <a:xfrm>
                <a:off x="9366250" y="4318317"/>
                <a:ext cx="2500313" cy="537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395" tIns="45697" rIns="91395" bIns="45697" anchor="ctr"/>
              <a:lstStyle>
                <a:lvl1pPr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ru-RU" sz="1500" b="1" smtClean="0">
                    <a:latin typeface="Times New Roman" pitchFamily="18" charset="0"/>
                    <a:cs typeface="Times New Roman" pitchFamily="18" charset="0"/>
                  </a:rPr>
                  <a:t>Шистарев </a:t>
                </a:r>
                <a:r>
                  <a:rPr lang="ru-RU" sz="1500" b="1">
                    <a:latin typeface="Times New Roman" pitchFamily="18" charset="0"/>
                    <a:cs typeface="Times New Roman" pitchFamily="18" charset="0"/>
                  </a:rPr>
                  <a:t>С.И.</a:t>
                </a:r>
              </a:p>
              <a:p>
                <a:pPr algn="ctr"/>
                <a:r>
                  <a:rPr lang="ru-RU" b="1" smtClean="0">
                    <a:latin typeface="Times New Roman" pitchFamily="18" charset="0"/>
                    <a:cs typeface="Times New Roman" pitchFamily="18" charset="0"/>
                  </a:rPr>
                  <a:t>8-818-53-2-47-22, 89110663124</a:t>
                </a:r>
                <a:endParaRPr lang="ru-RU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73"/>
          <p:cNvGrpSpPr/>
          <p:nvPr/>
        </p:nvGrpSpPr>
        <p:grpSpPr>
          <a:xfrm>
            <a:off x="4949825" y="4429125"/>
            <a:ext cx="2663825" cy="1287463"/>
            <a:chOff x="2211" y="816"/>
            <a:chExt cx="1406" cy="531"/>
          </a:xfrm>
        </p:grpSpPr>
        <p:grpSp>
          <p:nvGrpSpPr>
            <p:cNvPr id="13" name="Rectangle 74"/>
            <p:cNvGrpSpPr/>
            <p:nvPr/>
          </p:nvGrpSpPr>
          <p:grpSpPr>
            <a:xfrm>
              <a:off x="2198" y="807"/>
              <a:ext cx="1428" cy="244"/>
              <a:chOff x="4925568" y="4407408"/>
              <a:chExt cx="2706624" cy="591312"/>
            </a:xfrm>
          </p:grpSpPr>
          <p:pic>
            <p:nvPicPr>
              <p:cNvPr id="65596" name="Rectangle 74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925568" y="4407408"/>
                <a:ext cx="2706624" cy="59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597" name="Text Box 604"/>
              <p:cNvSpPr txBox="1">
                <a:spLocks noChangeArrowheads="1"/>
              </p:cNvSpPr>
              <p:nvPr/>
            </p:nvSpPr>
            <p:spPr bwMode="auto">
              <a:xfrm>
                <a:off x="4949825" y="4429125"/>
                <a:ext cx="2665413" cy="550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395" tIns="45697" rIns="91395" bIns="45697" anchor="ctr"/>
              <a:lstStyle>
                <a:lvl1pPr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algn="ctr" eaLnBrk="1" hangingPunct="1"/>
                <a:r>
                  <a:rPr lang="ru-RU" sz="1500" b="1" i="1">
                    <a:latin typeface="Times New Roman" pitchFamily="18" charset="0"/>
                    <a:cs typeface="Times New Roman" pitchFamily="18" charset="0"/>
                  </a:rPr>
                  <a:t>ГО и ЧС</a:t>
                </a:r>
              </a:p>
            </p:txBody>
          </p:sp>
        </p:grpSp>
        <p:grpSp>
          <p:nvGrpSpPr>
            <p:cNvPr id="14" name="Rectangle 75"/>
            <p:cNvGrpSpPr/>
            <p:nvPr/>
          </p:nvGrpSpPr>
          <p:grpSpPr>
            <a:xfrm>
              <a:off x="2198" y="1033"/>
              <a:ext cx="1428" cy="322"/>
              <a:chOff x="4925568" y="4956048"/>
              <a:chExt cx="2706624" cy="780288"/>
            </a:xfrm>
          </p:grpSpPr>
          <p:pic>
            <p:nvPicPr>
              <p:cNvPr id="65594" name="Rectangle 75"/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925568" y="4956048"/>
                <a:ext cx="2706624" cy="780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595" name="Text Box 607"/>
              <p:cNvSpPr txBox="1">
                <a:spLocks noChangeArrowheads="1"/>
              </p:cNvSpPr>
              <p:nvPr/>
            </p:nvSpPr>
            <p:spPr bwMode="auto">
              <a:xfrm>
                <a:off x="4949825" y="4979509"/>
                <a:ext cx="2665413" cy="737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395" tIns="45697" rIns="91395" bIns="45697" anchor="ctr"/>
              <a:lstStyle>
                <a:lvl1pPr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ru-RU" sz="1500" b="1" smtClean="0">
                    <a:latin typeface="Times New Roman" pitchFamily="18" charset="0"/>
                    <a:cs typeface="Times New Roman" pitchFamily="18" charset="0"/>
                  </a:rPr>
                  <a:t>начальник Ижемцев А.Е.</a:t>
                </a:r>
              </a:p>
              <a:p>
                <a:pPr algn="ctr" eaLnBrk="1" hangingPunct="1"/>
                <a:r>
                  <a:rPr lang="ru-RU" sz="1600" b="1" smtClean="0"/>
                  <a:t>8(818 53) 4 89 03</a:t>
                </a:r>
                <a:endParaRPr lang="ru-RU" b="1"/>
              </a:p>
            </p:txBody>
          </p:sp>
        </p:grpSp>
      </p:grpSp>
      <p:grpSp>
        <p:nvGrpSpPr>
          <p:cNvPr id="15" name="Group 92"/>
          <p:cNvGrpSpPr/>
          <p:nvPr/>
        </p:nvGrpSpPr>
        <p:grpSpPr>
          <a:xfrm>
            <a:off x="8758255" y="5446713"/>
            <a:ext cx="3130534" cy="893762"/>
            <a:chOff x="2211" y="816"/>
            <a:chExt cx="1406" cy="481"/>
          </a:xfrm>
        </p:grpSpPr>
        <p:grpSp>
          <p:nvGrpSpPr>
            <p:cNvPr id="16" name="Rectangle 93"/>
            <p:cNvGrpSpPr/>
            <p:nvPr/>
          </p:nvGrpSpPr>
          <p:grpSpPr>
            <a:xfrm>
              <a:off x="2198" y="802"/>
              <a:ext cx="1430" cy="250"/>
              <a:chOff x="9089136" y="8083296"/>
              <a:chExt cx="2798064" cy="463296"/>
            </a:xfrm>
          </p:grpSpPr>
          <p:pic>
            <p:nvPicPr>
              <p:cNvPr id="65590" name="Rectangle 93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089136" y="8083296"/>
                <a:ext cx="2798064" cy="463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591" name="Text Box 632"/>
              <p:cNvSpPr txBox="1">
                <a:spLocks noChangeArrowheads="1"/>
              </p:cNvSpPr>
              <p:nvPr/>
            </p:nvSpPr>
            <p:spPr bwMode="auto">
              <a:xfrm>
                <a:off x="9115425" y="8108950"/>
                <a:ext cx="2751138" cy="421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395" tIns="45697" rIns="91395" bIns="45697" anchor="ctr"/>
              <a:lstStyle>
                <a:lvl1pPr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algn="ctr" eaLnBrk="1" hangingPunct="1"/>
                <a:r>
                  <a:rPr lang="ru-RU" sz="1500" b="1" i="1" smtClean="0">
                    <a:latin typeface="Times New Roman" pitchFamily="18" charset="0"/>
                    <a:cs typeface="Times New Roman" pitchFamily="18" charset="0"/>
                  </a:rPr>
                  <a:t>ФАП</a:t>
                </a:r>
                <a:endParaRPr lang="ru-RU" sz="1500" b="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7" name="Rectangle 94"/>
            <p:cNvGrpSpPr/>
            <p:nvPr/>
          </p:nvGrpSpPr>
          <p:grpSpPr>
            <a:xfrm>
              <a:off x="2198" y="1029"/>
              <a:ext cx="1430" cy="279"/>
              <a:chOff x="9089136" y="8503920"/>
              <a:chExt cx="2798064" cy="518160"/>
            </a:xfrm>
          </p:grpSpPr>
          <p:pic>
            <p:nvPicPr>
              <p:cNvPr id="65588" name="Rectangle 94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089136" y="8503920"/>
                <a:ext cx="2798064" cy="518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589" name="Text Box 635"/>
              <p:cNvSpPr txBox="1">
                <a:spLocks noChangeArrowheads="1"/>
              </p:cNvSpPr>
              <p:nvPr/>
            </p:nvSpPr>
            <p:spPr bwMode="auto">
              <a:xfrm>
                <a:off x="9115425" y="8529997"/>
                <a:ext cx="2751138" cy="471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395" tIns="45697" rIns="91395" bIns="45697" anchor="ctr"/>
              <a:lstStyle>
                <a:lvl1pPr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lvl="0" algn="ctr" defTabSz="1257300" eaLnBrk="1" hangingPunct="1">
                  <a:spcBef>
                    <a:spcPct val="20000"/>
                  </a:spcBef>
                </a:pPr>
                <a:r>
                  <a:rPr lang="ru-RU" sz="1600" err="1" smtClean="0">
                    <a:latin typeface="Times New Roman" pitchFamily="18" charset="0"/>
                    <a:cs typeface="Times New Roman" pitchFamily="18" charset="0"/>
                  </a:rPr>
                  <a:t>Ледкова  Веолетта Константиновна</a:t>
                </a:r>
              </a:p>
              <a:p>
                <a:pPr algn="ctr" eaLnBrk="1" hangingPunct="1"/>
                <a:r>
                  <a:rPr lang="ru-RU" b="1" smtClean="0"/>
                  <a:t>8(818 </a:t>
                </a:r>
                <a:r>
                  <a:rPr lang="ru-RU" b="1"/>
                  <a:t>53) 4 </a:t>
                </a:r>
                <a:r>
                  <a:rPr lang="ru-RU" b="1" smtClean="0"/>
                  <a:t>83 65</a:t>
                </a:r>
                <a:endParaRPr lang="ru-RU" b="1"/>
              </a:p>
            </p:txBody>
          </p:sp>
        </p:grpSp>
      </p:grpSp>
      <p:sp>
        <p:nvSpPr>
          <p:cNvPr id="65562" name="Line 101"/>
          <p:cNvSpPr>
            <a:spLocks noChangeShapeType="1"/>
          </p:cNvSpPr>
          <p:nvPr/>
        </p:nvSpPr>
        <p:spPr bwMode="auto">
          <a:xfrm flipH="1" flipV="1">
            <a:off x="7552928" y="5089153"/>
            <a:ext cx="1584176" cy="791567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65563" name="Line 102"/>
          <p:cNvSpPr>
            <a:spLocks noChangeShapeType="1"/>
          </p:cNvSpPr>
          <p:nvPr/>
        </p:nvSpPr>
        <p:spPr bwMode="auto">
          <a:xfrm flipH="1" flipV="1">
            <a:off x="7912968" y="3792488"/>
            <a:ext cx="1416770" cy="606475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65564" name="Line 104"/>
          <p:cNvSpPr>
            <a:spLocks noChangeShapeType="1"/>
          </p:cNvSpPr>
          <p:nvPr/>
        </p:nvSpPr>
        <p:spPr bwMode="auto">
          <a:xfrm>
            <a:off x="7672388" y="3433763"/>
            <a:ext cx="4729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65565" name="Line 109"/>
          <p:cNvSpPr>
            <a:spLocks noChangeShapeType="1"/>
          </p:cNvSpPr>
          <p:nvPr/>
        </p:nvSpPr>
        <p:spPr bwMode="auto">
          <a:xfrm flipH="1">
            <a:off x="11863388" y="4321175"/>
            <a:ext cx="538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65566" name="Line 110"/>
          <p:cNvSpPr>
            <a:spLocks noChangeShapeType="1"/>
          </p:cNvSpPr>
          <p:nvPr/>
        </p:nvSpPr>
        <p:spPr bwMode="auto">
          <a:xfrm>
            <a:off x="7672388" y="3433763"/>
            <a:ext cx="47291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65567" name="Line 112"/>
          <p:cNvSpPr>
            <a:spLocks noChangeShapeType="1"/>
          </p:cNvSpPr>
          <p:nvPr/>
        </p:nvSpPr>
        <p:spPr bwMode="auto">
          <a:xfrm flipH="1">
            <a:off x="11872913" y="6024563"/>
            <a:ext cx="504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65568" name="Line 115"/>
          <p:cNvSpPr>
            <a:spLocks noChangeShapeType="1"/>
          </p:cNvSpPr>
          <p:nvPr/>
        </p:nvSpPr>
        <p:spPr bwMode="auto">
          <a:xfrm flipH="1" flipV="1">
            <a:off x="12017424" y="4296544"/>
            <a:ext cx="384126" cy="2463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10464" tIns="55231" rIns="110464" bIns="55231"/>
          <a:lstStyle/>
          <a:p>
            <a:endParaRPr lang="ru-RU"/>
          </a:p>
        </p:txBody>
      </p:sp>
      <p:grpSp>
        <p:nvGrpSpPr>
          <p:cNvPr id="18" name="Group 123"/>
          <p:cNvGrpSpPr/>
          <p:nvPr/>
        </p:nvGrpSpPr>
        <p:grpSpPr>
          <a:xfrm>
            <a:off x="5084763" y="1890713"/>
            <a:ext cx="2409825" cy="842962"/>
            <a:chOff x="2211" y="816"/>
            <a:chExt cx="1406" cy="454"/>
          </a:xfrm>
        </p:grpSpPr>
        <p:grpSp>
          <p:nvGrpSpPr>
            <p:cNvPr id="19" name="Rectangle 124"/>
            <p:cNvGrpSpPr/>
            <p:nvPr/>
          </p:nvGrpSpPr>
          <p:grpSpPr>
            <a:xfrm>
              <a:off x="2196" y="801"/>
              <a:ext cx="1430" cy="250"/>
              <a:chOff x="5059680" y="1865376"/>
              <a:chExt cx="2450592" cy="463296"/>
            </a:xfrm>
          </p:grpSpPr>
          <p:pic>
            <p:nvPicPr>
              <p:cNvPr id="65584" name="Rectangle 124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059680" y="1865376"/>
                <a:ext cx="2450592" cy="463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585" name="Text Box 662"/>
              <p:cNvSpPr txBox="1">
                <a:spLocks noChangeArrowheads="1"/>
              </p:cNvSpPr>
              <p:nvPr/>
            </p:nvSpPr>
            <p:spPr bwMode="auto">
              <a:xfrm>
                <a:off x="5084763" y="1892300"/>
                <a:ext cx="2409825" cy="420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395" tIns="45697" rIns="91395" bIns="45697" anchor="ctr"/>
              <a:lstStyle>
                <a:lvl1pPr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algn="ctr" eaLnBrk="1" hangingPunct="1"/>
                <a:r>
                  <a:rPr lang="ru-RU" sz="1500" b="1" i="1">
                    <a:latin typeface="Times New Roman" pitchFamily="18" charset="0"/>
                    <a:cs typeface="Times New Roman" pitchFamily="18" charset="0"/>
                  </a:rPr>
                  <a:t>ГУ  МЧС по НАО</a:t>
                </a:r>
              </a:p>
            </p:txBody>
          </p:sp>
        </p:grpSp>
        <p:grpSp>
          <p:nvGrpSpPr>
            <p:cNvPr id="20" name="Rectangle 125"/>
            <p:cNvGrpSpPr/>
            <p:nvPr/>
          </p:nvGrpSpPr>
          <p:grpSpPr>
            <a:xfrm>
              <a:off x="2196" y="1028"/>
              <a:ext cx="1430" cy="250"/>
              <a:chOff x="5059680" y="2286000"/>
              <a:chExt cx="2450592" cy="463296"/>
            </a:xfrm>
          </p:grpSpPr>
          <p:pic>
            <p:nvPicPr>
              <p:cNvPr id="65582" name="Rectangle 125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059680" y="2286000"/>
                <a:ext cx="2450592" cy="463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583" name="Text Box 665"/>
              <p:cNvSpPr txBox="1">
                <a:spLocks noChangeArrowheads="1"/>
              </p:cNvSpPr>
              <p:nvPr/>
            </p:nvSpPr>
            <p:spPr bwMode="auto">
              <a:xfrm>
                <a:off x="5084763" y="2312988"/>
                <a:ext cx="2409825" cy="420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395" tIns="45697" rIns="91395" bIns="45697" anchor="ctr"/>
              <a:lstStyle>
                <a:lvl1pPr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algn="ctr" eaLnBrk="1" hangingPunct="1"/>
                <a:endParaRPr lang="ru-RU" sz="15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 hangingPunct="1"/>
                <a:r>
                  <a:rPr lang="ru-RU" sz="1500" b="1">
                    <a:latin typeface="Times New Roman" pitchFamily="18" charset="0"/>
                    <a:cs typeface="Times New Roman" pitchFamily="18" charset="0"/>
                  </a:rPr>
                  <a:t>ОДС</a:t>
                </a:r>
              </a:p>
              <a:p>
                <a:pPr algn="ctr" eaLnBrk="1" hangingPunct="1"/>
                <a:r>
                  <a:rPr lang="ru-RU" b="1" smtClean="0"/>
                  <a:t>8 (81853</a:t>
                </a:r>
                <a:r>
                  <a:rPr lang="ru-RU" b="1"/>
                  <a:t>) 4 </a:t>
                </a:r>
                <a:r>
                  <a:rPr lang="ru-RU" b="1" smtClean="0"/>
                  <a:t>60 44</a:t>
                </a:r>
                <a:endParaRPr lang="ru-RU" sz="1500" b="1"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1" hangingPunct="1"/>
                <a:endParaRPr lang="ru-RU" sz="15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5570" name="Line 127"/>
          <p:cNvSpPr>
            <a:spLocks noChangeShapeType="1"/>
          </p:cNvSpPr>
          <p:nvPr/>
        </p:nvSpPr>
        <p:spPr bwMode="auto">
          <a:xfrm>
            <a:off x="7494588" y="2312988"/>
            <a:ext cx="7127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65571" name="Line 131"/>
          <p:cNvSpPr>
            <a:spLocks noChangeShapeType="1"/>
          </p:cNvSpPr>
          <p:nvPr/>
        </p:nvSpPr>
        <p:spPr bwMode="auto">
          <a:xfrm>
            <a:off x="4194175" y="2312988"/>
            <a:ext cx="8905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65572" name="Line 132"/>
          <p:cNvSpPr>
            <a:spLocks noChangeShapeType="1"/>
          </p:cNvSpPr>
          <p:nvPr/>
        </p:nvSpPr>
        <p:spPr bwMode="auto">
          <a:xfrm flipV="1">
            <a:off x="4240213" y="6456363"/>
            <a:ext cx="892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65573" name="Полилиния 103"/>
          <p:cNvSpPr>
            <a:spLocks noChangeArrowheads="1"/>
          </p:cNvSpPr>
          <p:nvPr/>
        </p:nvSpPr>
        <p:spPr bwMode="auto">
          <a:xfrm flipH="1">
            <a:off x="6257925" y="4178300"/>
            <a:ext cx="0" cy="198438"/>
          </a:xfrm>
          <a:custGeom>
            <a:gdLst>
              <a:gd name="T0" fmla="*/ 0 h 199696"/>
              <a:gd name="T1" fmla="*/ 127488 h 199696"/>
              <a:gd name="T2" fmla="*/ 0 60000 65536"/>
              <a:gd name="T3" fmla="*/ 0 60000 65536"/>
              <a:gd name="T4" fmla="*/ 0 h 199696"/>
              <a:gd name="T5" fmla="*/ 199696 h 199696"/>
            </a:gdLst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99696">
                <a:moveTo>
                  <a:pt x="0" y="0"/>
                </a:moveTo>
                <a:lnTo>
                  <a:pt x="0" y="199696"/>
                </a:lnTo>
              </a:path>
            </a:pathLst>
          </a:custGeom>
          <a:solidFill>
            <a:schemeClr val="accent1"/>
          </a:solidFill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91384" tIns="45692" rIns="91384" bIns="45692"/>
          <a:lstStyle/>
          <a:p>
            <a:endParaRPr lang="ru-RU"/>
          </a:p>
        </p:txBody>
      </p:sp>
      <p:cxnSp>
        <p:nvCxnSpPr>
          <p:cNvPr id="65574" name="Прямая соединительная линия 83"/>
          <p:cNvCxnSpPr>
            <a:cxnSpLocks noChangeShapeType="1"/>
          </p:cNvCxnSpPr>
          <p:nvPr/>
        </p:nvCxnSpPr>
        <p:spPr bwMode="auto">
          <a:xfrm rot="5400000" flipH="1">
            <a:off x="11094244" y="4718844"/>
            <a:ext cx="2589213" cy="2222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5575" name="Прямая соединительная линия 121"/>
          <p:cNvCxnSpPr>
            <a:cxnSpLocks noChangeShapeType="1"/>
          </p:cNvCxnSpPr>
          <p:nvPr/>
        </p:nvCxnSpPr>
        <p:spPr bwMode="auto">
          <a:xfrm rot="5400000">
            <a:off x="6149975" y="5916613"/>
            <a:ext cx="357187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5576" name="Прямая соединительная линия 129"/>
          <p:cNvCxnSpPr>
            <a:cxnSpLocks noChangeShapeType="1"/>
            <a:stCxn id="65571" idx="0"/>
            <a:endCxn id="65572" idx="0"/>
          </p:cNvCxnSpPr>
          <p:nvPr/>
        </p:nvCxnSpPr>
        <p:spPr bwMode="auto">
          <a:xfrm>
            <a:off x="4194175" y="2300288"/>
            <a:ext cx="46038" cy="41687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5577" name="Прямая соединительная линия 131"/>
          <p:cNvCxnSpPr>
            <a:cxnSpLocks noChangeShapeType="1"/>
          </p:cNvCxnSpPr>
          <p:nvPr/>
        </p:nvCxnSpPr>
        <p:spPr bwMode="auto">
          <a:xfrm rot="-5400000" flipH="1" flipV="1">
            <a:off x="6894512" y="3632201"/>
            <a:ext cx="2619375" cy="63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5578" name="Прямая соединительная линия 136"/>
          <p:cNvCxnSpPr>
            <a:cxnSpLocks noChangeShapeType="1"/>
          </p:cNvCxnSpPr>
          <p:nvPr/>
        </p:nvCxnSpPr>
        <p:spPr bwMode="auto">
          <a:xfrm rot="5400000">
            <a:off x="6149975" y="2871788"/>
            <a:ext cx="277813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5579" name="Прямая со стрелкой 133"/>
          <p:cNvCxnSpPr>
            <a:cxnSpLocks noChangeShapeType="1"/>
          </p:cNvCxnSpPr>
          <p:nvPr/>
        </p:nvCxnSpPr>
        <p:spPr bwMode="auto">
          <a:xfrm rot="10800000">
            <a:off x="7615238" y="4943475"/>
            <a:ext cx="5715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3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27220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89249" tIns="44572" rIns="89249" bIns="44572" anchor="ctr"/>
          <a:lstStyle/>
          <a:p>
            <a:pPr algn="ctr" defTabSz="1243013">
              <a:tabLst>
                <a:tab pos="3151188"/>
                <a:tab pos="3402013"/>
                <a:tab pos="3495675"/>
              </a:tabLst>
            </a:pP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ТЕРРИТОРИИ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НАСЕЛЕННОГО ПУНКТА ПОС. ВАРНЕК МУНИЦИПАЛЬНОГО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СЕЛЬСОВЕТ»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НЕНЕЦКОГО АВТОНОМНОГО ОКРУГА</a:t>
            </a:r>
            <a:endParaRPr lang="ru-RU" sz="21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9525">
              <a:lnSpc>
                <a:spcPct val="80000"/>
              </a:lnSpc>
              <a:defRPr/>
            </a:pP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организации управления и взаимодействия)</a:t>
            </a:r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 Box 172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/>
              <a:t>п. 3.3.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5647056" y="6240760"/>
            <a:ext cx="14010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2813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ДЭС п. Варнек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5038131" y="6672808"/>
            <a:ext cx="25355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2813">
              <a:defRPr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Валей Александр Андреевич</a:t>
            </a:r>
          </a:p>
          <a:p>
            <a:pPr lvl="0" algn="ctr" defTabSz="912813">
              <a:defRPr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8(81853)2-26-44</a:t>
            </a:r>
          </a:p>
          <a:p>
            <a:pPr lvl="0" algn="ctr" defTabSz="912813">
              <a:defRPr/>
            </a:pPr>
            <a:endParaRPr 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0" name="Group 92"/>
          <p:cNvGrpSpPr/>
          <p:nvPr/>
        </p:nvGrpSpPr>
        <p:grpSpPr>
          <a:xfrm>
            <a:off x="8921080" y="6672808"/>
            <a:ext cx="3312368" cy="893762"/>
            <a:chOff x="2211" y="816"/>
            <a:chExt cx="1406" cy="481"/>
          </a:xfrm>
        </p:grpSpPr>
        <p:grpSp>
          <p:nvGrpSpPr>
            <p:cNvPr id="91" name="Rectangle 93"/>
            <p:cNvGrpSpPr/>
            <p:nvPr/>
          </p:nvGrpSpPr>
          <p:grpSpPr>
            <a:xfrm>
              <a:off x="2198" y="802"/>
              <a:ext cx="1430" cy="250"/>
              <a:chOff x="9089136" y="8083296"/>
              <a:chExt cx="2798064" cy="463296"/>
            </a:xfrm>
          </p:grpSpPr>
          <p:pic>
            <p:nvPicPr>
              <p:cNvPr id="95" name="Rectangle 93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089136" y="8083296"/>
                <a:ext cx="2798064" cy="463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6" name="Text Box 632"/>
              <p:cNvSpPr txBox="1">
                <a:spLocks noChangeArrowheads="1"/>
              </p:cNvSpPr>
              <p:nvPr/>
            </p:nvSpPr>
            <p:spPr bwMode="auto">
              <a:xfrm>
                <a:off x="9115425" y="8108950"/>
                <a:ext cx="2751138" cy="421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395" tIns="45697" rIns="91395" bIns="45697" anchor="ctr"/>
              <a:lstStyle>
                <a:lvl1pPr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algn="ctr" eaLnBrk="1" hangingPunct="1"/>
                <a:r>
                  <a:rPr lang="ru-RU" sz="1500" b="1" i="1" smtClean="0">
                    <a:latin typeface="Times New Roman" pitchFamily="18" charset="0"/>
                    <a:cs typeface="Times New Roman" pitchFamily="18" charset="0"/>
                  </a:rPr>
                  <a:t>Староста</a:t>
                </a:r>
                <a:endParaRPr lang="ru-RU" sz="1500" b="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2" name="Rectangle 94"/>
            <p:cNvGrpSpPr/>
            <p:nvPr/>
          </p:nvGrpSpPr>
          <p:grpSpPr>
            <a:xfrm>
              <a:off x="2198" y="1029"/>
              <a:ext cx="1430" cy="279"/>
              <a:chOff x="9089136" y="8503920"/>
              <a:chExt cx="2798064" cy="518160"/>
            </a:xfrm>
          </p:grpSpPr>
          <p:pic>
            <p:nvPicPr>
              <p:cNvPr id="93" name="Rectangle 94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089136" y="8503920"/>
                <a:ext cx="2798064" cy="518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" name="Text Box 635"/>
              <p:cNvSpPr txBox="1">
                <a:spLocks noChangeArrowheads="1"/>
              </p:cNvSpPr>
              <p:nvPr/>
            </p:nvSpPr>
            <p:spPr bwMode="auto">
              <a:xfrm>
                <a:off x="9115425" y="8529997"/>
                <a:ext cx="2751138" cy="471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395" tIns="45697" rIns="91395" bIns="45697" anchor="ctr"/>
              <a:lstStyle>
                <a:lvl1pPr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defTabSz="1255713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defTabSz="12557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ru-RU" sz="1500" b="1" smtClean="0">
                    <a:latin typeface="Times New Roman" pitchFamily="18" charset="0"/>
                    <a:cs typeface="Times New Roman" pitchFamily="18" charset="0"/>
                  </a:rPr>
                  <a:t>Бобриков Владимир Валентинович</a:t>
                </a:r>
                <a:endParaRPr lang="ru-RU" sz="1500" b="1"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1" hangingPunct="1"/>
                <a:r>
                  <a:rPr lang="ru-RU" b="1"/>
                  <a:t>8(818 53) </a:t>
                </a:r>
                <a:r>
                  <a:rPr lang="ru-RU" b="1" smtClean="0"/>
                  <a:t>2 26 40</a:t>
                </a:r>
                <a:endParaRPr lang="ru-RU" b="1"/>
              </a:p>
            </p:txBody>
          </p:sp>
        </p:grpSp>
      </p:grpSp>
      <p:sp>
        <p:nvSpPr>
          <p:cNvPr id="97" name="Line 101"/>
          <p:cNvSpPr>
            <a:spLocks noChangeShapeType="1"/>
          </p:cNvSpPr>
          <p:nvPr/>
        </p:nvSpPr>
        <p:spPr bwMode="auto">
          <a:xfrm flipH="1" flipV="1">
            <a:off x="7552928" y="5160639"/>
            <a:ext cx="1368152" cy="1943695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10464" tIns="55231" rIns="110464" bIns="55231"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6564" name="Picture 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72207"/>
            <a:ext cx="12801600" cy="832899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97"/>
          <p:cNvSpPr>
            <a:spLocks noChangeArrowheads="1"/>
          </p:cNvSpPr>
          <p:nvPr/>
        </p:nvSpPr>
        <p:spPr bwMode="auto">
          <a:xfrm rot="1571504">
            <a:off x="10087796" y="6564556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6" name="AutoShape 98"/>
          <p:cNvSpPr>
            <a:spLocks noChangeArrowheads="1"/>
          </p:cNvSpPr>
          <p:nvPr/>
        </p:nvSpPr>
        <p:spPr bwMode="auto">
          <a:xfrm>
            <a:off x="9281120" y="5808712"/>
            <a:ext cx="792187" cy="28803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Общественный центр (клуб, ФАП)</a:t>
            </a:r>
            <a:endParaRPr lang="ru-RU" sz="600"/>
          </a:p>
        </p:txBody>
      </p:sp>
      <p:sp>
        <p:nvSpPr>
          <p:cNvPr id="66567" name="Rectangle 99"/>
          <p:cNvSpPr>
            <a:spLocks noChangeArrowheads="1"/>
          </p:cNvSpPr>
          <p:nvPr/>
        </p:nvSpPr>
        <p:spPr bwMode="auto">
          <a:xfrm rot="-1730222">
            <a:off x="2152650" y="3360738"/>
            <a:ext cx="576263" cy="2651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8" name="AutoShape 100"/>
          <p:cNvSpPr>
            <a:spLocks noChangeArrowheads="1"/>
          </p:cNvSpPr>
          <p:nvPr/>
        </p:nvSpPr>
        <p:spPr bwMode="auto">
          <a:xfrm>
            <a:off x="1792288" y="3071813"/>
            <a:ext cx="431800" cy="14446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БАНЯ</a:t>
            </a:r>
          </a:p>
        </p:txBody>
      </p:sp>
      <p:sp>
        <p:nvSpPr>
          <p:cNvPr id="66571" name="Rectangle 103"/>
          <p:cNvSpPr>
            <a:spLocks noChangeArrowheads="1"/>
          </p:cNvSpPr>
          <p:nvPr/>
        </p:nvSpPr>
        <p:spPr bwMode="auto">
          <a:xfrm rot="1743570">
            <a:off x="8056563" y="6096000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2" name="AutoShape 104"/>
          <p:cNvSpPr>
            <a:spLocks noChangeArrowheads="1"/>
          </p:cNvSpPr>
          <p:nvPr/>
        </p:nvSpPr>
        <p:spPr bwMode="auto">
          <a:xfrm>
            <a:off x="7840663" y="5305425"/>
            <a:ext cx="936625" cy="215900"/>
          </a:xfrm>
          <a:prstGeom prst="wedgeRectCallout">
            <a:avLst>
              <a:gd name="adj1" fmla="val -12204"/>
              <a:gd name="adj2" fmla="val 32867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60000"/>
              </a:lnSpc>
            </a:pPr>
            <a:r>
              <a:rPr lang="ru-RU" sz="600"/>
              <a:t>Пекарня производительность -25кг \сутки</a:t>
            </a:r>
          </a:p>
        </p:txBody>
      </p:sp>
      <p:sp>
        <p:nvSpPr>
          <p:cNvPr id="66574" name="Rectangle 106"/>
          <p:cNvSpPr>
            <a:spLocks noChangeArrowheads="1"/>
          </p:cNvSpPr>
          <p:nvPr/>
        </p:nvSpPr>
        <p:spPr bwMode="auto">
          <a:xfrm rot="2070800">
            <a:off x="8272463" y="6816725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7" name="Rectangle 109"/>
          <p:cNvSpPr>
            <a:spLocks noChangeArrowheads="1"/>
          </p:cNvSpPr>
          <p:nvPr/>
        </p:nvSpPr>
        <p:spPr bwMode="auto">
          <a:xfrm rot="1893124">
            <a:off x="5224245" y="4917306"/>
            <a:ext cx="382174" cy="544356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8" name="AutoShape 110"/>
          <p:cNvSpPr>
            <a:spLocks noChangeArrowheads="1"/>
          </p:cNvSpPr>
          <p:nvPr/>
        </p:nvSpPr>
        <p:spPr bwMode="auto">
          <a:xfrm>
            <a:off x="5320680" y="4440560"/>
            <a:ext cx="792162" cy="144463"/>
          </a:xfrm>
          <a:prstGeom prst="wedgeRectCallout">
            <a:avLst>
              <a:gd name="adj1" fmla="val -36171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Телевизионная</a:t>
            </a:r>
          </a:p>
        </p:txBody>
      </p:sp>
      <p:grpSp>
        <p:nvGrpSpPr>
          <p:cNvPr id="2" name="Group 265"/>
          <p:cNvGrpSpPr/>
          <p:nvPr/>
        </p:nvGrpSpPr>
        <p:grpSpPr>
          <a:xfrm rot="2661616">
            <a:off x="4218658" y="5575028"/>
            <a:ext cx="434561" cy="179335"/>
            <a:chOff x="249" y="2931"/>
            <a:chExt cx="907" cy="363"/>
          </a:xfrm>
          <a:solidFill>
            <a:schemeClr val="tx1"/>
          </a:solidFill>
        </p:grpSpPr>
        <p:sp>
          <p:nvSpPr>
            <p:cNvPr id="21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2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3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4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</p:grpSp>
      <p:sp>
        <p:nvSpPr>
          <p:cNvPr id="26" name="Прямоугольник 51"/>
          <p:cNvSpPr>
            <a:spLocks noChangeArrowheads="1"/>
          </p:cNvSpPr>
          <p:nvPr/>
        </p:nvSpPr>
        <p:spPr bwMode="auto">
          <a:xfrm rot="21070448">
            <a:off x="4740137" y="3860055"/>
            <a:ext cx="644753" cy="29723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7" name="Прямоугольник 51"/>
          <p:cNvSpPr>
            <a:spLocks noChangeArrowheads="1"/>
          </p:cNvSpPr>
          <p:nvPr/>
        </p:nvSpPr>
        <p:spPr bwMode="auto">
          <a:xfrm rot="2099473">
            <a:off x="9002238" y="7120181"/>
            <a:ext cx="383628" cy="49552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28" name="Прямоугольник 51"/>
          <p:cNvSpPr>
            <a:spLocks noChangeArrowheads="1"/>
          </p:cNvSpPr>
          <p:nvPr/>
        </p:nvSpPr>
        <p:spPr bwMode="auto">
          <a:xfrm rot="1144718">
            <a:off x="813065" y="2815823"/>
            <a:ext cx="230253" cy="22513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29" name="Прямоугольник 51"/>
          <p:cNvSpPr>
            <a:spLocks noChangeArrowheads="1"/>
          </p:cNvSpPr>
          <p:nvPr/>
        </p:nvSpPr>
        <p:spPr bwMode="auto">
          <a:xfrm rot="1473376">
            <a:off x="8726694" y="7956187"/>
            <a:ext cx="709158" cy="25633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0" name="Прямоугольник 51"/>
          <p:cNvSpPr>
            <a:spLocks noChangeArrowheads="1"/>
          </p:cNvSpPr>
          <p:nvPr/>
        </p:nvSpPr>
        <p:spPr bwMode="auto">
          <a:xfrm>
            <a:off x="2368352" y="1416224"/>
            <a:ext cx="504056" cy="43204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 rot="305283">
            <a:off x="2512368" y="1488232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Прямоугольник 51"/>
          <p:cNvSpPr>
            <a:spLocks noChangeArrowheads="1"/>
          </p:cNvSpPr>
          <p:nvPr/>
        </p:nvSpPr>
        <p:spPr bwMode="auto">
          <a:xfrm rot="1506666">
            <a:off x="735002" y="2357096"/>
            <a:ext cx="602402" cy="24178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4" name="Прямоугольник 51"/>
          <p:cNvSpPr>
            <a:spLocks noChangeArrowheads="1"/>
          </p:cNvSpPr>
          <p:nvPr/>
        </p:nvSpPr>
        <p:spPr bwMode="auto">
          <a:xfrm rot="19301700">
            <a:off x="2399633" y="3865746"/>
            <a:ext cx="225470" cy="18426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5" name="Прямоугольник 51"/>
          <p:cNvSpPr>
            <a:spLocks noChangeArrowheads="1"/>
          </p:cNvSpPr>
          <p:nvPr/>
        </p:nvSpPr>
        <p:spPr bwMode="auto">
          <a:xfrm rot="20547644">
            <a:off x="5971327" y="3500909"/>
            <a:ext cx="159021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6" name="Прямоугольник 51"/>
          <p:cNvSpPr>
            <a:spLocks noChangeArrowheads="1"/>
          </p:cNvSpPr>
          <p:nvPr/>
        </p:nvSpPr>
        <p:spPr bwMode="auto">
          <a:xfrm rot="1688196">
            <a:off x="9187303" y="6590043"/>
            <a:ext cx="385406" cy="199659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7" name="Прямоугольник 51"/>
          <p:cNvSpPr>
            <a:spLocks noChangeArrowheads="1"/>
          </p:cNvSpPr>
          <p:nvPr/>
        </p:nvSpPr>
        <p:spPr bwMode="auto">
          <a:xfrm rot="1631055">
            <a:off x="7156678" y="5518378"/>
            <a:ext cx="161005" cy="19216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8" name="Прямоугольник 51"/>
          <p:cNvSpPr>
            <a:spLocks noChangeArrowheads="1"/>
          </p:cNvSpPr>
          <p:nvPr/>
        </p:nvSpPr>
        <p:spPr bwMode="auto">
          <a:xfrm rot="2478033">
            <a:off x="11040033" y="6928760"/>
            <a:ext cx="454017" cy="34916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9" name="Прямоугольник 51"/>
          <p:cNvSpPr>
            <a:spLocks noChangeArrowheads="1"/>
          </p:cNvSpPr>
          <p:nvPr/>
        </p:nvSpPr>
        <p:spPr bwMode="auto">
          <a:xfrm rot="1886794">
            <a:off x="9012420" y="6244105"/>
            <a:ext cx="221862" cy="13656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0" name="Прямоугольник 51"/>
          <p:cNvSpPr>
            <a:spLocks noChangeArrowheads="1"/>
          </p:cNvSpPr>
          <p:nvPr/>
        </p:nvSpPr>
        <p:spPr bwMode="auto">
          <a:xfrm rot="1907419">
            <a:off x="7403785" y="6416553"/>
            <a:ext cx="642405" cy="35862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1" name="Прямоугольник 51"/>
          <p:cNvSpPr>
            <a:spLocks noChangeArrowheads="1"/>
          </p:cNvSpPr>
          <p:nvPr/>
        </p:nvSpPr>
        <p:spPr bwMode="auto">
          <a:xfrm rot="2065507">
            <a:off x="6305140" y="4751481"/>
            <a:ext cx="317632" cy="52421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2" name="Прямоугольник 51"/>
          <p:cNvSpPr>
            <a:spLocks noChangeArrowheads="1"/>
          </p:cNvSpPr>
          <p:nvPr/>
        </p:nvSpPr>
        <p:spPr bwMode="auto">
          <a:xfrm rot="2339236">
            <a:off x="5732941" y="4438776"/>
            <a:ext cx="395168" cy="51455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3" name="Прямоугольник 51"/>
          <p:cNvSpPr>
            <a:spLocks noChangeArrowheads="1"/>
          </p:cNvSpPr>
          <p:nvPr/>
        </p:nvSpPr>
        <p:spPr bwMode="auto">
          <a:xfrm rot="7209479">
            <a:off x="6234070" y="5427587"/>
            <a:ext cx="307859" cy="51827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4" name="Прямоугольник 51"/>
          <p:cNvSpPr>
            <a:spLocks noChangeArrowheads="1"/>
          </p:cNvSpPr>
          <p:nvPr/>
        </p:nvSpPr>
        <p:spPr bwMode="auto">
          <a:xfrm rot="1582456">
            <a:off x="7453602" y="5736412"/>
            <a:ext cx="552076" cy="330554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5" name="Прямоугольник 51"/>
          <p:cNvSpPr>
            <a:spLocks noChangeArrowheads="1"/>
          </p:cNvSpPr>
          <p:nvPr/>
        </p:nvSpPr>
        <p:spPr bwMode="auto">
          <a:xfrm rot="1720696">
            <a:off x="9372207" y="5074362"/>
            <a:ext cx="150442" cy="184860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6" name="Прямоугольник 51"/>
          <p:cNvSpPr>
            <a:spLocks noChangeArrowheads="1"/>
          </p:cNvSpPr>
          <p:nvPr/>
        </p:nvSpPr>
        <p:spPr bwMode="auto">
          <a:xfrm rot="1362766">
            <a:off x="11710438" y="7452211"/>
            <a:ext cx="94228" cy="134862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 rot="2258938">
            <a:off x="5874312" y="4645132"/>
            <a:ext cx="184677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 rot="2098180">
            <a:off x="7630896" y="6466080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 rot="21137920">
            <a:off x="4894593" y="3922678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 bwMode="auto">
          <a:xfrm rot="2201340">
            <a:off x="6307028" y="5004374"/>
            <a:ext cx="184258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 bwMode="auto">
          <a:xfrm rot="2035656">
            <a:off x="9086898" y="7296898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 bwMode="auto">
          <a:xfrm rot="1756283">
            <a:off x="9287080" y="6610096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 rot="1610965">
            <a:off x="7630896" y="5818009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 bwMode="auto">
          <a:xfrm rot="1823293">
            <a:off x="6353839" y="5624693"/>
            <a:ext cx="165650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59" name="Group 99"/>
          <p:cNvGrpSpPr/>
          <p:nvPr/>
        </p:nvGrpSpPr>
        <p:grpSpPr>
          <a:xfrm rot="2903099">
            <a:off x="3448472" y="3360440"/>
            <a:ext cx="417512" cy="236538"/>
            <a:chExt cx="20000" cy="20000"/>
          </a:xfrm>
        </p:grpSpPr>
        <p:sp>
          <p:nvSpPr>
            <p:cNvPr id="60" name="Freeform 100"/>
            <p:cNvSpPr/>
            <p:nvPr/>
          </p:nvSpPr>
          <p:spPr bwMode="auto">
            <a:xfrm>
              <a:off x="0" y="0"/>
              <a:ext cx="20000" cy="6036"/>
            </a:xfrm>
            <a:custGeom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61" name="Freeform 101"/>
            <p:cNvSpPr/>
            <p:nvPr/>
          </p:nvSpPr>
          <p:spPr bwMode="auto">
            <a:xfrm>
              <a:off x="0" y="13966"/>
              <a:ext cx="20000" cy="6034"/>
            </a:xfrm>
            <a:custGeom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62" name="AutoShape 108"/>
          <p:cNvSpPr>
            <a:spLocks noChangeArrowheads="1"/>
          </p:cNvSpPr>
          <p:nvPr/>
        </p:nvSpPr>
        <p:spPr bwMode="auto">
          <a:xfrm>
            <a:off x="3448472" y="2136304"/>
            <a:ext cx="1080120" cy="288032"/>
          </a:xfrm>
          <a:prstGeom prst="wedgeRectCallout">
            <a:avLst>
              <a:gd name="adj1" fmla="val -34769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Мост деревянный через</a:t>
            </a:r>
          </a:p>
          <a:p>
            <a:pPr algn="ctr" defTabSz="1279525">
              <a:lnSpc>
                <a:spcPct val="70000"/>
              </a:lnSpc>
            </a:pPr>
            <a:r>
              <a:rPr lang="ru-RU" sz="600" smtClean="0"/>
              <a:t>р. Казённый, длина 5 м, шир. 1,5 м.</a:t>
            </a:r>
            <a:endParaRPr lang="ru-RU" sz="600"/>
          </a:p>
        </p:txBody>
      </p:sp>
      <p:sp>
        <p:nvSpPr>
          <p:cNvPr id="63" name="AutoShape 108"/>
          <p:cNvSpPr>
            <a:spLocks noChangeArrowheads="1"/>
          </p:cNvSpPr>
          <p:nvPr/>
        </p:nvSpPr>
        <p:spPr bwMode="auto">
          <a:xfrm>
            <a:off x="784176" y="1416224"/>
            <a:ext cx="863153" cy="216470"/>
          </a:xfrm>
          <a:prstGeom prst="wedgeRectCallout">
            <a:avLst>
              <a:gd name="adj1" fmla="val -34769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Склад  хранится бензин (10 бочек)</a:t>
            </a:r>
            <a:endParaRPr lang="ru-RU" sz="600"/>
          </a:p>
        </p:txBody>
      </p:sp>
      <p:sp>
        <p:nvSpPr>
          <p:cNvPr id="65" name="AutoShape 105"/>
          <p:cNvSpPr>
            <a:spLocks noChangeArrowheads="1"/>
          </p:cNvSpPr>
          <p:nvPr/>
        </p:nvSpPr>
        <p:spPr bwMode="auto">
          <a:xfrm>
            <a:off x="7768952" y="8256984"/>
            <a:ext cx="1080889" cy="216024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Склад Каратайского ПО (не эксплуатир-ся)</a:t>
            </a:r>
            <a:endParaRPr lang="ru-RU" sz="600"/>
          </a:p>
        </p:txBody>
      </p:sp>
      <p:sp>
        <p:nvSpPr>
          <p:cNvPr id="66" name="Oval 41"/>
          <p:cNvSpPr>
            <a:spLocks noChangeArrowheads="1"/>
          </p:cNvSpPr>
          <p:nvPr/>
        </p:nvSpPr>
        <p:spPr bwMode="auto">
          <a:xfrm>
            <a:off x="3304456" y="4512568"/>
            <a:ext cx="288143" cy="288409"/>
          </a:xfrm>
          <a:prstGeom prst="ellipse">
            <a:avLst/>
          </a:prstGeom>
          <a:noFill/>
          <a:ln w="25400">
            <a:noFill/>
            <a:round/>
          </a:ln>
        </p:spPr>
        <p:txBody>
          <a:bodyPr wrap="none" lIns="127761" tIns="63881" rIns="127761" bIns="63881" anchor="ctr"/>
          <a:lstStyle/>
          <a:p>
            <a:pPr algn="ctr" defTabSz="1273175"/>
            <a:endParaRPr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" name="Группа 218"/>
          <p:cNvGrpSpPr/>
          <p:nvPr/>
        </p:nvGrpSpPr>
        <p:grpSpPr>
          <a:xfrm>
            <a:off x="11009313" y="5940128"/>
            <a:ext cx="335129" cy="300653"/>
            <a:chOff x="982376" y="5374357"/>
            <a:chExt cx="288000" cy="314398"/>
          </a:xfrm>
        </p:grpSpPr>
        <p:sp>
          <p:nvSpPr>
            <p:cNvPr id="69" name="Oval 41"/>
            <p:cNvSpPr>
              <a:spLocks noChangeArrowheads="1"/>
            </p:cNvSpPr>
            <p:nvPr/>
          </p:nvSpPr>
          <p:spPr bwMode="auto">
            <a:xfrm>
              <a:off x="982376" y="5374357"/>
              <a:ext cx="288000" cy="314398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</a:ln>
          </p:spPr>
          <p:txBody>
            <a:bodyPr wrap="none" lIns="127761" tIns="63881" rIns="127761" bIns="63881" anchor="ctr"/>
            <a:lstStyle/>
            <a:p>
              <a:pPr algn="ctr" defTabSz="1273175"/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Oval 41"/>
            <p:cNvSpPr>
              <a:spLocks noChangeArrowheads="1"/>
            </p:cNvSpPr>
            <p:nvPr/>
          </p:nvSpPr>
          <p:spPr bwMode="auto">
            <a:xfrm>
              <a:off x="982376" y="5387535"/>
              <a:ext cx="288000" cy="287999"/>
            </a:xfrm>
            <a:prstGeom prst="ellipse">
              <a:avLst/>
            </a:prstGeom>
            <a:noFill/>
            <a:ln w="25400">
              <a:noFill/>
              <a:round/>
            </a:ln>
          </p:spPr>
          <p:txBody>
            <a:bodyPr wrap="none" lIns="127761" tIns="63881" rIns="127761" bIns="63881" anchor="ctr"/>
            <a:lstStyle/>
            <a:p>
              <a:pPr algn="ctr" defTabSz="1273175"/>
              <a:r>
                <a:rPr lang="en-US" sz="28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1" name="Group 567"/>
          <p:cNvGrpSpPr/>
          <p:nvPr/>
        </p:nvGrpSpPr>
        <p:grpSpPr>
          <a:xfrm rot="-749454">
            <a:off x="4394643" y="3016867"/>
            <a:ext cx="164437" cy="111080"/>
            <a:chOff x="3079" y="3840"/>
            <a:chExt cx="181" cy="91"/>
          </a:xfrm>
        </p:grpSpPr>
        <p:sp>
          <p:nvSpPr>
            <p:cNvPr id="72" name="Line 564"/>
            <p:cNvSpPr>
              <a:spLocks noChangeShapeType="1"/>
            </p:cNvSpPr>
            <p:nvPr/>
          </p:nvSpPr>
          <p:spPr bwMode="auto">
            <a:xfrm flipH="1" flipV="1">
              <a:off x="3260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Line 565"/>
            <p:cNvSpPr>
              <a:spLocks noChangeShapeType="1"/>
            </p:cNvSpPr>
            <p:nvPr/>
          </p:nvSpPr>
          <p:spPr bwMode="auto">
            <a:xfrm flipH="1" flipV="1">
              <a:off x="3079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Line 566"/>
            <p:cNvSpPr>
              <a:spLocks noChangeShapeType="1"/>
            </p:cNvSpPr>
            <p:nvPr/>
          </p:nvSpPr>
          <p:spPr bwMode="auto">
            <a:xfrm flipH="1">
              <a:off x="3079" y="3886"/>
              <a:ext cx="18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9" name="AutoShape 98"/>
          <p:cNvSpPr>
            <a:spLocks noChangeArrowheads="1"/>
          </p:cNvSpPr>
          <p:nvPr/>
        </p:nvSpPr>
        <p:spPr bwMode="auto">
          <a:xfrm>
            <a:off x="2440360" y="4800600"/>
            <a:ext cx="1007864" cy="28803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Бочки, </a:t>
            </a:r>
            <a:r>
              <a:rPr lang="en-US" sz="600" smtClean="0"/>
              <a:t>V</a:t>
            </a:r>
            <a:r>
              <a:rPr lang="ru-RU" sz="600" smtClean="0"/>
              <a:t> 200 л.</a:t>
            </a:r>
          </a:p>
          <a:p>
            <a:pPr algn="ctr" defTabSz="1279525">
              <a:lnSpc>
                <a:spcPct val="70000"/>
              </a:lnSpc>
            </a:pPr>
            <a:r>
              <a:rPr lang="ru-RU" sz="600" smtClean="0"/>
              <a:t>Хранится ДТ (180 шт.), Масло (4 шт.) для ДЭС</a:t>
            </a:r>
            <a:endParaRPr lang="ru-RU" sz="600"/>
          </a:p>
        </p:txBody>
      </p:sp>
      <p:sp>
        <p:nvSpPr>
          <p:cNvPr id="80" name="Прямоугольник 51"/>
          <p:cNvSpPr>
            <a:spLocks noChangeArrowheads="1"/>
          </p:cNvSpPr>
          <p:nvPr/>
        </p:nvSpPr>
        <p:spPr bwMode="auto">
          <a:xfrm rot="2065507">
            <a:off x="4936987" y="4700464"/>
            <a:ext cx="317632" cy="52421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1" name="Прямоугольник 80"/>
          <p:cNvSpPr/>
          <p:nvPr/>
        </p:nvSpPr>
        <p:spPr bwMode="auto">
          <a:xfrm rot="2201340">
            <a:off x="5646951" y="5374775"/>
            <a:ext cx="149577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 bwMode="auto">
          <a:xfrm rot="2258938">
            <a:off x="4997722" y="4943558"/>
            <a:ext cx="150642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3" name="Прямоугольник 51"/>
          <p:cNvSpPr>
            <a:spLocks noChangeArrowheads="1"/>
          </p:cNvSpPr>
          <p:nvPr/>
        </p:nvSpPr>
        <p:spPr bwMode="auto">
          <a:xfrm rot="2065507">
            <a:off x="5585058" y="5132512"/>
            <a:ext cx="317632" cy="52421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4" name="Прямоугольник 51"/>
          <p:cNvSpPr>
            <a:spLocks noChangeArrowheads="1"/>
          </p:cNvSpPr>
          <p:nvPr/>
        </p:nvSpPr>
        <p:spPr bwMode="auto">
          <a:xfrm rot="7209479">
            <a:off x="6701783" y="5917778"/>
            <a:ext cx="307859" cy="25913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5" name="Прямоугольник 84"/>
          <p:cNvSpPr/>
          <p:nvPr/>
        </p:nvSpPr>
        <p:spPr bwMode="auto">
          <a:xfrm rot="1823293">
            <a:off x="6788044" y="5976788"/>
            <a:ext cx="134239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7" name="AutoShape 105"/>
          <p:cNvSpPr>
            <a:spLocks noChangeArrowheads="1"/>
          </p:cNvSpPr>
          <p:nvPr/>
        </p:nvSpPr>
        <p:spPr bwMode="auto">
          <a:xfrm>
            <a:off x="3664496" y="5880720"/>
            <a:ext cx="720849" cy="288032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ДЭС (АД-30), 2 ед. (1 экспл., 1 резерв.). АД-16 </a:t>
            </a:r>
            <a:endParaRPr lang="ru-RU" sz="600"/>
          </a:p>
        </p:txBody>
      </p:sp>
      <p:sp>
        <p:nvSpPr>
          <p:cNvPr id="88" name="Прямоугольник 87"/>
          <p:cNvSpPr/>
          <p:nvPr/>
        </p:nvSpPr>
        <p:spPr bwMode="auto">
          <a:xfrm rot="2035656">
            <a:off x="11131526" y="7056829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9" name="AutoShape 110"/>
          <p:cNvSpPr>
            <a:spLocks noChangeArrowheads="1"/>
          </p:cNvSpPr>
          <p:nvPr/>
        </p:nvSpPr>
        <p:spPr bwMode="auto">
          <a:xfrm>
            <a:off x="4456584" y="1704256"/>
            <a:ext cx="792162" cy="288032"/>
          </a:xfrm>
          <a:prstGeom prst="wedgeRectCallout">
            <a:avLst>
              <a:gd name="adj1" fmla="val -36171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Забор воды на хозпитьевые нужды</a:t>
            </a:r>
            <a:endParaRPr lang="ru-RU" sz="600"/>
          </a:p>
        </p:txBody>
      </p:sp>
      <p:sp>
        <p:nvSpPr>
          <p:cNvPr id="90" name="Прямоугольник 51"/>
          <p:cNvSpPr>
            <a:spLocks noChangeArrowheads="1"/>
          </p:cNvSpPr>
          <p:nvPr/>
        </p:nvSpPr>
        <p:spPr bwMode="auto">
          <a:xfrm rot="2065507">
            <a:off x="6713329" y="5148132"/>
            <a:ext cx="300314" cy="40071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91" name="Прямоугольник 90"/>
          <p:cNvSpPr/>
          <p:nvPr/>
        </p:nvSpPr>
        <p:spPr bwMode="auto">
          <a:xfrm rot="2201340">
            <a:off x="6767834" y="5335885"/>
            <a:ext cx="184258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2" name="AutoShape 98"/>
          <p:cNvSpPr>
            <a:spLocks noChangeArrowheads="1"/>
          </p:cNvSpPr>
          <p:nvPr/>
        </p:nvSpPr>
        <p:spPr bwMode="auto">
          <a:xfrm>
            <a:off x="9857184" y="5232648"/>
            <a:ext cx="864096" cy="28803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Вертолетная площадка с грунт. покрытием</a:t>
            </a:r>
          </a:p>
          <a:p>
            <a:pPr algn="ctr" defTabSz="1279525">
              <a:lnSpc>
                <a:spcPct val="70000"/>
              </a:lnSpc>
            </a:pPr>
            <a:r>
              <a:rPr lang="ru-RU" sz="600" smtClean="0"/>
              <a:t>Ми-8</a:t>
            </a:r>
            <a:endParaRPr lang="ru-RU" sz="600"/>
          </a:p>
        </p:txBody>
      </p:sp>
      <p:sp>
        <p:nvSpPr>
          <p:cNvPr id="66573" name="AutoShape 105"/>
          <p:cNvSpPr>
            <a:spLocks noChangeArrowheads="1"/>
          </p:cNvSpPr>
          <p:nvPr/>
        </p:nvSpPr>
        <p:spPr bwMode="auto">
          <a:xfrm>
            <a:off x="7480920" y="7104856"/>
            <a:ext cx="936873" cy="215900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Магазин №2 Каратайского ПО</a:t>
            </a:r>
            <a:endParaRPr lang="ru-RU" sz="600"/>
          </a:p>
        </p:txBody>
      </p:sp>
      <p:sp>
        <p:nvSpPr>
          <p:cNvPr id="101" name="Полилиния 100"/>
          <p:cNvSpPr/>
          <p:nvPr/>
        </p:nvSpPr>
        <p:spPr bwMode="auto">
          <a:xfrm>
            <a:off x="476250" y="1228725"/>
            <a:ext cx="11788775" cy="7880350"/>
          </a:xfrm>
          <a:custGeom>
            <a:gdLst>
              <a:gd name="connsiteX0" fmla="*/ 152400 w 11788775"/>
              <a:gd name="connsiteY0" fmla="*/ 161925 h 7880350"/>
              <a:gd name="connsiteX1" fmla="*/ 133350 w 11788775"/>
              <a:gd name="connsiteY1" fmla="*/ 257175 h 7880350"/>
              <a:gd name="connsiteX2" fmla="*/ 57150 w 11788775"/>
              <a:gd name="connsiteY2" fmla="*/ 828675 h 7880350"/>
              <a:gd name="connsiteX3" fmla="*/ 19050 w 11788775"/>
              <a:gd name="connsiteY3" fmla="*/ 1323975 h 7880350"/>
              <a:gd name="connsiteX4" fmla="*/ 171450 w 11788775"/>
              <a:gd name="connsiteY4" fmla="*/ 1762125 h 7880350"/>
              <a:gd name="connsiteX5" fmla="*/ 342900 w 11788775"/>
              <a:gd name="connsiteY5" fmla="*/ 1914525 h 7880350"/>
              <a:gd name="connsiteX6" fmla="*/ 666750 w 11788775"/>
              <a:gd name="connsiteY6" fmla="*/ 2009775 h 7880350"/>
              <a:gd name="connsiteX7" fmla="*/ 1085850 w 11788775"/>
              <a:gd name="connsiteY7" fmla="*/ 2314575 h 7880350"/>
              <a:gd name="connsiteX8" fmla="*/ 1485900 w 11788775"/>
              <a:gd name="connsiteY8" fmla="*/ 2657475 h 7880350"/>
              <a:gd name="connsiteX9" fmla="*/ 2038350 w 11788775"/>
              <a:gd name="connsiteY9" fmla="*/ 3057525 h 7880350"/>
              <a:gd name="connsiteX10" fmla="*/ 1847850 w 11788775"/>
              <a:gd name="connsiteY10" fmla="*/ 3571875 h 7880350"/>
              <a:gd name="connsiteX11" fmla="*/ 1714500 w 11788775"/>
              <a:gd name="connsiteY11" fmla="*/ 4067175 h 7880350"/>
              <a:gd name="connsiteX12" fmla="*/ 2019300 w 11788775"/>
              <a:gd name="connsiteY12" fmla="*/ 4352925 h 7880350"/>
              <a:gd name="connsiteX13" fmla="*/ 2381250 w 11788775"/>
              <a:gd name="connsiteY13" fmla="*/ 4410075 h 7880350"/>
              <a:gd name="connsiteX14" fmla="*/ 2876550 w 11788775"/>
              <a:gd name="connsiteY14" fmla="*/ 4486275 h 7880350"/>
              <a:gd name="connsiteX15" fmla="*/ 3086100 w 11788775"/>
              <a:gd name="connsiteY15" fmla="*/ 4657725 h 7880350"/>
              <a:gd name="connsiteX16" fmla="*/ 3352800 w 11788775"/>
              <a:gd name="connsiteY16" fmla="*/ 5000625 h 7880350"/>
              <a:gd name="connsiteX17" fmla="*/ 4000500 w 11788775"/>
              <a:gd name="connsiteY17" fmla="*/ 5248275 h 7880350"/>
              <a:gd name="connsiteX18" fmla="*/ 4838700 w 11788775"/>
              <a:gd name="connsiteY18" fmla="*/ 5057775 h 7880350"/>
              <a:gd name="connsiteX19" fmla="*/ 5524500 w 11788775"/>
              <a:gd name="connsiteY19" fmla="*/ 5000625 h 7880350"/>
              <a:gd name="connsiteX20" fmla="*/ 6019800 w 11788775"/>
              <a:gd name="connsiteY20" fmla="*/ 5229225 h 7880350"/>
              <a:gd name="connsiteX21" fmla="*/ 6496050 w 11788775"/>
              <a:gd name="connsiteY21" fmla="*/ 5667375 h 7880350"/>
              <a:gd name="connsiteX22" fmla="*/ 6877050 w 11788775"/>
              <a:gd name="connsiteY22" fmla="*/ 6372225 h 7880350"/>
              <a:gd name="connsiteX23" fmla="*/ 7162800 w 11788775"/>
              <a:gd name="connsiteY23" fmla="*/ 7210425 h 7880350"/>
              <a:gd name="connsiteX24" fmla="*/ 7905750 w 11788775"/>
              <a:gd name="connsiteY24" fmla="*/ 7781925 h 7880350"/>
              <a:gd name="connsiteX25" fmla="*/ 8782050 w 11788775"/>
              <a:gd name="connsiteY25" fmla="*/ 7800975 h 7880350"/>
              <a:gd name="connsiteX26" fmla="*/ 9334500 w 11788775"/>
              <a:gd name="connsiteY26" fmla="*/ 7629525 h 7880350"/>
              <a:gd name="connsiteX27" fmla="*/ 10077450 w 11788775"/>
              <a:gd name="connsiteY27" fmla="*/ 7153275 h 7880350"/>
              <a:gd name="connsiteX28" fmla="*/ 10515600 w 11788775"/>
              <a:gd name="connsiteY28" fmla="*/ 6772275 h 7880350"/>
              <a:gd name="connsiteX29" fmla="*/ 11315700 w 11788775"/>
              <a:gd name="connsiteY29" fmla="*/ 6657975 h 7880350"/>
              <a:gd name="connsiteX30" fmla="*/ 11715750 w 11788775"/>
              <a:gd name="connsiteY30" fmla="*/ 6334125 h 7880350"/>
              <a:gd name="connsiteX31" fmla="*/ 11753850 w 11788775"/>
              <a:gd name="connsiteY31" fmla="*/ 5915025 h 7880350"/>
              <a:gd name="connsiteX32" fmla="*/ 11677650 w 11788775"/>
              <a:gd name="connsiteY32" fmla="*/ 5153025 h 7880350"/>
              <a:gd name="connsiteX33" fmla="*/ 11372850 w 11788775"/>
              <a:gd name="connsiteY33" fmla="*/ 4676775 h 7880350"/>
              <a:gd name="connsiteX34" fmla="*/ 10991850 w 11788775"/>
              <a:gd name="connsiteY34" fmla="*/ 4276725 h 7880350"/>
              <a:gd name="connsiteX35" fmla="*/ 10439400 w 11788775"/>
              <a:gd name="connsiteY35" fmla="*/ 3876675 h 7880350"/>
              <a:gd name="connsiteX36" fmla="*/ 9886950 w 11788775"/>
              <a:gd name="connsiteY36" fmla="*/ 3552825 h 7880350"/>
              <a:gd name="connsiteX37" fmla="*/ 9086850 w 11788775"/>
              <a:gd name="connsiteY37" fmla="*/ 3362325 h 7880350"/>
              <a:gd name="connsiteX38" fmla="*/ 8248650 w 11788775"/>
              <a:gd name="connsiteY38" fmla="*/ 3286125 h 7880350"/>
              <a:gd name="connsiteX39" fmla="*/ 7524750 w 11788775"/>
              <a:gd name="connsiteY39" fmla="*/ 3152775 h 7880350"/>
              <a:gd name="connsiteX40" fmla="*/ 7315200 w 11788775"/>
              <a:gd name="connsiteY40" fmla="*/ 3038475 h 7880350"/>
              <a:gd name="connsiteX41" fmla="*/ 6667500 w 11788775"/>
              <a:gd name="connsiteY41" fmla="*/ 2524125 h 7880350"/>
              <a:gd name="connsiteX42" fmla="*/ 6267450 w 11788775"/>
              <a:gd name="connsiteY42" fmla="*/ 2124075 h 7880350"/>
              <a:gd name="connsiteX43" fmla="*/ 5886450 w 11788775"/>
              <a:gd name="connsiteY43" fmla="*/ 1800225 h 7880350"/>
              <a:gd name="connsiteX44" fmla="*/ 5295900 w 11788775"/>
              <a:gd name="connsiteY44" fmla="*/ 1590675 h 7880350"/>
              <a:gd name="connsiteX45" fmla="*/ 4876800 w 11788775"/>
              <a:gd name="connsiteY45" fmla="*/ 1457325 h 7880350"/>
              <a:gd name="connsiteX46" fmla="*/ 4286250 w 11788775"/>
              <a:gd name="connsiteY46" fmla="*/ 1133475 h 7880350"/>
              <a:gd name="connsiteX47" fmla="*/ 3810000 w 11788775"/>
              <a:gd name="connsiteY47" fmla="*/ 809625 h 7880350"/>
              <a:gd name="connsiteX48" fmla="*/ 3429000 w 11788775"/>
              <a:gd name="connsiteY48" fmla="*/ 504825 h 7880350"/>
              <a:gd name="connsiteX49" fmla="*/ 3143250 w 11788775"/>
              <a:gd name="connsiteY49" fmla="*/ 314325 h 7880350"/>
              <a:gd name="connsiteX50" fmla="*/ 2324100 w 11788775"/>
              <a:gd name="connsiteY50" fmla="*/ 66675 h 7880350"/>
              <a:gd name="connsiteX51" fmla="*/ 1562100 w 11788775"/>
              <a:gd name="connsiteY51" fmla="*/ 9525 h 7880350"/>
              <a:gd name="connsiteX52" fmla="*/ 742950 w 11788775"/>
              <a:gd name="connsiteY52" fmla="*/ 9525 h 7880350"/>
              <a:gd name="connsiteX53" fmla="*/ 285750 w 11788775"/>
              <a:gd name="connsiteY53" fmla="*/ 66675 h 7880350"/>
              <a:gd name="connsiteX54" fmla="*/ 114300 w 11788775"/>
              <a:gd name="connsiteY54" fmla="*/ 333375 h 78803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788775" h="7880350">
                <a:moveTo>
                  <a:pt x="152400" y="161925"/>
                </a:moveTo>
                <a:lnTo>
                  <a:pt x="133350" y="257175"/>
                </a:lnTo>
                <a:cubicBezTo>
                  <a:pt x="117475" y="368300"/>
                  <a:pt x="76200" y="650875"/>
                  <a:pt x="57150" y="828675"/>
                </a:cubicBezTo>
                <a:cubicBezTo>
                  <a:pt x="38100" y="1006475"/>
                  <a:pt x="0" y="1168400"/>
                  <a:pt x="19050" y="1323975"/>
                </a:cubicBezTo>
                <a:cubicBezTo>
                  <a:pt x="38100" y="1479550"/>
                  <a:pt x="117475" y="1663700"/>
                  <a:pt x="171450" y="1762125"/>
                </a:cubicBezTo>
                <a:cubicBezTo>
                  <a:pt x="225425" y="1860550"/>
                  <a:pt x="260350" y="1873250"/>
                  <a:pt x="342900" y="1914525"/>
                </a:cubicBezTo>
                <a:cubicBezTo>
                  <a:pt x="425450" y="1955800"/>
                  <a:pt x="542925" y="1943100"/>
                  <a:pt x="666750" y="2009775"/>
                </a:cubicBezTo>
                <a:cubicBezTo>
                  <a:pt x="790575" y="2076450"/>
                  <a:pt x="949325" y="2206625"/>
                  <a:pt x="1085850" y="2314575"/>
                </a:cubicBezTo>
                <a:cubicBezTo>
                  <a:pt x="1222375" y="2422525"/>
                  <a:pt x="1327150" y="2533650"/>
                  <a:pt x="1485900" y="2657475"/>
                </a:cubicBezTo>
                <a:cubicBezTo>
                  <a:pt x="1644650" y="2781300"/>
                  <a:pt x="1978025" y="2905125"/>
                  <a:pt x="2038350" y="3057525"/>
                </a:cubicBezTo>
                <a:cubicBezTo>
                  <a:pt x="2098675" y="3209925"/>
                  <a:pt x="1901825" y="3403600"/>
                  <a:pt x="1847850" y="3571875"/>
                </a:cubicBezTo>
                <a:cubicBezTo>
                  <a:pt x="1793875" y="3740150"/>
                  <a:pt x="1685925" y="3937000"/>
                  <a:pt x="1714500" y="4067175"/>
                </a:cubicBezTo>
                <a:cubicBezTo>
                  <a:pt x="1743075" y="4197350"/>
                  <a:pt x="1908175" y="4295775"/>
                  <a:pt x="2019300" y="4352925"/>
                </a:cubicBezTo>
                <a:cubicBezTo>
                  <a:pt x="2130425" y="4410075"/>
                  <a:pt x="2381250" y="4410075"/>
                  <a:pt x="2381250" y="4410075"/>
                </a:cubicBezTo>
                <a:cubicBezTo>
                  <a:pt x="2524125" y="4432300"/>
                  <a:pt x="2759075" y="4445000"/>
                  <a:pt x="2876550" y="4486275"/>
                </a:cubicBezTo>
                <a:cubicBezTo>
                  <a:pt x="2994025" y="4527550"/>
                  <a:pt x="3006725" y="4572000"/>
                  <a:pt x="3086100" y="4657725"/>
                </a:cubicBezTo>
                <a:cubicBezTo>
                  <a:pt x="3165475" y="4743450"/>
                  <a:pt x="3200400" y="4902200"/>
                  <a:pt x="3352800" y="5000625"/>
                </a:cubicBezTo>
                <a:cubicBezTo>
                  <a:pt x="3505200" y="5099050"/>
                  <a:pt x="3752850" y="5238750"/>
                  <a:pt x="4000500" y="5248275"/>
                </a:cubicBezTo>
                <a:cubicBezTo>
                  <a:pt x="4248150" y="5257800"/>
                  <a:pt x="4584700" y="5099050"/>
                  <a:pt x="4838700" y="5057775"/>
                </a:cubicBezTo>
                <a:cubicBezTo>
                  <a:pt x="5092700" y="5016500"/>
                  <a:pt x="5327650" y="4972050"/>
                  <a:pt x="5524500" y="5000625"/>
                </a:cubicBezTo>
                <a:cubicBezTo>
                  <a:pt x="5721350" y="5029200"/>
                  <a:pt x="5857875" y="5118100"/>
                  <a:pt x="6019800" y="5229225"/>
                </a:cubicBezTo>
                <a:cubicBezTo>
                  <a:pt x="6181725" y="5340350"/>
                  <a:pt x="6353175" y="5476875"/>
                  <a:pt x="6496050" y="5667375"/>
                </a:cubicBezTo>
                <a:cubicBezTo>
                  <a:pt x="6638925" y="5857875"/>
                  <a:pt x="6765925" y="6115050"/>
                  <a:pt x="6877050" y="6372225"/>
                </a:cubicBezTo>
                <a:cubicBezTo>
                  <a:pt x="6988175" y="6629400"/>
                  <a:pt x="6991350" y="6975475"/>
                  <a:pt x="7162800" y="7210425"/>
                </a:cubicBezTo>
                <a:cubicBezTo>
                  <a:pt x="7334250" y="7445375"/>
                  <a:pt x="7635875" y="7683500"/>
                  <a:pt x="7905750" y="7781925"/>
                </a:cubicBezTo>
                <a:cubicBezTo>
                  <a:pt x="8175625" y="7880350"/>
                  <a:pt x="8543925" y="7826375"/>
                  <a:pt x="8782050" y="7800975"/>
                </a:cubicBezTo>
                <a:cubicBezTo>
                  <a:pt x="9020175" y="7775575"/>
                  <a:pt x="9118600" y="7737475"/>
                  <a:pt x="9334500" y="7629525"/>
                </a:cubicBezTo>
                <a:cubicBezTo>
                  <a:pt x="9550400" y="7521575"/>
                  <a:pt x="9880600" y="7296150"/>
                  <a:pt x="10077450" y="7153275"/>
                </a:cubicBezTo>
                <a:cubicBezTo>
                  <a:pt x="10274300" y="7010400"/>
                  <a:pt x="10309225" y="6854825"/>
                  <a:pt x="10515600" y="6772275"/>
                </a:cubicBezTo>
                <a:cubicBezTo>
                  <a:pt x="10721975" y="6689725"/>
                  <a:pt x="11115675" y="6731000"/>
                  <a:pt x="11315700" y="6657975"/>
                </a:cubicBezTo>
                <a:cubicBezTo>
                  <a:pt x="11515725" y="6584950"/>
                  <a:pt x="11642725" y="6457950"/>
                  <a:pt x="11715750" y="6334125"/>
                </a:cubicBezTo>
                <a:cubicBezTo>
                  <a:pt x="11788775" y="6210300"/>
                  <a:pt x="11760200" y="6111875"/>
                  <a:pt x="11753850" y="5915025"/>
                </a:cubicBezTo>
                <a:cubicBezTo>
                  <a:pt x="11747500" y="5718175"/>
                  <a:pt x="11741150" y="5359400"/>
                  <a:pt x="11677650" y="5153025"/>
                </a:cubicBezTo>
                <a:cubicBezTo>
                  <a:pt x="11614150" y="4946650"/>
                  <a:pt x="11487150" y="4822825"/>
                  <a:pt x="11372850" y="4676775"/>
                </a:cubicBezTo>
                <a:cubicBezTo>
                  <a:pt x="11258550" y="4530725"/>
                  <a:pt x="11147425" y="4410075"/>
                  <a:pt x="10991850" y="4276725"/>
                </a:cubicBezTo>
                <a:cubicBezTo>
                  <a:pt x="10836275" y="4143375"/>
                  <a:pt x="10623550" y="3997325"/>
                  <a:pt x="10439400" y="3876675"/>
                </a:cubicBezTo>
                <a:cubicBezTo>
                  <a:pt x="10255250" y="3756025"/>
                  <a:pt x="10112375" y="3638550"/>
                  <a:pt x="9886950" y="3552825"/>
                </a:cubicBezTo>
                <a:cubicBezTo>
                  <a:pt x="9661525" y="3467100"/>
                  <a:pt x="9359900" y="3406775"/>
                  <a:pt x="9086850" y="3362325"/>
                </a:cubicBezTo>
                <a:cubicBezTo>
                  <a:pt x="8813800" y="3317875"/>
                  <a:pt x="8509000" y="3321050"/>
                  <a:pt x="8248650" y="3286125"/>
                </a:cubicBezTo>
                <a:cubicBezTo>
                  <a:pt x="7988300" y="3251200"/>
                  <a:pt x="7680325" y="3194050"/>
                  <a:pt x="7524750" y="3152775"/>
                </a:cubicBezTo>
                <a:cubicBezTo>
                  <a:pt x="7369175" y="3111500"/>
                  <a:pt x="7458075" y="3143250"/>
                  <a:pt x="7315200" y="3038475"/>
                </a:cubicBezTo>
                <a:cubicBezTo>
                  <a:pt x="7172325" y="2933700"/>
                  <a:pt x="6842125" y="2676525"/>
                  <a:pt x="6667500" y="2524125"/>
                </a:cubicBezTo>
                <a:cubicBezTo>
                  <a:pt x="6492875" y="2371725"/>
                  <a:pt x="6397625" y="2244725"/>
                  <a:pt x="6267450" y="2124075"/>
                </a:cubicBezTo>
                <a:cubicBezTo>
                  <a:pt x="6137275" y="2003425"/>
                  <a:pt x="6048375" y="1889125"/>
                  <a:pt x="5886450" y="1800225"/>
                </a:cubicBezTo>
                <a:cubicBezTo>
                  <a:pt x="5724525" y="1711325"/>
                  <a:pt x="5464175" y="1647825"/>
                  <a:pt x="5295900" y="1590675"/>
                </a:cubicBezTo>
                <a:cubicBezTo>
                  <a:pt x="5127625" y="1533525"/>
                  <a:pt x="5045075" y="1533525"/>
                  <a:pt x="4876800" y="1457325"/>
                </a:cubicBezTo>
                <a:cubicBezTo>
                  <a:pt x="4708525" y="1381125"/>
                  <a:pt x="4464050" y="1241425"/>
                  <a:pt x="4286250" y="1133475"/>
                </a:cubicBezTo>
                <a:cubicBezTo>
                  <a:pt x="4108450" y="1025525"/>
                  <a:pt x="3952875" y="914400"/>
                  <a:pt x="3810000" y="809625"/>
                </a:cubicBezTo>
                <a:cubicBezTo>
                  <a:pt x="3667125" y="704850"/>
                  <a:pt x="3540125" y="587375"/>
                  <a:pt x="3429000" y="504825"/>
                </a:cubicBezTo>
                <a:cubicBezTo>
                  <a:pt x="3317875" y="422275"/>
                  <a:pt x="3327400" y="387350"/>
                  <a:pt x="3143250" y="314325"/>
                </a:cubicBezTo>
                <a:cubicBezTo>
                  <a:pt x="2959100" y="241300"/>
                  <a:pt x="2587625" y="117475"/>
                  <a:pt x="2324100" y="66675"/>
                </a:cubicBezTo>
                <a:cubicBezTo>
                  <a:pt x="2060575" y="15875"/>
                  <a:pt x="1825625" y="19050"/>
                  <a:pt x="1562100" y="9525"/>
                </a:cubicBezTo>
                <a:cubicBezTo>
                  <a:pt x="1298575" y="0"/>
                  <a:pt x="955675" y="0"/>
                  <a:pt x="742950" y="9525"/>
                </a:cubicBezTo>
                <a:cubicBezTo>
                  <a:pt x="530225" y="19050"/>
                  <a:pt x="390525" y="12700"/>
                  <a:pt x="285750" y="66675"/>
                </a:cubicBezTo>
                <a:cubicBezTo>
                  <a:pt x="180975" y="120650"/>
                  <a:pt x="147637" y="227012"/>
                  <a:pt x="114300" y="333375"/>
                </a:cubicBezTo>
              </a:path>
            </a:pathLst>
          </a:custGeom>
          <a:solidFill>
            <a:schemeClr val="bg1">
              <a:alpha val="0"/>
            </a:scheme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27220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89249" tIns="44572" rIns="89249" bIns="44572" anchor="ctr"/>
          <a:lstStyle/>
          <a:p>
            <a:pPr algn="ctr" defTabSz="1243013">
              <a:tabLst>
                <a:tab pos="3151188"/>
                <a:tab pos="3402013"/>
                <a:tab pos="3495675"/>
              </a:tabLst>
            </a:pPr>
            <a:endParaRPr lang="ru-RU" sz="2100" b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43013">
              <a:tabLst>
                <a:tab pos="3151188"/>
                <a:tab pos="3402013"/>
                <a:tab pos="3495675"/>
              </a:tabLst>
            </a:pP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НАСЕЛЕННОГО ПУНКТА ПОС. ВАРНЕК МУНИЦИПАЛЬНОГО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СЕЛЬСОВЕТ»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НЕНЕЦКОГО АВТОНОМНОГО ОКРУГА</a:t>
            </a:r>
            <a:endParaRPr lang="ru-RU" sz="21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9525">
              <a:lnSpc>
                <a:spcPct val="80000"/>
              </a:lnSpc>
              <a:defRPr/>
            </a:pP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(общая характеристика населенного пункта)</a:t>
            </a:r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1279525">
              <a:lnSpc>
                <a:spcPct val="80000"/>
              </a:lnSpc>
              <a:defRPr/>
            </a:pPr>
            <a:endParaRPr lang="ru-RU" sz="21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190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/>
              <a:t>п. 3.4.</a:t>
            </a: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6656430"/>
              </p:ext>
            </p:extLst>
          </p:nvPr>
        </p:nvGraphicFramePr>
        <p:xfrm>
          <a:off x="0" y="1344216"/>
          <a:ext cx="12801600" cy="3288409"/>
        </p:xfrm>
        <a:graphic>
          <a:graphicData uri="http://schemas.openxmlformats.org/drawingml/2006/table">
            <a:tbl>
              <a:tblPr/>
              <a:tblGrid>
                <a:gridCol w="5973245"/>
                <a:gridCol w="6828355"/>
              </a:tblGrid>
              <a:tr h="549138">
                <a:tc gridSpan="2">
                  <a:txBody>
                    <a:bodyPr vert="horz" wrap="square"/>
                    <a:lstStyle/>
                    <a:p>
                      <a:pPr marL="0" marR="0" lvl="0" indent="0" algn="ctr" defTabSz="12763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НАСЕЛЕННОГО ПУНКТА</a:t>
                      </a:r>
                    </a:p>
                  </a:txBody>
                  <a:tcPr marL="65314" marR="65314" marT="32657" marB="326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634168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проживающего населения</a:t>
                      </a:r>
                    </a:p>
                  </a:txBody>
                  <a:tcPr marL="127928" marR="127928" marT="63966" marB="639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 в том числе 49 детей</a:t>
                      </a:r>
                    </a:p>
                  </a:txBody>
                  <a:tcPr marL="127928" marR="127928" marT="63966" marB="639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168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домов</a:t>
                      </a:r>
                    </a:p>
                  </a:txBody>
                  <a:tcPr marL="127928" marR="127928" marT="63966" marB="639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 </a:t>
                      </a: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из них нежилых 0 (0 кирпичных, 13 деревянных);</a:t>
                      </a:r>
                      <a:endParaRPr kumimoji="0" 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928" marR="127928" marT="63966" marB="639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168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Объекты социального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культурного назначения</a:t>
                      </a:r>
                    </a:p>
                  </a:txBody>
                  <a:tcPr marL="68538" marR="68538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(ФАП, Дом киновидеопоказа)</a:t>
                      </a:r>
                    </a:p>
                  </a:txBody>
                  <a:tcPr marL="68538" marR="685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847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Котельные</a:t>
                      </a:r>
                    </a:p>
                  </a:txBody>
                  <a:tcPr marL="68538" marR="68538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8538" marR="685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27220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89249" tIns="44572" rIns="89249" bIns="44572" anchor="ctr"/>
          <a:lstStyle/>
          <a:p>
            <a:pPr algn="ctr" defTabSz="1243013">
              <a:tabLst>
                <a:tab pos="3151188"/>
                <a:tab pos="3402013"/>
                <a:tab pos="3495675"/>
              </a:tabLst>
            </a:pPr>
            <a:endParaRPr lang="ru-RU" sz="21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3013">
              <a:tabLst>
                <a:tab pos="3151188"/>
                <a:tab pos="3402013"/>
                <a:tab pos="3495675"/>
              </a:tabLst>
            </a:pP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НАСЕЛЕННОГО ПУНКТА ПОС. ВАРНЕК МУНИЦИПАЛЬНОГО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СЕЛЬСОВЕТ»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НЕНЕЦКОГО АВТОНОМНОГО ОКРУГА</a:t>
            </a:r>
            <a:endParaRPr lang="ru-RU" sz="21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9525">
              <a:lnSpc>
                <a:spcPct val="80000"/>
              </a:lnSpc>
              <a:defRPr/>
            </a:pP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(характеристика населенного пункта)</a:t>
            </a:r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1279525">
              <a:lnSpc>
                <a:spcPct val="80000"/>
              </a:lnSpc>
              <a:defRPr/>
            </a:pPr>
            <a:endParaRPr lang="ru-RU" sz="21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90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/>
              <a:t>п. </a:t>
            </a:r>
            <a:r>
              <a:rPr lang="ru-RU" sz="1400" smtClean="0"/>
              <a:t>3.5.</a:t>
            </a:r>
            <a:endParaRPr lang="ru-RU" sz="1400"/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6564" name="Picture 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44216"/>
            <a:ext cx="12801600" cy="8256984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97"/>
          <p:cNvSpPr>
            <a:spLocks noChangeArrowheads="1"/>
          </p:cNvSpPr>
          <p:nvPr/>
        </p:nvSpPr>
        <p:spPr bwMode="auto">
          <a:xfrm rot="1571504">
            <a:off x="10087796" y="6564556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6" name="AutoShape 98"/>
          <p:cNvSpPr>
            <a:spLocks noChangeArrowheads="1"/>
          </p:cNvSpPr>
          <p:nvPr/>
        </p:nvSpPr>
        <p:spPr bwMode="auto">
          <a:xfrm>
            <a:off x="9281120" y="5808712"/>
            <a:ext cx="792187" cy="28803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Общественный центр (клуб, ФАП)</a:t>
            </a:r>
            <a:endParaRPr lang="ru-RU" sz="600"/>
          </a:p>
        </p:txBody>
      </p:sp>
      <p:sp>
        <p:nvSpPr>
          <p:cNvPr id="66567" name="Rectangle 99"/>
          <p:cNvSpPr>
            <a:spLocks noChangeArrowheads="1"/>
          </p:cNvSpPr>
          <p:nvPr/>
        </p:nvSpPr>
        <p:spPr bwMode="auto">
          <a:xfrm rot="-1730222">
            <a:off x="2152650" y="3360738"/>
            <a:ext cx="576263" cy="2651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8" name="AutoShape 100"/>
          <p:cNvSpPr>
            <a:spLocks noChangeArrowheads="1"/>
          </p:cNvSpPr>
          <p:nvPr/>
        </p:nvSpPr>
        <p:spPr bwMode="auto">
          <a:xfrm>
            <a:off x="1792288" y="3071813"/>
            <a:ext cx="431800" cy="14446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БАНЯ</a:t>
            </a:r>
          </a:p>
        </p:txBody>
      </p:sp>
      <p:sp>
        <p:nvSpPr>
          <p:cNvPr id="66571" name="Rectangle 103"/>
          <p:cNvSpPr>
            <a:spLocks noChangeArrowheads="1"/>
          </p:cNvSpPr>
          <p:nvPr/>
        </p:nvSpPr>
        <p:spPr bwMode="auto">
          <a:xfrm rot="1743570">
            <a:off x="8056563" y="6096000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2" name="AutoShape 104"/>
          <p:cNvSpPr>
            <a:spLocks noChangeArrowheads="1"/>
          </p:cNvSpPr>
          <p:nvPr/>
        </p:nvSpPr>
        <p:spPr bwMode="auto">
          <a:xfrm>
            <a:off x="7840663" y="5305425"/>
            <a:ext cx="936625" cy="215900"/>
          </a:xfrm>
          <a:prstGeom prst="wedgeRectCallout">
            <a:avLst>
              <a:gd name="adj1" fmla="val -12204"/>
              <a:gd name="adj2" fmla="val 32867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60000"/>
              </a:lnSpc>
            </a:pPr>
            <a:r>
              <a:rPr lang="ru-RU" sz="600"/>
              <a:t>Пекарня производительность -25кг \сутки</a:t>
            </a:r>
          </a:p>
        </p:txBody>
      </p:sp>
      <p:sp>
        <p:nvSpPr>
          <p:cNvPr id="66574" name="Rectangle 106"/>
          <p:cNvSpPr>
            <a:spLocks noChangeArrowheads="1"/>
          </p:cNvSpPr>
          <p:nvPr/>
        </p:nvSpPr>
        <p:spPr bwMode="auto">
          <a:xfrm rot="2070800">
            <a:off x="8272463" y="6816725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7" name="Rectangle 109"/>
          <p:cNvSpPr>
            <a:spLocks noChangeArrowheads="1"/>
          </p:cNvSpPr>
          <p:nvPr/>
        </p:nvSpPr>
        <p:spPr bwMode="auto">
          <a:xfrm rot="1893124">
            <a:off x="5224245" y="4917306"/>
            <a:ext cx="382174" cy="544356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8" name="AutoShape 110"/>
          <p:cNvSpPr>
            <a:spLocks noChangeArrowheads="1"/>
          </p:cNvSpPr>
          <p:nvPr/>
        </p:nvSpPr>
        <p:spPr bwMode="auto">
          <a:xfrm>
            <a:off x="5320680" y="4440560"/>
            <a:ext cx="792162" cy="144463"/>
          </a:xfrm>
          <a:prstGeom prst="wedgeRectCallout">
            <a:avLst>
              <a:gd name="adj1" fmla="val -36171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Телевизионная</a:t>
            </a:r>
          </a:p>
        </p:txBody>
      </p:sp>
      <p:grpSp>
        <p:nvGrpSpPr>
          <p:cNvPr id="2" name="Group 265"/>
          <p:cNvGrpSpPr/>
          <p:nvPr/>
        </p:nvGrpSpPr>
        <p:grpSpPr>
          <a:xfrm rot="2661616">
            <a:off x="4218658" y="5575028"/>
            <a:ext cx="434561" cy="179335"/>
            <a:chOff x="249" y="2931"/>
            <a:chExt cx="907" cy="363"/>
          </a:xfrm>
          <a:solidFill>
            <a:schemeClr val="tx1"/>
          </a:solidFill>
        </p:grpSpPr>
        <p:sp>
          <p:nvSpPr>
            <p:cNvPr id="21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2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3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4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</p:grpSp>
      <p:sp>
        <p:nvSpPr>
          <p:cNvPr id="26" name="Прямоугольник 51"/>
          <p:cNvSpPr>
            <a:spLocks noChangeArrowheads="1"/>
          </p:cNvSpPr>
          <p:nvPr/>
        </p:nvSpPr>
        <p:spPr bwMode="auto">
          <a:xfrm rot="21070448">
            <a:off x="4740137" y="3860055"/>
            <a:ext cx="644753" cy="29723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7" name="Прямоугольник 51"/>
          <p:cNvSpPr>
            <a:spLocks noChangeArrowheads="1"/>
          </p:cNvSpPr>
          <p:nvPr/>
        </p:nvSpPr>
        <p:spPr bwMode="auto">
          <a:xfrm rot="2099473">
            <a:off x="9002238" y="7120181"/>
            <a:ext cx="383628" cy="49552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28" name="Прямоугольник 51"/>
          <p:cNvSpPr>
            <a:spLocks noChangeArrowheads="1"/>
          </p:cNvSpPr>
          <p:nvPr/>
        </p:nvSpPr>
        <p:spPr bwMode="auto">
          <a:xfrm rot="1144718">
            <a:off x="813065" y="2815823"/>
            <a:ext cx="230253" cy="22513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29" name="Прямоугольник 51"/>
          <p:cNvSpPr>
            <a:spLocks noChangeArrowheads="1"/>
          </p:cNvSpPr>
          <p:nvPr/>
        </p:nvSpPr>
        <p:spPr bwMode="auto">
          <a:xfrm rot="1473376">
            <a:off x="8726694" y="7956187"/>
            <a:ext cx="709158" cy="25633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0" name="Прямоугольник 51"/>
          <p:cNvSpPr>
            <a:spLocks noChangeArrowheads="1"/>
          </p:cNvSpPr>
          <p:nvPr/>
        </p:nvSpPr>
        <p:spPr bwMode="auto">
          <a:xfrm>
            <a:off x="2368352" y="1416224"/>
            <a:ext cx="504056" cy="43204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 rot="305283">
            <a:off x="2512368" y="1488232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3" name="Прямоугольник 51"/>
          <p:cNvSpPr>
            <a:spLocks noChangeArrowheads="1"/>
          </p:cNvSpPr>
          <p:nvPr/>
        </p:nvSpPr>
        <p:spPr bwMode="auto">
          <a:xfrm rot="1506666">
            <a:off x="735002" y="2357096"/>
            <a:ext cx="602402" cy="24178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4" name="Прямоугольник 51"/>
          <p:cNvSpPr>
            <a:spLocks noChangeArrowheads="1"/>
          </p:cNvSpPr>
          <p:nvPr/>
        </p:nvSpPr>
        <p:spPr bwMode="auto">
          <a:xfrm rot="19301700">
            <a:off x="2399633" y="3865746"/>
            <a:ext cx="225470" cy="18426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5" name="Прямоугольник 51"/>
          <p:cNvSpPr>
            <a:spLocks noChangeArrowheads="1"/>
          </p:cNvSpPr>
          <p:nvPr/>
        </p:nvSpPr>
        <p:spPr bwMode="auto">
          <a:xfrm rot="20547644">
            <a:off x="5971327" y="3500909"/>
            <a:ext cx="159021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6" name="Прямоугольник 51"/>
          <p:cNvSpPr>
            <a:spLocks noChangeArrowheads="1"/>
          </p:cNvSpPr>
          <p:nvPr/>
        </p:nvSpPr>
        <p:spPr bwMode="auto">
          <a:xfrm rot="1688196">
            <a:off x="9187303" y="6590043"/>
            <a:ext cx="385406" cy="199659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7" name="Прямоугольник 51"/>
          <p:cNvSpPr>
            <a:spLocks noChangeArrowheads="1"/>
          </p:cNvSpPr>
          <p:nvPr/>
        </p:nvSpPr>
        <p:spPr bwMode="auto">
          <a:xfrm rot="1631055">
            <a:off x="7156678" y="5518378"/>
            <a:ext cx="161005" cy="19216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8" name="Прямоугольник 51"/>
          <p:cNvSpPr>
            <a:spLocks noChangeArrowheads="1"/>
          </p:cNvSpPr>
          <p:nvPr/>
        </p:nvSpPr>
        <p:spPr bwMode="auto">
          <a:xfrm rot="2478033">
            <a:off x="11040033" y="6928760"/>
            <a:ext cx="454017" cy="34916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9" name="Прямоугольник 51"/>
          <p:cNvSpPr>
            <a:spLocks noChangeArrowheads="1"/>
          </p:cNvSpPr>
          <p:nvPr/>
        </p:nvSpPr>
        <p:spPr bwMode="auto">
          <a:xfrm rot="1886794">
            <a:off x="9012420" y="6244105"/>
            <a:ext cx="221862" cy="13656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0" name="Прямоугольник 51"/>
          <p:cNvSpPr>
            <a:spLocks noChangeArrowheads="1"/>
          </p:cNvSpPr>
          <p:nvPr/>
        </p:nvSpPr>
        <p:spPr bwMode="auto">
          <a:xfrm rot="1907419">
            <a:off x="7403785" y="6416553"/>
            <a:ext cx="642405" cy="35862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1" name="Прямоугольник 51"/>
          <p:cNvSpPr>
            <a:spLocks noChangeArrowheads="1"/>
          </p:cNvSpPr>
          <p:nvPr/>
        </p:nvSpPr>
        <p:spPr bwMode="auto">
          <a:xfrm rot="2065507">
            <a:off x="6305140" y="4751481"/>
            <a:ext cx="317632" cy="52421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2" name="Прямоугольник 51"/>
          <p:cNvSpPr>
            <a:spLocks noChangeArrowheads="1"/>
          </p:cNvSpPr>
          <p:nvPr/>
        </p:nvSpPr>
        <p:spPr bwMode="auto">
          <a:xfrm rot="2339236">
            <a:off x="5732941" y="4438776"/>
            <a:ext cx="395168" cy="51455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3" name="Прямоугольник 51"/>
          <p:cNvSpPr>
            <a:spLocks noChangeArrowheads="1"/>
          </p:cNvSpPr>
          <p:nvPr/>
        </p:nvSpPr>
        <p:spPr bwMode="auto">
          <a:xfrm rot="7209479">
            <a:off x="6234070" y="5427587"/>
            <a:ext cx="307859" cy="51827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4" name="Прямоугольник 51"/>
          <p:cNvSpPr>
            <a:spLocks noChangeArrowheads="1"/>
          </p:cNvSpPr>
          <p:nvPr/>
        </p:nvSpPr>
        <p:spPr bwMode="auto">
          <a:xfrm rot="1582456">
            <a:off x="7453602" y="5736412"/>
            <a:ext cx="552076" cy="330554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5" name="Прямоугольник 51"/>
          <p:cNvSpPr>
            <a:spLocks noChangeArrowheads="1"/>
          </p:cNvSpPr>
          <p:nvPr/>
        </p:nvSpPr>
        <p:spPr bwMode="auto">
          <a:xfrm rot="1720696">
            <a:off x="9372207" y="5074362"/>
            <a:ext cx="150442" cy="184860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6" name="Прямоугольник 51"/>
          <p:cNvSpPr>
            <a:spLocks noChangeArrowheads="1"/>
          </p:cNvSpPr>
          <p:nvPr/>
        </p:nvSpPr>
        <p:spPr bwMode="auto">
          <a:xfrm rot="1362766">
            <a:off x="11710438" y="7452211"/>
            <a:ext cx="94228" cy="134862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 rot="2258938">
            <a:off x="5874312" y="4645132"/>
            <a:ext cx="184677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 rot="2098180">
            <a:off x="7630896" y="6466080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 rot="21137920">
            <a:off x="4894593" y="3922678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 bwMode="auto">
          <a:xfrm rot="2201340">
            <a:off x="6307028" y="5004374"/>
            <a:ext cx="184258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 bwMode="auto">
          <a:xfrm rot="2035656">
            <a:off x="9086898" y="7296898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 bwMode="auto">
          <a:xfrm rot="1756283">
            <a:off x="9287080" y="6610096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 rot="1610965">
            <a:off x="7630896" y="5818009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 bwMode="auto">
          <a:xfrm rot="1823293">
            <a:off x="6353839" y="5624693"/>
            <a:ext cx="165650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3" name="Group 99"/>
          <p:cNvGrpSpPr/>
          <p:nvPr/>
        </p:nvGrpSpPr>
        <p:grpSpPr>
          <a:xfrm rot="2903099">
            <a:off x="3448472" y="3360440"/>
            <a:ext cx="417512" cy="236538"/>
            <a:chExt cx="20000" cy="20000"/>
          </a:xfrm>
        </p:grpSpPr>
        <p:sp>
          <p:nvSpPr>
            <p:cNvPr id="60" name="Freeform 100"/>
            <p:cNvSpPr/>
            <p:nvPr/>
          </p:nvSpPr>
          <p:spPr bwMode="auto">
            <a:xfrm>
              <a:off x="0" y="0"/>
              <a:ext cx="20000" cy="6036"/>
            </a:xfrm>
            <a:custGeom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61" name="Freeform 101"/>
            <p:cNvSpPr/>
            <p:nvPr/>
          </p:nvSpPr>
          <p:spPr bwMode="auto">
            <a:xfrm>
              <a:off x="0" y="13966"/>
              <a:ext cx="20000" cy="6034"/>
            </a:xfrm>
            <a:custGeom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62" name="AutoShape 108"/>
          <p:cNvSpPr>
            <a:spLocks noChangeArrowheads="1"/>
          </p:cNvSpPr>
          <p:nvPr/>
        </p:nvSpPr>
        <p:spPr bwMode="auto">
          <a:xfrm>
            <a:off x="3448472" y="2136304"/>
            <a:ext cx="1080120" cy="288032"/>
          </a:xfrm>
          <a:prstGeom prst="wedgeRectCallout">
            <a:avLst>
              <a:gd name="adj1" fmla="val -34769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Мост деревянный через</a:t>
            </a:r>
          </a:p>
          <a:p>
            <a:pPr algn="ctr" defTabSz="1279525">
              <a:lnSpc>
                <a:spcPct val="70000"/>
              </a:lnSpc>
            </a:pPr>
            <a:r>
              <a:rPr lang="ru-RU" sz="600" smtClean="0"/>
              <a:t>р. Казённый, длина 5 м, шир. 1,5 м.</a:t>
            </a:r>
            <a:endParaRPr lang="ru-RU" sz="600"/>
          </a:p>
        </p:txBody>
      </p:sp>
      <p:sp>
        <p:nvSpPr>
          <p:cNvPr id="63" name="AutoShape 108"/>
          <p:cNvSpPr>
            <a:spLocks noChangeArrowheads="1"/>
          </p:cNvSpPr>
          <p:nvPr/>
        </p:nvSpPr>
        <p:spPr bwMode="auto">
          <a:xfrm>
            <a:off x="784176" y="1416224"/>
            <a:ext cx="863153" cy="216470"/>
          </a:xfrm>
          <a:prstGeom prst="wedgeRectCallout">
            <a:avLst>
              <a:gd name="adj1" fmla="val -34769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Склад  хранится бензин (10 бочек)</a:t>
            </a:r>
            <a:endParaRPr lang="ru-RU" sz="600"/>
          </a:p>
        </p:txBody>
      </p:sp>
      <p:sp>
        <p:nvSpPr>
          <p:cNvPr id="65" name="AutoShape 105"/>
          <p:cNvSpPr>
            <a:spLocks noChangeArrowheads="1"/>
          </p:cNvSpPr>
          <p:nvPr/>
        </p:nvSpPr>
        <p:spPr bwMode="auto">
          <a:xfrm>
            <a:off x="7768952" y="8256984"/>
            <a:ext cx="1080889" cy="216024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Склад Каратайского ПО (не эксплуатир-ся)</a:t>
            </a:r>
            <a:endParaRPr lang="ru-RU" sz="600"/>
          </a:p>
        </p:txBody>
      </p:sp>
      <p:sp>
        <p:nvSpPr>
          <p:cNvPr id="66" name="Oval 41"/>
          <p:cNvSpPr>
            <a:spLocks noChangeArrowheads="1"/>
          </p:cNvSpPr>
          <p:nvPr/>
        </p:nvSpPr>
        <p:spPr bwMode="auto">
          <a:xfrm>
            <a:off x="3304456" y="4512568"/>
            <a:ext cx="288143" cy="288409"/>
          </a:xfrm>
          <a:prstGeom prst="ellipse">
            <a:avLst/>
          </a:prstGeom>
          <a:noFill/>
          <a:ln w="25400">
            <a:noFill/>
            <a:round/>
          </a:ln>
        </p:spPr>
        <p:txBody>
          <a:bodyPr wrap="none" lIns="127761" tIns="63881" rIns="127761" bIns="63881" anchor="ctr"/>
          <a:lstStyle/>
          <a:p>
            <a:pPr algn="ctr" defTabSz="1273175"/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18"/>
          <p:cNvGrpSpPr/>
          <p:nvPr/>
        </p:nvGrpSpPr>
        <p:grpSpPr>
          <a:xfrm>
            <a:off x="11009313" y="5940128"/>
            <a:ext cx="335129" cy="300653"/>
            <a:chOff x="982376" y="5374357"/>
            <a:chExt cx="288000" cy="314398"/>
          </a:xfrm>
        </p:grpSpPr>
        <p:sp>
          <p:nvSpPr>
            <p:cNvPr id="69" name="Oval 41"/>
            <p:cNvSpPr>
              <a:spLocks noChangeArrowheads="1"/>
            </p:cNvSpPr>
            <p:nvPr/>
          </p:nvSpPr>
          <p:spPr bwMode="auto">
            <a:xfrm>
              <a:off x="982376" y="5374357"/>
              <a:ext cx="288000" cy="314398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</a:ln>
          </p:spPr>
          <p:txBody>
            <a:bodyPr wrap="none" lIns="127761" tIns="63881" rIns="127761" bIns="63881" anchor="ctr"/>
            <a:lstStyle/>
            <a:p>
              <a:pPr algn="ctr" defTabSz="1273175"/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Oval 41"/>
            <p:cNvSpPr>
              <a:spLocks noChangeArrowheads="1"/>
            </p:cNvSpPr>
            <p:nvPr/>
          </p:nvSpPr>
          <p:spPr bwMode="auto">
            <a:xfrm>
              <a:off x="982376" y="5387535"/>
              <a:ext cx="288000" cy="287999"/>
            </a:xfrm>
            <a:prstGeom prst="ellipse">
              <a:avLst/>
            </a:prstGeom>
            <a:noFill/>
            <a:ln w="25400">
              <a:noFill/>
              <a:round/>
            </a:ln>
          </p:spPr>
          <p:txBody>
            <a:bodyPr wrap="none" lIns="127761" tIns="63881" rIns="127761" bIns="63881" anchor="ctr"/>
            <a:lstStyle/>
            <a:p>
              <a:pPr algn="ctr" defTabSz="1273175"/>
              <a:r>
                <a:rPr lang="en-US" sz="28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567"/>
          <p:cNvGrpSpPr/>
          <p:nvPr/>
        </p:nvGrpSpPr>
        <p:grpSpPr>
          <a:xfrm rot="-749454">
            <a:off x="4394643" y="3016867"/>
            <a:ext cx="164437" cy="111080"/>
            <a:chOff x="3079" y="3840"/>
            <a:chExt cx="181" cy="91"/>
          </a:xfrm>
        </p:grpSpPr>
        <p:sp>
          <p:nvSpPr>
            <p:cNvPr id="72" name="Line 564"/>
            <p:cNvSpPr>
              <a:spLocks noChangeShapeType="1"/>
            </p:cNvSpPr>
            <p:nvPr/>
          </p:nvSpPr>
          <p:spPr bwMode="auto">
            <a:xfrm flipH="1" flipV="1">
              <a:off x="3260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Line 565"/>
            <p:cNvSpPr>
              <a:spLocks noChangeShapeType="1"/>
            </p:cNvSpPr>
            <p:nvPr/>
          </p:nvSpPr>
          <p:spPr bwMode="auto">
            <a:xfrm flipH="1" flipV="1">
              <a:off x="3079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Line 566"/>
            <p:cNvSpPr>
              <a:spLocks noChangeShapeType="1"/>
            </p:cNvSpPr>
            <p:nvPr/>
          </p:nvSpPr>
          <p:spPr bwMode="auto">
            <a:xfrm flipH="1">
              <a:off x="3079" y="3886"/>
              <a:ext cx="18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9" name="AutoShape 98"/>
          <p:cNvSpPr>
            <a:spLocks noChangeArrowheads="1"/>
          </p:cNvSpPr>
          <p:nvPr/>
        </p:nvSpPr>
        <p:spPr bwMode="auto">
          <a:xfrm>
            <a:off x="2440360" y="4800600"/>
            <a:ext cx="1007864" cy="28803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Бочки, </a:t>
            </a:r>
            <a:r>
              <a:rPr lang="en-US" sz="600" smtClean="0"/>
              <a:t>V</a:t>
            </a:r>
            <a:r>
              <a:rPr lang="ru-RU" sz="600" smtClean="0"/>
              <a:t> 200 л.</a:t>
            </a:r>
          </a:p>
          <a:p>
            <a:pPr algn="ctr" defTabSz="1279525">
              <a:lnSpc>
                <a:spcPct val="70000"/>
              </a:lnSpc>
            </a:pPr>
            <a:r>
              <a:rPr lang="ru-RU" sz="600" smtClean="0"/>
              <a:t>Хранится ДТ (180 шт.), Масло (4 шт.) для ДЭС</a:t>
            </a:r>
            <a:endParaRPr lang="ru-RU" sz="600"/>
          </a:p>
        </p:txBody>
      </p:sp>
      <p:sp>
        <p:nvSpPr>
          <p:cNvPr id="80" name="Прямоугольник 51"/>
          <p:cNvSpPr>
            <a:spLocks noChangeArrowheads="1"/>
          </p:cNvSpPr>
          <p:nvPr/>
        </p:nvSpPr>
        <p:spPr bwMode="auto">
          <a:xfrm rot="2065507">
            <a:off x="4936987" y="4700464"/>
            <a:ext cx="317632" cy="52421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1" name="Прямоугольник 80"/>
          <p:cNvSpPr/>
          <p:nvPr/>
        </p:nvSpPr>
        <p:spPr bwMode="auto">
          <a:xfrm rot="2201340">
            <a:off x="5646951" y="5374775"/>
            <a:ext cx="149577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 bwMode="auto">
          <a:xfrm rot="2258938">
            <a:off x="4997722" y="4943558"/>
            <a:ext cx="150642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3" name="Прямоугольник 51"/>
          <p:cNvSpPr>
            <a:spLocks noChangeArrowheads="1"/>
          </p:cNvSpPr>
          <p:nvPr/>
        </p:nvSpPr>
        <p:spPr bwMode="auto">
          <a:xfrm rot="2065507">
            <a:off x="5585058" y="5132512"/>
            <a:ext cx="317632" cy="52421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4" name="Прямоугольник 51"/>
          <p:cNvSpPr>
            <a:spLocks noChangeArrowheads="1"/>
          </p:cNvSpPr>
          <p:nvPr/>
        </p:nvSpPr>
        <p:spPr bwMode="auto">
          <a:xfrm rot="7209479">
            <a:off x="6701783" y="5917778"/>
            <a:ext cx="307859" cy="25913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5" name="Прямоугольник 84"/>
          <p:cNvSpPr/>
          <p:nvPr/>
        </p:nvSpPr>
        <p:spPr bwMode="auto">
          <a:xfrm rot="1823293">
            <a:off x="6788044" y="5976788"/>
            <a:ext cx="134239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7" name="AutoShape 105"/>
          <p:cNvSpPr>
            <a:spLocks noChangeArrowheads="1"/>
          </p:cNvSpPr>
          <p:nvPr/>
        </p:nvSpPr>
        <p:spPr bwMode="auto">
          <a:xfrm>
            <a:off x="3664496" y="5880720"/>
            <a:ext cx="720849" cy="288032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ДЭС (АД-30), 2 ед. (1 экспл., 1 резерв.). АД-16 </a:t>
            </a:r>
            <a:endParaRPr lang="ru-RU" sz="600"/>
          </a:p>
        </p:txBody>
      </p:sp>
      <p:sp>
        <p:nvSpPr>
          <p:cNvPr id="88" name="Прямоугольник 87"/>
          <p:cNvSpPr/>
          <p:nvPr/>
        </p:nvSpPr>
        <p:spPr bwMode="auto">
          <a:xfrm rot="2035656">
            <a:off x="11131526" y="7056829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9" name="AutoShape 110"/>
          <p:cNvSpPr>
            <a:spLocks noChangeArrowheads="1"/>
          </p:cNvSpPr>
          <p:nvPr/>
        </p:nvSpPr>
        <p:spPr bwMode="auto">
          <a:xfrm>
            <a:off x="4456584" y="1704256"/>
            <a:ext cx="792162" cy="288032"/>
          </a:xfrm>
          <a:prstGeom prst="wedgeRectCallout">
            <a:avLst>
              <a:gd name="adj1" fmla="val -36171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Забор воды на хозпитьевые нужды</a:t>
            </a:r>
            <a:endParaRPr lang="ru-RU" sz="600"/>
          </a:p>
        </p:txBody>
      </p:sp>
      <p:sp>
        <p:nvSpPr>
          <p:cNvPr id="90" name="Прямоугольник 51"/>
          <p:cNvSpPr>
            <a:spLocks noChangeArrowheads="1"/>
          </p:cNvSpPr>
          <p:nvPr/>
        </p:nvSpPr>
        <p:spPr bwMode="auto">
          <a:xfrm rot="2065507">
            <a:off x="6713329" y="5148132"/>
            <a:ext cx="300314" cy="40071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91" name="Прямоугольник 90"/>
          <p:cNvSpPr/>
          <p:nvPr/>
        </p:nvSpPr>
        <p:spPr bwMode="auto">
          <a:xfrm rot="2201340">
            <a:off x="6767834" y="5335885"/>
            <a:ext cx="184258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2" name="AutoShape 98"/>
          <p:cNvSpPr>
            <a:spLocks noChangeArrowheads="1"/>
          </p:cNvSpPr>
          <p:nvPr/>
        </p:nvSpPr>
        <p:spPr bwMode="auto">
          <a:xfrm>
            <a:off x="9857184" y="5232648"/>
            <a:ext cx="864096" cy="28803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Вертолетная площадка с грунт. покрытием</a:t>
            </a:r>
          </a:p>
          <a:p>
            <a:pPr algn="ctr" defTabSz="1279525">
              <a:lnSpc>
                <a:spcPct val="70000"/>
              </a:lnSpc>
            </a:pPr>
            <a:r>
              <a:rPr lang="ru-RU" sz="600" smtClean="0"/>
              <a:t>Ми-8</a:t>
            </a:r>
            <a:endParaRPr lang="ru-RU" sz="600"/>
          </a:p>
        </p:txBody>
      </p:sp>
      <p:sp>
        <p:nvSpPr>
          <p:cNvPr id="66573" name="AutoShape 105"/>
          <p:cNvSpPr>
            <a:spLocks noChangeArrowheads="1"/>
          </p:cNvSpPr>
          <p:nvPr/>
        </p:nvSpPr>
        <p:spPr bwMode="auto">
          <a:xfrm>
            <a:off x="7480920" y="7104856"/>
            <a:ext cx="936873" cy="215900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Магазин №2 Каратайского ПО</a:t>
            </a:r>
            <a:endParaRPr lang="ru-RU" sz="600"/>
          </a:p>
        </p:txBody>
      </p:sp>
      <p:sp>
        <p:nvSpPr>
          <p:cNvPr id="101" name="Полилиния 100"/>
          <p:cNvSpPr/>
          <p:nvPr/>
        </p:nvSpPr>
        <p:spPr bwMode="auto">
          <a:xfrm>
            <a:off x="476250" y="1228725"/>
            <a:ext cx="11788775" cy="7880350"/>
          </a:xfrm>
          <a:custGeom>
            <a:gdLst>
              <a:gd name="connsiteX0" fmla="*/ 152400 w 11788775"/>
              <a:gd name="connsiteY0" fmla="*/ 161925 h 7880350"/>
              <a:gd name="connsiteX1" fmla="*/ 133350 w 11788775"/>
              <a:gd name="connsiteY1" fmla="*/ 257175 h 7880350"/>
              <a:gd name="connsiteX2" fmla="*/ 57150 w 11788775"/>
              <a:gd name="connsiteY2" fmla="*/ 828675 h 7880350"/>
              <a:gd name="connsiteX3" fmla="*/ 19050 w 11788775"/>
              <a:gd name="connsiteY3" fmla="*/ 1323975 h 7880350"/>
              <a:gd name="connsiteX4" fmla="*/ 171450 w 11788775"/>
              <a:gd name="connsiteY4" fmla="*/ 1762125 h 7880350"/>
              <a:gd name="connsiteX5" fmla="*/ 342900 w 11788775"/>
              <a:gd name="connsiteY5" fmla="*/ 1914525 h 7880350"/>
              <a:gd name="connsiteX6" fmla="*/ 666750 w 11788775"/>
              <a:gd name="connsiteY6" fmla="*/ 2009775 h 7880350"/>
              <a:gd name="connsiteX7" fmla="*/ 1085850 w 11788775"/>
              <a:gd name="connsiteY7" fmla="*/ 2314575 h 7880350"/>
              <a:gd name="connsiteX8" fmla="*/ 1485900 w 11788775"/>
              <a:gd name="connsiteY8" fmla="*/ 2657475 h 7880350"/>
              <a:gd name="connsiteX9" fmla="*/ 2038350 w 11788775"/>
              <a:gd name="connsiteY9" fmla="*/ 3057525 h 7880350"/>
              <a:gd name="connsiteX10" fmla="*/ 1847850 w 11788775"/>
              <a:gd name="connsiteY10" fmla="*/ 3571875 h 7880350"/>
              <a:gd name="connsiteX11" fmla="*/ 1714500 w 11788775"/>
              <a:gd name="connsiteY11" fmla="*/ 4067175 h 7880350"/>
              <a:gd name="connsiteX12" fmla="*/ 2019300 w 11788775"/>
              <a:gd name="connsiteY12" fmla="*/ 4352925 h 7880350"/>
              <a:gd name="connsiteX13" fmla="*/ 2381250 w 11788775"/>
              <a:gd name="connsiteY13" fmla="*/ 4410075 h 7880350"/>
              <a:gd name="connsiteX14" fmla="*/ 2876550 w 11788775"/>
              <a:gd name="connsiteY14" fmla="*/ 4486275 h 7880350"/>
              <a:gd name="connsiteX15" fmla="*/ 3086100 w 11788775"/>
              <a:gd name="connsiteY15" fmla="*/ 4657725 h 7880350"/>
              <a:gd name="connsiteX16" fmla="*/ 3352800 w 11788775"/>
              <a:gd name="connsiteY16" fmla="*/ 5000625 h 7880350"/>
              <a:gd name="connsiteX17" fmla="*/ 4000500 w 11788775"/>
              <a:gd name="connsiteY17" fmla="*/ 5248275 h 7880350"/>
              <a:gd name="connsiteX18" fmla="*/ 4838700 w 11788775"/>
              <a:gd name="connsiteY18" fmla="*/ 5057775 h 7880350"/>
              <a:gd name="connsiteX19" fmla="*/ 5524500 w 11788775"/>
              <a:gd name="connsiteY19" fmla="*/ 5000625 h 7880350"/>
              <a:gd name="connsiteX20" fmla="*/ 6019800 w 11788775"/>
              <a:gd name="connsiteY20" fmla="*/ 5229225 h 7880350"/>
              <a:gd name="connsiteX21" fmla="*/ 6496050 w 11788775"/>
              <a:gd name="connsiteY21" fmla="*/ 5667375 h 7880350"/>
              <a:gd name="connsiteX22" fmla="*/ 6877050 w 11788775"/>
              <a:gd name="connsiteY22" fmla="*/ 6372225 h 7880350"/>
              <a:gd name="connsiteX23" fmla="*/ 7162800 w 11788775"/>
              <a:gd name="connsiteY23" fmla="*/ 7210425 h 7880350"/>
              <a:gd name="connsiteX24" fmla="*/ 7905750 w 11788775"/>
              <a:gd name="connsiteY24" fmla="*/ 7781925 h 7880350"/>
              <a:gd name="connsiteX25" fmla="*/ 8782050 w 11788775"/>
              <a:gd name="connsiteY25" fmla="*/ 7800975 h 7880350"/>
              <a:gd name="connsiteX26" fmla="*/ 9334500 w 11788775"/>
              <a:gd name="connsiteY26" fmla="*/ 7629525 h 7880350"/>
              <a:gd name="connsiteX27" fmla="*/ 10077450 w 11788775"/>
              <a:gd name="connsiteY27" fmla="*/ 7153275 h 7880350"/>
              <a:gd name="connsiteX28" fmla="*/ 10515600 w 11788775"/>
              <a:gd name="connsiteY28" fmla="*/ 6772275 h 7880350"/>
              <a:gd name="connsiteX29" fmla="*/ 11315700 w 11788775"/>
              <a:gd name="connsiteY29" fmla="*/ 6657975 h 7880350"/>
              <a:gd name="connsiteX30" fmla="*/ 11715750 w 11788775"/>
              <a:gd name="connsiteY30" fmla="*/ 6334125 h 7880350"/>
              <a:gd name="connsiteX31" fmla="*/ 11753850 w 11788775"/>
              <a:gd name="connsiteY31" fmla="*/ 5915025 h 7880350"/>
              <a:gd name="connsiteX32" fmla="*/ 11677650 w 11788775"/>
              <a:gd name="connsiteY32" fmla="*/ 5153025 h 7880350"/>
              <a:gd name="connsiteX33" fmla="*/ 11372850 w 11788775"/>
              <a:gd name="connsiteY33" fmla="*/ 4676775 h 7880350"/>
              <a:gd name="connsiteX34" fmla="*/ 10991850 w 11788775"/>
              <a:gd name="connsiteY34" fmla="*/ 4276725 h 7880350"/>
              <a:gd name="connsiteX35" fmla="*/ 10439400 w 11788775"/>
              <a:gd name="connsiteY35" fmla="*/ 3876675 h 7880350"/>
              <a:gd name="connsiteX36" fmla="*/ 9886950 w 11788775"/>
              <a:gd name="connsiteY36" fmla="*/ 3552825 h 7880350"/>
              <a:gd name="connsiteX37" fmla="*/ 9086850 w 11788775"/>
              <a:gd name="connsiteY37" fmla="*/ 3362325 h 7880350"/>
              <a:gd name="connsiteX38" fmla="*/ 8248650 w 11788775"/>
              <a:gd name="connsiteY38" fmla="*/ 3286125 h 7880350"/>
              <a:gd name="connsiteX39" fmla="*/ 7524750 w 11788775"/>
              <a:gd name="connsiteY39" fmla="*/ 3152775 h 7880350"/>
              <a:gd name="connsiteX40" fmla="*/ 7315200 w 11788775"/>
              <a:gd name="connsiteY40" fmla="*/ 3038475 h 7880350"/>
              <a:gd name="connsiteX41" fmla="*/ 6667500 w 11788775"/>
              <a:gd name="connsiteY41" fmla="*/ 2524125 h 7880350"/>
              <a:gd name="connsiteX42" fmla="*/ 6267450 w 11788775"/>
              <a:gd name="connsiteY42" fmla="*/ 2124075 h 7880350"/>
              <a:gd name="connsiteX43" fmla="*/ 5886450 w 11788775"/>
              <a:gd name="connsiteY43" fmla="*/ 1800225 h 7880350"/>
              <a:gd name="connsiteX44" fmla="*/ 5295900 w 11788775"/>
              <a:gd name="connsiteY44" fmla="*/ 1590675 h 7880350"/>
              <a:gd name="connsiteX45" fmla="*/ 4876800 w 11788775"/>
              <a:gd name="connsiteY45" fmla="*/ 1457325 h 7880350"/>
              <a:gd name="connsiteX46" fmla="*/ 4286250 w 11788775"/>
              <a:gd name="connsiteY46" fmla="*/ 1133475 h 7880350"/>
              <a:gd name="connsiteX47" fmla="*/ 3810000 w 11788775"/>
              <a:gd name="connsiteY47" fmla="*/ 809625 h 7880350"/>
              <a:gd name="connsiteX48" fmla="*/ 3429000 w 11788775"/>
              <a:gd name="connsiteY48" fmla="*/ 504825 h 7880350"/>
              <a:gd name="connsiteX49" fmla="*/ 3143250 w 11788775"/>
              <a:gd name="connsiteY49" fmla="*/ 314325 h 7880350"/>
              <a:gd name="connsiteX50" fmla="*/ 2324100 w 11788775"/>
              <a:gd name="connsiteY50" fmla="*/ 66675 h 7880350"/>
              <a:gd name="connsiteX51" fmla="*/ 1562100 w 11788775"/>
              <a:gd name="connsiteY51" fmla="*/ 9525 h 7880350"/>
              <a:gd name="connsiteX52" fmla="*/ 742950 w 11788775"/>
              <a:gd name="connsiteY52" fmla="*/ 9525 h 7880350"/>
              <a:gd name="connsiteX53" fmla="*/ 285750 w 11788775"/>
              <a:gd name="connsiteY53" fmla="*/ 66675 h 7880350"/>
              <a:gd name="connsiteX54" fmla="*/ 114300 w 11788775"/>
              <a:gd name="connsiteY54" fmla="*/ 333375 h 78803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788775" h="7880350">
                <a:moveTo>
                  <a:pt x="152400" y="161925"/>
                </a:moveTo>
                <a:lnTo>
                  <a:pt x="133350" y="257175"/>
                </a:lnTo>
                <a:cubicBezTo>
                  <a:pt x="117475" y="368300"/>
                  <a:pt x="76200" y="650875"/>
                  <a:pt x="57150" y="828675"/>
                </a:cubicBezTo>
                <a:cubicBezTo>
                  <a:pt x="38100" y="1006475"/>
                  <a:pt x="0" y="1168400"/>
                  <a:pt x="19050" y="1323975"/>
                </a:cubicBezTo>
                <a:cubicBezTo>
                  <a:pt x="38100" y="1479550"/>
                  <a:pt x="117475" y="1663700"/>
                  <a:pt x="171450" y="1762125"/>
                </a:cubicBezTo>
                <a:cubicBezTo>
                  <a:pt x="225425" y="1860550"/>
                  <a:pt x="260350" y="1873250"/>
                  <a:pt x="342900" y="1914525"/>
                </a:cubicBezTo>
                <a:cubicBezTo>
                  <a:pt x="425450" y="1955800"/>
                  <a:pt x="542925" y="1943100"/>
                  <a:pt x="666750" y="2009775"/>
                </a:cubicBezTo>
                <a:cubicBezTo>
                  <a:pt x="790575" y="2076450"/>
                  <a:pt x="949325" y="2206625"/>
                  <a:pt x="1085850" y="2314575"/>
                </a:cubicBezTo>
                <a:cubicBezTo>
                  <a:pt x="1222375" y="2422525"/>
                  <a:pt x="1327150" y="2533650"/>
                  <a:pt x="1485900" y="2657475"/>
                </a:cubicBezTo>
                <a:cubicBezTo>
                  <a:pt x="1644650" y="2781300"/>
                  <a:pt x="1978025" y="2905125"/>
                  <a:pt x="2038350" y="3057525"/>
                </a:cubicBezTo>
                <a:cubicBezTo>
                  <a:pt x="2098675" y="3209925"/>
                  <a:pt x="1901825" y="3403600"/>
                  <a:pt x="1847850" y="3571875"/>
                </a:cubicBezTo>
                <a:cubicBezTo>
                  <a:pt x="1793875" y="3740150"/>
                  <a:pt x="1685925" y="3937000"/>
                  <a:pt x="1714500" y="4067175"/>
                </a:cubicBezTo>
                <a:cubicBezTo>
                  <a:pt x="1743075" y="4197350"/>
                  <a:pt x="1908175" y="4295775"/>
                  <a:pt x="2019300" y="4352925"/>
                </a:cubicBezTo>
                <a:cubicBezTo>
                  <a:pt x="2130425" y="4410075"/>
                  <a:pt x="2381250" y="4410075"/>
                  <a:pt x="2381250" y="4410075"/>
                </a:cubicBezTo>
                <a:cubicBezTo>
                  <a:pt x="2524125" y="4432300"/>
                  <a:pt x="2759075" y="4445000"/>
                  <a:pt x="2876550" y="4486275"/>
                </a:cubicBezTo>
                <a:cubicBezTo>
                  <a:pt x="2994025" y="4527550"/>
                  <a:pt x="3006725" y="4572000"/>
                  <a:pt x="3086100" y="4657725"/>
                </a:cubicBezTo>
                <a:cubicBezTo>
                  <a:pt x="3165475" y="4743450"/>
                  <a:pt x="3200400" y="4902200"/>
                  <a:pt x="3352800" y="5000625"/>
                </a:cubicBezTo>
                <a:cubicBezTo>
                  <a:pt x="3505200" y="5099050"/>
                  <a:pt x="3752850" y="5238750"/>
                  <a:pt x="4000500" y="5248275"/>
                </a:cubicBezTo>
                <a:cubicBezTo>
                  <a:pt x="4248150" y="5257800"/>
                  <a:pt x="4584700" y="5099050"/>
                  <a:pt x="4838700" y="5057775"/>
                </a:cubicBezTo>
                <a:cubicBezTo>
                  <a:pt x="5092700" y="5016500"/>
                  <a:pt x="5327650" y="4972050"/>
                  <a:pt x="5524500" y="5000625"/>
                </a:cubicBezTo>
                <a:cubicBezTo>
                  <a:pt x="5721350" y="5029200"/>
                  <a:pt x="5857875" y="5118100"/>
                  <a:pt x="6019800" y="5229225"/>
                </a:cubicBezTo>
                <a:cubicBezTo>
                  <a:pt x="6181725" y="5340350"/>
                  <a:pt x="6353175" y="5476875"/>
                  <a:pt x="6496050" y="5667375"/>
                </a:cubicBezTo>
                <a:cubicBezTo>
                  <a:pt x="6638925" y="5857875"/>
                  <a:pt x="6765925" y="6115050"/>
                  <a:pt x="6877050" y="6372225"/>
                </a:cubicBezTo>
                <a:cubicBezTo>
                  <a:pt x="6988175" y="6629400"/>
                  <a:pt x="6991350" y="6975475"/>
                  <a:pt x="7162800" y="7210425"/>
                </a:cubicBezTo>
                <a:cubicBezTo>
                  <a:pt x="7334250" y="7445375"/>
                  <a:pt x="7635875" y="7683500"/>
                  <a:pt x="7905750" y="7781925"/>
                </a:cubicBezTo>
                <a:cubicBezTo>
                  <a:pt x="8175625" y="7880350"/>
                  <a:pt x="8543925" y="7826375"/>
                  <a:pt x="8782050" y="7800975"/>
                </a:cubicBezTo>
                <a:cubicBezTo>
                  <a:pt x="9020175" y="7775575"/>
                  <a:pt x="9118600" y="7737475"/>
                  <a:pt x="9334500" y="7629525"/>
                </a:cubicBezTo>
                <a:cubicBezTo>
                  <a:pt x="9550400" y="7521575"/>
                  <a:pt x="9880600" y="7296150"/>
                  <a:pt x="10077450" y="7153275"/>
                </a:cubicBezTo>
                <a:cubicBezTo>
                  <a:pt x="10274300" y="7010400"/>
                  <a:pt x="10309225" y="6854825"/>
                  <a:pt x="10515600" y="6772275"/>
                </a:cubicBezTo>
                <a:cubicBezTo>
                  <a:pt x="10721975" y="6689725"/>
                  <a:pt x="11115675" y="6731000"/>
                  <a:pt x="11315700" y="6657975"/>
                </a:cubicBezTo>
                <a:cubicBezTo>
                  <a:pt x="11515725" y="6584950"/>
                  <a:pt x="11642725" y="6457950"/>
                  <a:pt x="11715750" y="6334125"/>
                </a:cubicBezTo>
                <a:cubicBezTo>
                  <a:pt x="11788775" y="6210300"/>
                  <a:pt x="11760200" y="6111875"/>
                  <a:pt x="11753850" y="5915025"/>
                </a:cubicBezTo>
                <a:cubicBezTo>
                  <a:pt x="11747500" y="5718175"/>
                  <a:pt x="11741150" y="5359400"/>
                  <a:pt x="11677650" y="5153025"/>
                </a:cubicBezTo>
                <a:cubicBezTo>
                  <a:pt x="11614150" y="4946650"/>
                  <a:pt x="11487150" y="4822825"/>
                  <a:pt x="11372850" y="4676775"/>
                </a:cubicBezTo>
                <a:cubicBezTo>
                  <a:pt x="11258550" y="4530725"/>
                  <a:pt x="11147425" y="4410075"/>
                  <a:pt x="10991850" y="4276725"/>
                </a:cubicBezTo>
                <a:cubicBezTo>
                  <a:pt x="10836275" y="4143375"/>
                  <a:pt x="10623550" y="3997325"/>
                  <a:pt x="10439400" y="3876675"/>
                </a:cubicBezTo>
                <a:cubicBezTo>
                  <a:pt x="10255250" y="3756025"/>
                  <a:pt x="10112375" y="3638550"/>
                  <a:pt x="9886950" y="3552825"/>
                </a:cubicBezTo>
                <a:cubicBezTo>
                  <a:pt x="9661525" y="3467100"/>
                  <a:pt x="9359900" y="3406775"/>
                  <a:pt x="9086850" y="3362325"/>
                </a:cubicBezTo>
                <a:cubicBezTo>
                  <a:pt x="8813800" y="3317875"/>
                  <a:pt x="8509000" y="3321050"/>
                  <a:pt x="8248650" y="3286125"/>
                </a:cubicBezTo>
                <a:cubicBezTo>
                  <a:pt x="7988300" y="3251200"/>
                  <a:pt x="7680325" y="3194050"/>
                  <a:pt x="7524750" y="3152775"/>
                </a:cubicBezTo>
                <a:cubicBezTo>
                  <a:pt x="7369175" y="3111500"/>
                  <a:pt x="7458075" y="3143250"/>
                  <a:pt x="7315200" y="3038475"/>
                </a:cubicBezTo>
                <a:cubicBezTo>
                  <a:pt x="7172325" y="2933700"/>
                  <a:pt x="6842125" y="2676525"/>
                  <a:pt x="6667500" y="2524125"/>
                </a:cubicBezTo>
                <a:cubicBezTo>
                  <a:pt x="6492875" y="2371725"/>
                  <a:pt x="6397625" y="2244725"/>
                  <a:pt x="6267450" y="2124075"/>
                </a:cubicBezTo>
                <a:cubicBezTo>
                  <a:pt x="6137275" y="2003425"/>
                  <a:pt x="6048375" y="1889125"/>
                  <a:pt x="5886450" y="1800225"/>
                </a:cubicBezTo>
                <a:cubicBezTo>
                  <a:pt x="5724525" y="1711325"/>
                  <a:pt x="5464175" y="1647825"/>
                  <a:pt x="5295900" y="1590675"/>
                </a:cubicBezTo>
                <a:cubicBezTo>
                  <a:pt x="5127625" y="1533525"/>
                  <a:pt x="5045075" y="1533525"/>
                  <a:pt x="4876800" y="1457325"/>
                </a:cubicBezTo>
                <a:cubicBezTo>
                  <a:pt x="4708525" y="1381125"/>
                  <a:pt x="4464050" y="1241425"/>
                  <a:pt x="4286250" y="1133475"/>
                </a:cubicBezTo>
                <a:cubicBezTo>
                  <a:pt x="4108450" y="1025525"/>
                  <a:pt x="3952875" y="914400"/>
                  <a:pt x="3810000" y="809625"/>
                </a:cubicBezTo>
                <a:cubicBezTo>
                  <a:pt x="3667125" y="704850"/>
                  <a:pt x="3540125" y="587375"/>
                  <a:pt x="3429000" y="504825"/>
                </a:cubicBezTo>
                <a:cubicBezTo>
                  <a:pt x="3317875" y="422275"/>
                  <a:pt x="3327400" y="387350"/>
                  <a:pt x="3143250" y="314325"/>
                </a:cubicBezTo>
                <a:cubicBezTo>
                  <a:pt x="2959100" y="241300"/>
                  <a:pt x="2587625" y="117475"/>
                  <a:pt x="2324100" y="66675"/>
                </a:cubicBezTo>
                <a:cubicBezTo>
                  <a:pt x="2060575" y="15875"/>
                  <a:pt x="1825625" y="19050"/>
                  <a:pt x="1562100" y="9525"/>
                </a:cubicBezTo>
                <a:cubicBezTo>
                  <a:pt x="1298575" y="0"/>
                  <a:pt x="955675" y="0"/>
                  <a:pt x="742950" y="9525"/>
                </a:cubicBezTo>
                <a:cubicBezTo>
                  <a:pt x="530225" y="19050"/>
                  <a:pt x="390525" y="12700"/>
                  <a:pt x="285750" y="66675"/>
                </a:cubicBezTo>
                <a:cubicBezTo>
                  <a:pt x="180975" y="120650"/>
                  <a:pt x="147637" y="227012"/>
                  <a:pt x="114300" y="333375"/>
                </a:cubicBezTo>
              </a:path>
            </a:pathLst>
          </a:custGeom>
          <a:solidFill>
            <a:schemeClr val="bg1">
              <a:alpha val="0"/>
            </a:scheme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288592" y="8473008"/>
            <a:ext cx="1280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77938"/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Наиболее значимые объекты прилегающие</a:t>
            </a:r>
          </a:p>
          <a:p>
            <a:pPr algn="ctr" defTabSz="1277938"/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 населенному пункту п. Варнек в границах района отсутствуют </a:t>
            </a:r>
            <a:endParaRPr lang="ru-RU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594" y="1416224"/>
            <a:ext cx="4181567" cy="2417531"/>
          </a:xfrm>
          <a:prstGeom prst="rect">
            <a:avLst/>
          </a:prstGeom>
        </p:spPr>
      </p:pic>
      <p:sp>
        <p:nvSpPr>
          <p:cNvPr id="86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34421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89249" tIns="44572" rIns="89249" bIns="44572" anchor="ctr"/>
          <a:lstStyle/>
          <a:p>
            <a:pPr algn="ctr" defTabSz="1243013">
              <a:tabLst>
                <a:tab pos="3151188"/>
                <a:tab pos="3402013"/>
                <a:tab pos="3495675"/>
              </a:tabLst>
            </a:pPr>
            <a:endParaRPr lang="ru-RU" sz="21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3013">
              <a:tabLst>
                <a:tab pos="3151188"/>
                <a:tab pos="3402013"/>
                <a:tab pos="3495675"/>
              </a:tabLst>
            </a:pP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НАСЕЛЕННОГО ПУНКТА ПОС. ВАРНЕК МУНИЦИПАЛЬНОГО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СЕЛЬСОВЕТ»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НЕНЕЦКОГО АВТОНОМНОГО ОКРУГА</a:t>
            </a:r>
            <a:endParaRPr lang="ru-RU" sz="21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9525">
              <a:lnSpc>
                <a:spcPct val="80000"/>
              </a:lnSpc>
              <a:defRPr/>
            </a:pP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(обзорная карта наиболее значимых объектов прилегающих к н.п. в границах района)</a:t>
            </a:r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1279525">
              <a:lnSpc>
                <a:spcPct val="80000"/>
              </a:lnSpc>
              <a:defRPr/>
            </a:pPr>
            <a:endParaRPr lang="ru-RU" sz="21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 Box 294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/>
              <a:t>п. 3.6.</a:t>
            </a: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55010" name="Picture 2" descr="\\Ooos\ооос\1_Ежесуточно\03.09.2013\04_Справочные материалы\5 км варне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00199"/>
            <a:ext cx="12805870" cy="8401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Прямоугольник 77"/>
          <p:cNvSpPr/>
          <p:nvPr/>
        </p:nvSpPr>
        <p:spPr>
          <a:xfrm>
            <a:off x="0" y="1488232"/>
            <a:ext cx="1280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77938"/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Наиболее значимые объекты прилегающие</a:t>
            </a:r>
          </a:p>
          <a:p>
            <a:pPr algn="ctr" defTabSz="1277938"/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 населенному пункту п. Варнек в границах пятикилометровой зоны отсутствуют </a:t>
            </a:r>
            <a:endParaRPr lang="ru-RU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1936304" y="2784376"/>
            <a:ext cx="6624736" cy="604867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34421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89249" tIns="44572" rIns="89249" bIns="44572" anchor="ctr"/>
          <a:lstStyle/>
          <a:p>
            <a:pPr algn="ctr" defTabSz="1243013">
              <a:tabLst>
                <a:tab pos="3151188"/>
                <a:tab pos="3402013"/>
                <a:tab pos="3495675"/>
              </a:tabLst>
            </a:pPr>
            <a:endParaRPr lang="ru-RU" sz="21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3013">
              <a:tabLst>
                <a:tab pos="3151188"/>
                <a:tab pos="3402013"/>
                <a:tab pos="3495675"/>
              </a:tabLst>
            </a:pP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НАСЕЛЕННОГО ПУНКТА ПОС. ВАРНЕК МУНИЦИПАЛЬНОГО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СЕЛЬСОВЕТ»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НЕНЕЦКОГО АВТОНОМНОГО ОКРУГА</a:t>
            </a:r>
            <a:endParaRPr lang="ru-RU" sz="21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9525">
              <a:lnSpc>
                <a:spcPct val="80000"/>
              </a:lnSpc>
              <a:defRPr/>
            </a:pP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(обзорная карта наиболее значимых объектов прилегающих к н.п. в границах пятикилометровой зоны)</a:t>
            </a:r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1279525">
              <a:lnSpc>
                <a:spcPct val="80000"/>
              </a:lnSpc>
              <a:defRPr/>
            </a:pPr>
            <a:endParaRPr lang="ru-RU" sz="21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94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/>
              <a:t>п. </a:t>
            </a:r>
            <a:r>
              <a:rPr lang="ru-RU" sz="1400" smtClean="0"/>
              <a:t>3.7.</a:t>
            </a:r>
            <a:endParaRPr lang="ru-RU" sz="1400"/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55913"/>
            <a:ext cx="12801600" cy="3365500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08" tIns="63959" rIns="127908" bIns="63959"/>
          <a:lstStyle/>
          <a:p>
            <a:pPr defTabSz="1277938" eaLnBrk="1" hangingPunct="1">
              <a:defRPr/>
            </a:pPr>
            <a:endParaRPr lang="ru-RU" sz="5500" b="1" i="1" u="sng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3731" name="Group 5"/>
          <p:cNvGrpSpPr/>
          <p:nvPr/>
        </p:nvGrpSpPr>
        <p:grpSpPr>
          <a:xfrm>
            <a:off x="42863" y="157163"/>
            <a:ext cx="2335212" cy="2019300"/>
            <a:chOff x="373" y="1752"/>
            <a:chExt cx="1786" cy="1388"/>
          </a:xfrm>
        </p:grpSpPr>
        <p:sp>
          <p:nvSpPr>
            <p:cNvPr id="73740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4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73741" name="Freeform 7"/>
            <p:cNvSpPr/>
            <p:nvPr/>
          </p:nvSpPr>
          <p:spPr bwMode="auto">
            <a:xfrm>
              <a:off x="489" y="1759"/>
              <a:ext cx="764" cy="246"/>
            </a:xfrm>
            <a:custGeom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3742" name="Freeform 8"/>
            <p:cNvSpPr/>
            <p:nvPr/>
          </p:nvSpPr>
          <p:spPr bwMode="auto">
            <a:xfrm>
              <a:off x="485" y="2382"/>
              <a:ext cx="980" cy="246"/>
            </a:xfrm>
            <a:custGeom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6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3743" name="Freeform 9"/>
            <p:cNvSpPr/>
            <p:nvPr/>
          </p:nvSpPr>
          <p:spPr bwMode="auto">
            <a:xfrm>
              <a:off x="1705" y="2340"/>
              <a:ext cx="138" cy="251"/>
            </a:xfrm>
            <a:custGeom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3744" name="Freeform 10"/>
            <p:cNvSpPr/>
            <p:nvPr/>
          </p:nvSpPr>
          <p:spPr bwMode="auto">
            <a:xfrm>
              <a:off x="1083" y="1827"/>
              <a:ext cx="166" cy="247"/>
            </a:xfrm>
            <a:custGeom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3745" name="Freeform 11"/>
            <p:cNvSpPr/>
            <p:nvPr/>
          </p:nvSpPr>
          <p:spPr bwMode="auto">
            <a:xfrm>
              <a:off x="1792" y="2104"/>
              <a:ext cx="248" cy="247"/>
            </a:xfrm>
            <a:custGeom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3746" name="Freeform 12"/>
            <p:cNvSpPr/>
            <p:nvPr/>
          </p:nvSpPr>
          <p:spPr bwMode="auto">
            <a:xfrm>
              <a:off x="1826" y="2472"/>
              <a:ext cx="282" cy="247"/>
            </a:xfrm>
            <a:custGeom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3747" name="Freeform 13"/>
            <p:cNvSpPr/>
            <p:nvPr/>
          </p:nvSpPr>
          <p:spPr bwMode="auto">
            <a:xfrm>
              <a:off x="1117" y="2709"/>
              <a:ext cx="354" cy="247"/>
            </a:xfrm>
            <a:custGeom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3748" name="Freeform 14"/>
            <p:cNvSpPr/>
            <p:nvPr/>
          </p:nvSpPr>
          <p:spPr bwMode="auto">
            <a:xfrm>
              <a:off x="1784" y="2898"/>
              <a:ext cx="73" cy="242"/>
            </a:xfrm>
            <a:custGeom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3749" name="Freeform 15"/>
            <p:cNvSpPr/>
            <p:nvPr/>
          </p:nvSpPr>
          <p:spPr bwMode="auto">
            <a:xfrm>
              <a:off x="1131" y="2611"/>
              <a:ext cx="721" cy="246"/>
            </a:xfrm>
            <a:custGeom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3750" name="Freeform 16"/>
            <p:cNvSpPr/>
            <p:nvPr/>
          </p:nvSpPr>
          <p:spPr bwMode="auto">
            <a:xfrm>
              <a:off x="1794" y="2706"/>
              <a:ext cx="365" cy="246"/>
            </a:xfrm>
            <a:custGeom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3751" name="Freeform 17"/>
            <p:cNvSpPr/>
            <p:nvPr/>
          </p:nvSpPr>
          <p:spPr bwMode="auto">
            <a:xfrm>
              <a:off x="1632" y="2107"/>
              <a:ext cx="199" cy="246"/>
            </a:xfrm>
            <a:custGeom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3752" name="Freeform 18"/>
            <p:cNvSpPr/>
            <p:nvPr/>
          </p:nvSpPr>
          <p:spPr bwMode="auto">
            <a:xfrm>
              <a:off x="1212" y="1881"/>
              <a:ext cx="508" cy="246"/>
            </a:xfrm>
            <a:custGeom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3753" name="Freeform 19"/>
            <p:cNvSpPr/>
            <p:nvPr/>
          </p:nvSpPr>
          <p:spPr bwMode="auto">
            <a:xfrm>
              <a:off x="1242" y="2333"/>
              <a:ext cx="599" cy="246"/>
            </a:xfrm>
            <a:custGeom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3754" name="Freeform 20"/>
            <p:cNvSpPr/>
            <p:nvPr/>
          </p:nvSpPr>
          <p:spPr bwMode="auto">
            <a:xfrm rot="11000101" flipV="1">
              <a:off x="373" y="1835"/>
              <a:ext cx="225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3755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3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73756" name="Freeform 22"/>
            <p:cNvSpPr/>
            <p:nvPr/>
          </p:nvSpPr>
          <p:spPr bwMode="auto">
            <a:xfrm>
              <a:off x="502" y="1752"/>
              <a:ext cx="735" cy="247"/>
            </a:xfrm>
            <a:custGeom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3757" name="Freeform 37"/>
            <p:cNvSpPr/>
            <p:nvPr/>
          </p:nvSpPr>
          <p:spPr bwMode="auto">
            <a:xfrm>
              <a:off x="570" y="2142"/>
              <a:ext cx="822" cy="246"/>
            </a:xfrm>
            <a:custGeom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3758" name="Freeform 38"/>
            <p:cNvSpPr/>
            <p:nvPr/>
          </p:nvSpPr>
          <p:spPr bwMode="auto">
            <a:xfrm rot="21384436" flipH="1">
              <a:off x="396" y="1823"/>
              <a:ext cx="226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3759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3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</p:grpSp>
      <p:grpSp>
        <p:nvGrpSpPr>
          <p:cNvPr id="73732" name="Group 3"/>
          <p:cNvGrpSpPr/>
          <p:nvPr/>
        </p:nvGrpSpPr>
        <p:grpSpPr>
          <a:xfrm>
            <a:off x="12401550" y="0"/>
            <a:ext cx="400050" cy="9601200"/>
            <a:chOff x="5454" y="0"/>
            <a:chExt cx="193" cy="4320"/>
          </a:xfrm>
        </p:grpSpPr>
        <p:sp>
          <p:nvSpPr>
            <p:cNvPr id="73737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73738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73739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</p:grpSp>
      <p:graphicFrame>
        <p:nvGraphicFramePr>
          <p:cNvPr id="73733" name="Object 7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11991975" y="0"/>
          <a:ext cx="8096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orelDRAW" r:id="rId2" imgW="810768" imgH="950976" progId="">
                  <p:embed/>
                </p:oleObj>
              </mc:Choice>
              <mc:Fallback>
                <p:oleObj name="CorelDRAW" r:id="rId2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91975" y="0"/>
                        <a:ext cx="809625" cy="1160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3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420688" y="266700"/>
          <a:ext cx="357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CorelDRAW" r:id="rId4" imgW="810768" imgH="950976" progId="">
                  <p:embed/>
                </p:oleObj>
              </mc:Choice>
              <mc:Fallback>
                <p:oleObj name="CorelDRAW" r:id="rId4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0688" y="266700"/>
                        <a:ext cx="357187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5" name="Picture 2" descr="заставка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496888" y="3576638"/>
            <a:ext cx="11945937" cy="301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06" tIns="45703" rIns="91406" bIns="45703">
            <a:spAutoFit/>
          </a:bodyPr>
          <a:lstStyle/>
          <a:p>
            <a:pPr algn="ctr" defTabSz="1277938">
              <a:defRPr/>
            </a:pPr>
            <a:endParaRPr lang="ru-RU" sz="4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1277938">
              <a:defRPr/>
            </a:pPr>
            <a: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Раздел №4</a:t>
            </a:r>
          </a:p>
          <a:p>
            <a:pPr algn="ctr" defTabSz="1277938">
              <a:defRPr/>
            </a:pPr>
            <a: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РИСКИ ВОЗНИКНОВЕНИЯ ЧС</a:t>
            </a:r>
            <a:b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ТЕХНОГЕННОГО ХАРАКТЕРА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55913"/>
            <a:ext cx="12801600" cy="3365500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08" tIns="63959" rIns="127908" bIns="63959"/>
          <a:lstStyle/>
          <a:p>
            <a:pPr defTabSz="1277938" eaLnBrk="1" hangingPunct="1">
              <a:defRPr/>
            </a:pPr>
            <a:endParaRPr lang="ru-RU" sz="5500" b="1" i="1" u="sng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4755" name="Group 5"/>
          <p:cNvGrpSpPr/>
          <p:nvPr/>
        </p:nvGrpSpPr>
        <p:grpSpPr>
          <a:xfrm>
            <a:off x="42863" y="157163"/>
            <a:ext cx="2335212" cy="2019300"/>
            <a:chOff x="373" y="1752"/>
            <a:chExt cx="1786" cy="1388"/>
          </a:xfrm>
        </p:grpSpPr>
        <p:sp>
          <p:nvSpPr>
            <p:cNvPr id="74764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4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74765" name="Freeform 7"/>
            <p:cNvSpPr/>
            <p:nvPr/>
          </p:nvSpPr>
          <p:spPr bwMode="auto">
            <a:xfrm>
              <a:off x="489" y="1759"/>
              <a:ext cx="764" cy="246"/>
            </a:xfrm>
            <a:custGeom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4766" name="Freeform 8"/>
            <p:cNvSpPr/>
            <p:nvPr/>
          </p:nvSpPr>
          <p:spPr bwMode="auto">
            <a:xfrm>
              <a:off x="485" y="2382"/>
              <a:ext cx="980" cy="246"/>
            </a:xfrm>
            <a:custGeom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6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4767" name="Freeform 9"/>
            <p:cNvSpPr/>
            <p:nvPr/>
          </p:nvSpPr>
          <p:spPr bwMode="auto">
            <a:xfrm>
              <a:off x="1705" y="2340"/>
              <a:ext cx="138" cy="251"/>
            </a:xfrm>
            <a:custGeom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4768" name="Freeform 10"/>
            <p:cNvSpPr/>
            <p:nvPr/>
          </p:nvSpPr>
          <p:spPr bwMode="auto">
            <a:xfrm>
              <a:off x="1083" y="1827"/>
              <a:ext cx="166" cy="247"/>
            </a:xfrm>
            <a:custGeom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4769" name="Freeform 11"/>
            <p:cNvSpPr/>
            <p:nvPr/>
          </p:nvSpPr>
          <p:spPr bwMode="auto">
            <a:xfrm>
              <a:off x="1792" y="2104"/>
              <a:ext cx="248" cy="247"/>
            </a:xfrm>
            <a:custGeom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4770" name="Freeform 12"/>
            <p:cNvSpPr/>
            <p:nvPr/>
          </p:nvSpPr>
          <p:spPr bwMode="auto">
            <a:xfrm>
              <a:off x="1826" y="2472"/>
              <a:ext cx="282" cy="247"/>
            </a:xfrm>
            <a:custGeom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4771" name="Freeform 13"/>
            <p:cNvSpPr/>
            <p:nvPr/>
          </p:nvSpPr>
          <p:spPr bwMode="auto">
            <a:xfrm>
              <a:off x="1117" y="2709"/>
              <a:ext cx="354" cy="247"/>
            </a:xfrm>
            <a:custGeom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4772" name="Freeform 14"/>
            <p:cNvSpPr/>
            <p:nvPr/>
          </p:nvSpPr>
          <p:spPr bwMode="auto">
            <a:xfrm>
              <a:off x="1784" y="2898"/>
              <a:ext cx="73" cy="242"/>
            </a:xfrm>
            <a:custGeom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4773" name="Freeform 15"/>
            <p:cNvSpPr/>
            <p:nvPr/>
          </p:nvSpPr>
          <p:spPr bwMode="auto">
            <a:xfrm>
              <a:off x="1131" y="2611"/>
              <a:ext cx="721" cy="246"/>
            </a:xfrm>
            <a:custGeom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4774" name="Freeform 16"/>
            <p:cNvSpPr/>
            <p:nvPr/>
          </p:nvSpPr>
          <p:spPr bwMode="auto">
            <a:xfrm>
              <a:off x="1794" y="2706"/>
              <a:ext cx="365" cy="246"/>
            </a:xfrm>
            <a:custGeom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4775" name="Freeform 17"/>
            <p:cNvSpPr/>
            <p:nvPr/>
          </p:nvSpPr>
          <p:spPr bwMode="auto">
            <a:xfrm>
              <a:off x="1632" y="2107"/>
              <a:ext cx="199" cy="246"/>
            </a:xfrm>
            <a:custGeom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4776" name="Freeform 18"/>
            <p:cNvSpPr/>
            <p:nvPr/>
          </p:nvSpPr>
          <p:spPr bwMode="auto">
            <a:xfrm>
              <a:off x="1212" y="1881"/>
              <a:ext cx="508" cy="246"/>
            </a:xfrm>
            <a:custGeom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4777" name="Freeform 19"/>
            <p:cNvSpPr/>
            <p:nvPr/>
          </p:nvSpPr>
          <p:spPr bwMode="auto">
            <a:xfrm>
              <a:off x="1242" y="2333"/>
              <a:ext cx="599" cy="246"/>
            </a:xfrm>
            <a:custGeom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4778" name="Freeform 20"/>
            <p:cNvSpPr/>
            <p:nvPr/>
          </p:nvSpPr>
          <p:spPr bwMode="auto">
            <a:xfrm rot="11000101" flipV="1">
              <a:off x="373" y="1835"/>
              <a:ext cx="225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4779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3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74780" name="Freeform 22"/>
            <p:cNvSpPr/>
            <p:nvPr/>
          </p:nvSpPr>
          <p:spPr bwMode="auto">
            <a:xfrm>
              <a:off x="502" y="1752"/>
              <a:ext cx="735" cy="247"/>
            </a:xfrm>
            <a:custGeom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4781" name="Freeform 37"/>
            <p:cNvSpPr/>
            <p:nvPr/>
          </p:nvSpPr>
          <p:spPr bwMode="auto">
            <a:xfrm>
              <a:off x="570" y="2142"/>
              <a:ext cx="822" cy="246"/>
            </a:xfrm>
            <a:custGeom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4782" name="Freeform 38"/>
            <p:cNvSpPr/>
            <p:nvPr/>
          </p:nvSpPr>
          <p:spPr bwMode="auto">
            <a:xfrm rot="21384436" flipH="1">
              <a:off x="396" y="1823"/>
              <a:ext cx="226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4783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3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</p:grpSp>
      <p:grpSp>
        <p:nvGrpSpPr>
          <p:cNvPr id="74756" name="Group 3"/>
          <p:cNvGrpSpPr/>
          <p:nvPr/>
        </p:nvGrpSpPr>
        <p:grpSpPr>
          <a:xfrm>
            <a:off x="12401550" y="0"/>
            <a:ext cx="400050" cy="9601200"/>
            <a:chOff x="5454" y="0"/>
            <a:chExt cx="193" cy="4320"/>
          </a:xfrm>
        </p:grpSpPr>
        <p:sp>
          <p:nvSpPr>
            <p:cNvPr id="74761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74762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74763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</p:grpSp>
      <p:graphicFrame>
        <p:nvGraphicFramePr>
          <p:cNvPr id="74757" name="Object 7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11991975" y="0"/>
          <a:ext cx="8096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orelDRAW" r:id="rId2" imgW="810768" imgH="950976" progId="">
                  <p:embed/>
                </p:oleObj>
              </mc:Choice>
              <mc:Fallback>
                <p:oleObj name="CorelDRAW" r:id="rId2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91975" y="0"/>
                        <a:ext cx="809625" cy="1160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8" name="Object 3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420688" y="266700"/>
          <a:ext cx="357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CorelDRAW" r:id="rId4" imgW="810768" imgH="950976" progId="">
                  <p:embed/>
                </p:oleObj>
              </mc:Choice>
              <mc:Fallback>
                <p:oleObj name="CorelDRAW" r:id="rId4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0688" y="266700"/>
                        <a:ext cx="357187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59" name="Picture 2" descr="заставка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496888" y="3576638"/>
            <a:ext cx="11945937" cy="22875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06" tIns="45703" rIns="91406" bIns="45703">
            <a:spAutoFit/>
          </a:bodyPr>
          <a:lstStyle/>
          <a:p>
            <a:pPr algn="ctr" defTabSz="1277938">
              <a:defRPr/>
            </a:pPr>
            <a:endParaRPr lang="ru-RU" sz="4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1277938">
              <a:defRPr/>
            </a:pPr>
            <a: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РИСКИ ВОЗНИКНОВЕНИЯ ЧС</a:t>
            </a:r>
            <a:b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НА ТРАНСПОРТЕ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4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79525">
              <a:lnSpc>
                <a:spcPct val="80000"/>
              </a:lnSpc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ЛИСТ  СОГЛАСОВАНИЯ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57425" y="1617663"/>
            <a:ext cx="2928938" cy="12858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СОГЛАСОВАНО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управления*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Ф.И.О.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   »                                   2011 г.</a:t>
            </a:r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м.п.                               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043863" y="1546225"/>
            <a:ext cx="2928937" cy="12858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УТВЕРЖДАЮ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района, председатель 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КЧС и ОПБ 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Ф.И.О.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   »                                  2011 г. </a:t>
            </a:r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м.п.               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57438" y="3760788"/>
            <a:ext cx="2928937" cy="10715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дорожно-эксплутационного управления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Ф.И.О.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   »                                   2011 г.</a:t>
            </a:r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м.п.                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57438" y="5046663"/>
            <a:ext cx="2928937" cy="13573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муниципального управления энергетики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Ф.И.О.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   »                                   2011 г. </a:t>
            </a:r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м.п.                              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29500" y="3689350"/>
            <a:ext cx="2928938" cy="12858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линейного отделения внутренних дел на транспорте</a:t>
            </a:r>
            <a:r>
              <a:rPr lang="ru-RU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 u="sng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Ф.И.О.</a:t>
            </a:r>
            <a:r>
              <a:rPr lang="ru-RU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   »                                   2011 г. </a:t>
            </a:r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м.п.                               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57438" y="6618288"/>
            <a:ext cx="2928937" cy="12858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медицинского управления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Ф.И.О.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   »                                   2011 г.</a:t>
            </a:r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м.п.                               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429500" y="4832350"/>
            <a:ext cx="2928938" cy="15716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агропромышленного управления                                                    </a:t>
            </a:r>
            <a:r>
              <a:rPr lang="ru-RU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Ф.И.О.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   »                                   2011 г. </a:t>
            </a:r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м.п.                               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429500" y="6546850"/>
            <a:ext cx="2928938" cy="12858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отдела Росрезерва</a:t>
            </a: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Ф.И.О.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   »                                   2011 г. </a:t>
            </a:r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м.п.                                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328863" y="3473450"/>
            <a:ext cx="8286750" cy="1588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284" name="TextBox 22"/>
          <p:cNvSpPr txBox="1">
            <a:spLocks noChangeArrowheads="1"/>
          </p:cNvSpPr>
          <p:nvPr/>
        </p:nvSpPr>
        <p:spPr bwMode="auto">
          <a:xfrm>
            <a:off x="4829175" y="3044825"/>
            <a:ext cx="3571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СОГЛАСОВАНО</a:t>
            </a:r>
          </a:p>
        </p:txBody>
      </p:sp>
      <p:sp>
        <p:nvSpPr>
          <p:cNvPr id="54285" name="TextBox 1"/>
          <p:cNvSpPr txBox="1">
            <a:spLocks noChangeArrowheads="1"/>
          </p:cNvSpPr>
          <p:nvPr/>
        </p:nvSpPr>
        <p:spPr bwMode="auto">
          <a:xfrm>
            <a:off x="2828925" y="7777163"/>
            <a:ext cx="85725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1200" b="1">
                <a:latin typeface="Times New Roman" pitchFamily="18" charset="0"/>
                <a:cs typeface="Times New Roman" pitchFamily="18" charset="0"/>
              </a:rPr>
              <a:t>*- органа, специально уполномоченного на решении задач в области защиты населения и территорий от чрезвычайных ситуаций и (или) гражданской обороны при органах местного самоуправления</a:t>
            </a:r>
            <a:r>
              <a:rPr lang="ru-RU" b="1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7826" name="Picture 1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84275"/>
            <a:ext cx="12801600" cy="841692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155"/>
          <p:cNvSpPr>
            <a:spLocks noChangeArrowheads="1"/>
          </p:cNvSpPr>
          <p:nvPr/>
        </p:nvSpPr>
        <p:spPr bwMode="auto">
          <a:xfrm rot="-613744">
            <a:off x="4097338" y="4584700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AutoShape 156"/>
          <p:cNvSpPr>
            <a:spLocks noChangeArrowheads="1"/>
          </p:cNvSpPr>
          <p:nvPr/>
        </p:nvSpPr>
        <p:spPr bwMode="auto">
          <a:xfrm>
            <a:off x="3952875" y="4224338"/>
            <a:ext cx="431800" cy="14446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КЛУБ</a:t>
            </a:r>
          </a:p>
        </p:txBody>
      </p:sp>
      <p:sp>
        <p:nvSpPr>
          <p:cNvPr id="77829" name="Rectangle 157"/>
          <p:cNvSpPr>
            <a:spLocks noChangeArrowheads="1"/>
          </p:cNvSpPr>
          <p:nvPr/>
        </p:nvSpPr>
        <p:spPr bwMode="auto">
          <a:xfrm rot="-1730222">
            <a:off x="2152650" y="3360738"/>
            <a:ext cx="576263" cy="2651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30" name="AutoShape 158"/>
          <p:cNvSpPr>
            <a:spLocks noChangeArrowheads="1"/>
          </p:cNvSpPr>
          <p:nvPr/>
        </p:nvSpPr>
        <p:spPr bwMode="auto">
          <a:xfrm>
            <a:off x="1792288" y="3071813"/>
            <a:ext cx="431800" cy="14446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БАНЯ</a:t>
            </a:r>
          </a:p>
        </p:txBody>
      </p:sp>
      <p:sp>
        <p:nvSpPr>
          <p:cNvPr id="77831" name="Rectangle 159"/>
          <p:cNvSpPr>
            <a:spLocks noChangeArrowheads="1"/>
          </p:cNvSpPr>
          <p:nvPr/>
        </p:nvSpPr>
        <p:spPr bwMode="auto">
          <a:xfrm rot="1622538">
            <a:off x="6616700" y="5953125"/>
            <a:ext cx="576263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32" name="AutoShape 160"/>
          <p:cNvSpPr>
            <a:spLocks noChangeArrowheads="1"/>
          </p:cNvSpPr>
          <p:nvPr/>
        </p:nvSpPr>
        <p:spPr bwMode="auto">
          <a:xfrm>
            <a:off x="6472238" y="6456363"/>
            <a:ext cx="504825" cy="215900"/>
          </a:xfrm>
          <a:prstGeom prst="wedgeRectCallout">
            <a:avLst>
              <a:gd name="adj1" fmla="val 72644"/>
              <a:gd name="adj2" fmla="val -1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ФАП п. Варнек</a:t>
            </a:r>
          </a:p>
        </p:txBody>
      </p:sp>
      <p:sp>
        <p:nvSpPr>
          <p:cNvPr id="77833" name="Rectangle 161"/>
          <p:cNvSpPr>
            <a:spLocks noChangeArrowheads="1"/>
          </p:cNvSpPr>
          <p:nvPr/>
        </p:nvSpPr>
        <p:spPr bwMode="auto">
          <a:xfrm rot="1743570">
            <a:off x="8056563" y="6096000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34" name="AutoShape 162"/>
          <p:cNvSpPr>
            <a:spLocks noChangeArrowheads="1"/>
          </p:cNvSpPr>
          <p:nvPr/>
        </p:nvSpPr>
        <p:spPr bwMode="auto">
          <a:xfrm>
            <a:off x="7840663" y="5305425"/>
            <a:ext cx="936625" cy="215900"/>
          </a:xfrm>
          <a:prstGeom prst="wedgeRectCallout">
            <a:avLst>
              <a:gd name="adj1" fmla="val -12204"/>
              <a:gd name="adj2" fmla="val 32867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60000"/>
              </a:lnSpc>
            </a:pPr>
            <a:r>
              <a:rPr lang="ru-RU" sz="600"/>
              <a:t>Пекарня производительность -25кг \сутки</a:t>
            </a:r>
          </a:p>
        </p:txBody>
      </p:sp>
      <p:sp>
        <p:nvSpPr>
          <p:cNvPr id="77835" name="AutoShape 163"/>
          <p:cNvSpPr>
            <a:spLocks noChangeArrowheads="1"/>
          </p:cNvSpPr>
          <p:nvPr/>
        </p:nvSpPr>
        <p:spPr bwMode="auto">
          <a:xfrm>
            <a:off x="7769225" y="7177088"/>
            <a:ext cx="504825" cy="215900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Магазин</a:t>
            </a:r>
          </a:p>
        </p:txBody>
      </p:sp>
      <p:sp>
        <p:nvSpPr>
          <p:cNvPr id="77836" name="Rectangle 164"/>
          <p:cNvSpPr>
            <a:spLocks noChangeArrowheads="1"/>
          </p:cNvSpPr>
          <p:nvPr/>
        </p:nvSpPr>
        <p:spPr bwMode="auto">
          <a:xfrm rot="2070800">
            <a:off x="8272463" y="6816725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37" name="Rectangle 165"/>
          <p:cNvSpPr>
            <a:spLocks noChangeArrowheads="1"/>
          </p:cNvSpPr>
          <p:nvPr/>
        </p:nvSpPr>
        <p:spPr bwMode="auto">
          <a:xfrm rot="8021198">
            <a:off x="6750050" y="5172075"/>
            <a:ext cx="576263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38" name="AutoShape 166"/>
          <p:cNvSpPr>
            <a:spLocks noChangeArrowheads="1"/>
          </p:cNvSpPr>
          <p:nvPr/>
        </p:nvSpPr>
        <p:spPr bwMode="auto">
          <a:xfrm>
            <a:off x="6977063" y="4656138"/>
            <a:ext cx="719137" cy="144462"/>
          </a:xfrm>
          <a:prstGeom prst="wedgeRectCallout">
            <a:avLst>
              <a:gd name="adj1" fmla="val -34769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Гостинница</a:t>
            </a:r>
          </a:p>
        </p:txBody>
      </p:sp>
      <p:sp>
        <p:nvSpPr>
          <p:cNvPr id="77839" name="Rectangle 167"/>
          <p:cNvSpPr>
            <a:spLocks noChangeArrowheads="1"/>
          </p:cNvSpPr>
          <p:nvPr/>
        </p:nvSpPr>
        <p:spPr bwMode="auto">
          <a:xfrm rot="1893124">
            <a:off x="4797425" y="4949825"/>
            <a:ext cx="1366838" cy="61118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40" name="AutoShape 168"/>
          <p:cNvSpPr>
            <a:spLocks noChangeArrowheads="1"/>
          </p:cNvSpPr>
          <p:nvPr/>
        </p:nvSpPr>
        <p:spPr bwMode="auto">
          <a:xfrm>
            <a:off x="5176838" y="4368800"/>
            <a:ext cx="792162" cy="144463"/>
          </a:xfrm>
          <a:prstGeom prst="wedgeRectCallout">
            <a:avLst>
              <a:gd name="adj1" fmla="val -36171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Телевизионная</a:t>
            </a:r>
          </a:p>
        </p:txBody>
      </p:sp>
      <p:sp>
        <p:nvSpPr>
          <p:cNvPr id="77841" name="Text Box 4"/>
          <p:cNvSpPr txBox="1">
            <a:spLocks noChangeArrowheads="1"/>
          </p:cNvSpPr>
          <p:nvPr/>
        </p:nvSpPr>
        <p:spPr bwMode="auto">
          <a:xfrm>
            <a:off x="0" y="-23936"/>
            <a:ext cx="12801600" cy="1061760"/>
          </a:xfrm>
          <a:prstGeom prst="rect">
            <a:avLst/>
          </a:prstGeom>
          <a:solidFill>
            <a:srgbClr val="DDDDDD"/>
          </a:solidFill>
          <a:ln w="9525">
            <a:solidFill>
              <a:srgbClr val="A6A6A6"/>
            </a:solidFill>
            <a:miter lim="800000"/>
          </a:ln>
        </p:spPr>
        <p:txBody>
          <a:bodyPr lIns="91372" tIns="45686" rIns="91372" bIns="45686">
            <a:spAutoFit/>
          </a:bodyPr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lvl="0" algn="ctr" defTabSz="1243013" eaLnBrk="1" hangingPunct="1">
              <a:tabLst>
                <a:tab pos="3151188"/>
                <a:tab pos="3402013"/>
                <a:tab pos="3495675"/>
              </a:tabLst>
            </a:pP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ТЕРРИТОРИИ НАСЕЛЕННОГО ПУНКТА ПОС. ВАРНЕК МУНИЦИПАЛЬНОГО ОБРАЗОВАНИЯ «ЮШАРСКИЙ СЕЛЬСОВЕТ» НЕНЕЦКОГО АВТОНОМНОГО ОКРУГА</a:t>
            </a:r>
          </a:p>
          <a:p>
            <a:pPr algn="ctr" eaLnBrk="1" hangingPunct="1"/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(Риски возникновения ЧС на объектах автомобильного транспорта)</a:t>
            </a:r>
            <a:endParaRPr lang="ru-RU" sz="2100">
              <a:latin typeface="Times New Roman" panose="02020603050405020304" pitchFamily="18" charset="0"/>
            </a:endParaRPr>
          </a:p>
        </p:txBody>
      </p:sp>
      <p:sp>
        <p:nvSpPr>
          <p:cNvPr id="77864" name="Text Box 189"/>
          <p:cNvSpPr txBox="1">
            <a:spLocks noChangeArrowheads="1"/>
          </p:cNvSpPr>
          <p:nvPr/>
        </p:nvSpPr>
        <p:spPr bwMode="auto">
          <a:xfrm>
            <a:off x="11945938" y="0"/>
            <a:ext cx="855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п. </a:t>
            </a:r>
            <a:r>
              <a:rPr lang="ru-RU" b="1" smtClean="0">
                <a:latin typeface="Times New Roman" pitchFamily="18" charset="0"/>
              </a:rPr>
              <a:t>4.1.1.</a:t>
            </a:r>
            <a:endParaRPr lang="ru-RU" b="1">
              <a:latin typeface="Times New Roman" panose="02020603050405020304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46931" y="7968952"/>
            <a:ext cx="12450613" cy="865678"/>
          </a:xfrm>
          <a:prstGeom prst="rect">
            <a:avLst/>
          </a:prstGeom>
          <a:solidFill>
            <a:schemeClr val="bg1">
              <a:alpha val="58038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829" tIns="32413" rIns="64829" bIns="32413">
            <a:spAutoFit/>
          </a:bodyPr>
          <a:lstStyle/>
          <a:p>
            <a:pPr algn="ctr" defTabSz="907267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>
                <a:solidFill>
                  <a:srgbClr val="000000"/>
                </a:solidFill>
              </a:rPr>
              <a:t>Риски возникновения ЧС </a:t>
            </a:r>
          </a:p>
          <a:p>
            <a:pPr algn="ctr" defTabSz="907267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>
                <a:solidFill>
                  <a:srgbClr val="000000"/>
                </a:solidFill>
              </a:rPr>
              <a:t>на объектах автомобильного транспорта отсутствуют . </a:t>
            </a: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7826" name="Picture 1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84275"/>
            <a:ext cx="12801600" cy="841692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155"/>
          <p:cNvSpPr>
            <a:spLocks noChangeArrowheads="1"/>
          </p:cNvSpPr>
          <p:nvPr/>
        </p:nvSpPr>
        <p:spPr bwMode="auto">
          <a:xfrm rot="-613744">
            <a:off x="4097338" y="4584700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AutoShape 156"/>
          <p:cNvSpPr>
            <a:spLocks noChangeArrowheads="1"/>
          </p:cNvSpPr>
          <p:nvPr/>
        </p:nvSpPr>
        <p:spPr bwMode="auto">
          <a:xfrm>
            <a:off x="3952875" y="4224338"/>
            <a:ext cx="431800" cy="14446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КЛУБ</a:t>
            </a:r>
          </a:p>
        </p:txBody>
      </p:sp>
      <p:sp>
        <p:nvSpPr>
          <p:cNvPr id="77829" name="Rectangle 157"/>
          <p:cNvSpPr>
            <a:spLocks noChangeArrowheads="1"/>
          </p:cNvSpPr>
          <p:nvPr/>
        </p:nvSpPr>
        <p:spPr bwMode="auto">
          <a:xfrm rot="-1730222">
            <a:off x="2152650" y="3360738"/>
            <a:ext cx="576263" cy="2651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30" name="AutoShape 158"/>
          <p:cNvSpPr>
            <a:spLocks noChangeArrowheads="1"/>
          </p:cNvSpPr>
          <p:nvPr/>
        </p:nvSpPr>
        <p:spPr bwMode="auto">
          <a:xfrm>
            <a:off x="1792288" y="3071813"/>
            <a:ext cx="431800" cy="14446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БАНЯ</a:t>
            </a:r>
          </a:p>
        </p:txBody>
      </p:sp>
      <p:sp>
        <p:nvSpPr>
          <p:cNvPr id="77831" name="Rectangle 159"/>
          <p:cNvSpPr>
            <a:spLocks noChangeArrowheads="1"/>
          </p:cNvSpPr>
          <p:nvPr/>
        </p:nvSpPr>
        <p:spPr bwMode="auto">
          <a:xfrm rot="1622538">
            <a:off x="6616700" y="5953125"/>
            <a:ext cx="576263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32" name="AutoShape 160"/>
          <p:cNvSpPr>
            <a:spLocks noChangeArrowheads="1"/>
          </p:cNvSpPr>
          <p:nvPr/>
        </p:nvSpPr>
        <p:spPr bwMode="auto">
          <a:xfrm>
            <a:off x="6472238" y="6456363"/>
            <a:ext cx="504825" cy="215900"/>
          </a:xfrm>
          <a:prstGeom prst="wedgeRectCallout">
            <a:avLst>
              <a:gd name="adj1" fmla="val 72644"/>
              <a:gd name="adj2" fmla="val -1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ФАП п. Варнек</a:t>
            </a:r>
          </a:p>
        </p:txBody>
      </p:sp>
      <p:sp>
        <p:nvSpPr>
          <p:cNvPr id="77833" name="Rectangle 161"/>
          <p:cNvSpPr>
            <a:spLocks noChangeArrowheads="1"/>
          </p:cNvSpPr>
          <p:nvPr/>
        </p:nvSpPr>
        <p:spPr bwMode="auto">
          <a:xfrm rot="1743570">
            <a:off x="8056563" y="6096000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34" name="AutoShape 162"/>
          <p:cNvSpPr>
            <a:spLocks noChangeArrowheads="1"/>
          </p:cNvSpPr>
          <p:nvPr/>
        </p:nvSpPr>
        <p:spPr bwMode="auto">
          <a:xfrm>
            <a:off x="7840663" y="5305425"/>
            <a:ext cx="936625" cy="215900"/>
          </a:xfrm>
          <a:prstGeom prst="wedgeRectCallout">
            <a:avLst>
              <a:gd name="adj1" fmla="val -12204"/>
              <a:gd name="adj2" fmla="val 32867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60000"/>
              </a:lnSpc>
            </a:pPr>
            <a:r>
              <a:rPr lang="ru-RU" sz="600"/>
              <a:t>Пекарня производительность -25кг \сутки</a:t>
            </a:r>
          </a:p>
        </p:txBody>
      </p:sp>
      <p:sp>
        <p:nvSpPr>
          <p:cNvPr id="77835" name="AutoShape 163"/>
          <p:cNvSpPr>
            <a:spLocks noChangeArrowheads="1"/>
          </p:cNvSpPr>
          <p:nvPr/>
        </p:nvSpPr>
        <p:spPr bwMode="auto">
          <a:xfrm>
            <a:off x="7769225" y="7177088"/>
            <a:ext cx="504825" cy="215900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Магазин</a:t>
            </a:r>
          </a:p>
        </p:txBody>
      </p:sp>
      <p:sp>
        <p:nvSpPr>
          <p:cNvPr id="77836" name="Rectangle 164"/>
          <p:cNvSpPr>
            <a:spLocks noChangeArrowheads="1"/>
          </p:cNvSpPr>
          <p:nvPr/>
        </p:nvSpPr>
        <p:spPr bwMode="auto">
          <a:xfrm rot="2070800">
            <a:off x="8272463" y="6816725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37" name="Rectangle 165"/>
          <p:cNvSpPr>
            <a:spLocks noChangeArrowheads="1"/>
          </p:cNvSpPr>
          <p:nvPr/>
        </p:nvSpPr>
        <p:spPr bwMode="auto">
          <a:xfrm rot="8021198">
            <a:off x="6750050" y="5172075"/>
            <a:ext cx="576263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38" name="AutoShape 166"/>
          <p:cNvSpPr>
            <a:spLocks noChangeArrowheads="1"/>
          </p:cNvSpPr>
          <p:nvPr/>
        </p:nvSpPr>
        <p:spPr bwMode="auto">
          <a:xfrm>
            <a:off x="6977063" y="4656138"/>
            <a:ext cx="719137" cy="144462"/>
          </a:xfrm>
          <a:prstGeom prst="wedgeRectCallout">
            <a:avLst>
              <a:gd name="adj1" fmla="val -34769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Гостинница</a:t>
            </a:r>
          </a:p>
        </p:txBody>
      </p:sp>
      <p:sp>
        <p:nvSpPr>
          <p:cNvPr id="77839" name="Rectangle 167"/>
          <p:cNvSpPr>
            <a:spLocks noChangeArrowheads="1"/>
          </p:cNvSpPr>
          <p:nvPr/>
        </p:nvSpPr>
        <p:spPr bwMode="auto">
          <a:xfrm rot="1893124">
            <a:off x="4797425" y="4949825"/>
            <a:ext cx="1366838" cy="61118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40" name="AutoShape 168"/>
          <p:cNvSpPr>
            <a:spLocks noChangeArrowheads="1"/>
          </p:cNvSpPr>
          <p:nvPr/>
        </p:nvSpPr>
        <p:spPr bwMode="auto">
          <a:xfrm>
            <a:off x="5176838" y="4368800"/>
            <a:ext cx="792162" cy="144463"/>
          </a:xfrm>
          <a:prstGeom prst="wedgeRectCallout">
            <a:avLst>
              <a:gd name="adj1" fmla="val -36171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Телевизионная</a:t>
            </a:r>
          </a:p>
        </p:txBody>
      </p:sp>
      <p:sp>
        <p:nvSpPr>
          <p:cNvPr id="77841" name="Text Box 4"/>
          <p:cNvSpPr txBox="1">
            <a:spLocks noChangeArrowheads="1"/>
          </p:cNvSpPr>
          <p:nvPr/>
        </p:nvSpPr>
        <p:spPr bwMode="auto">
          <a:xfrm>
            <a:off x="0" y="0"/>
            <a:ext cx="12801600" cy="1061760"/>
          </a:xfrm>
          <a:prstGeom prst="rect">
            <a:avLst/>
          </a:prstGeom>
          <a:solidFill>
            <a:srgbClr val="DDDDDD"/>
          </a:solidFill>
          <a:ln w="9525">
            <a:solidFill>
              <a:srgbClr val="A6A6A6"/>
            </a:solidFill>
            <a:miter lim="800000"/>
          </a:ln>
        </p:spPr>
        <p:txBody>
          <a:bodyPr lIns="91372" tIns="45686" rIns="91372" bIns="45686">
            <a:spAutoFit/>
          </a:bodyPr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lvl="0" algn="ctr" defTabSz="1243013" eaLnBrk="1" hangingPunct="1">
              <a:tabLst>
                <a:tab pos="3151188"/>
                <a:tab pos="3402013"/>
                <a:tab pos="3495675"/>
              </a:tabLst>
            </a:pP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ТЕРРИТОРИИ НАСЕЛЕННОГО ПУНКТА ПОС. ВАРНЕК МУНИЦИПАЛЬНОГО ОБРАЗОВАНИЯ «ЮШАРСКИЙ СЕЛЬСОВЕТ» НЕНЕЦКОГО АВТОНОМНОГО ОКРУГА</a:t>
            </a:r>
          </a:p>
          <a:p>
            <a:pPr algn="ctr" eaLnBrk="1" hangingPunct="1"/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</a:rPr>
              <a:t> (Риски </a:t>
            </a:r>
            <a:r>
              <a:rPr lang="ru-RU" sz="2100" b="1">
                <a:solidFill>
                  <a:srgbClr val="0000FF"/>
                </a:solidFill>
                <a:latin typeface="Times New Roman" pitchFamily="18" charset="0"/>
              </a:rPr>
              <a:t>возникновения ЧС на объектах железнодорожного </a:t>
            </a: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</a:rPr>
              <a:t>транспорта)</a:t>
            </a:r>
            <a:endParaRPr lang="ru-RU" sz="21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63" name="Rectangle 3"/>
          <p:cNvSpPr>
            <a:spLocks noChangeArrowheads="1"/>
          </p:cNvSpPr>
          <p:nvPr/>
        </p:nvSpPr>
        <p:spPr bwMode="auto">
          <a:xfrm>
            <a:off x="253816" y="5503770"/>
            <a:ext cx="12241213" cy="830975"/>
          </a:xfrm>
          <a:prstGeom prst="rect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/>
          <a:p>
            <a:pPr algn="ctr" defTabSz="1279525"/>
            <a:r>
              <a:rPr lang="ru-RU" sz="2400" b="1">
                <a:solidFill>
                  <a:schemeClr val="tx2"/>
                </a:solidFill>
              </a:rPr>
              <a:t>Риски возникновения аварий на Ж.Д. отсутствуют </a:t>
            </a:r>
          </a:p>
          <a:p>
            <a:pPr algn="ctr"/>
            <a:r>
              <a:rPr lang="ru-RU" sz="2400" b="1">
                <a:solidFill>
                  <a:schemeClr val="tx2"/>
                </a:solidFill>
              </a:rPr>
              <a:t>в </a:t>
            </a:r>
            <a:r>
              <a:rPr lang="ru-RU" sz="2400" b="1" smtClean="0">
                <a:solidFill>
                  <a:schemeClr val="tx2"/>
                </a:solidFill>
              </a:rPr>
              <a:t>связи </a:t>
            </a:r>
            <a:r>
              <a:rPr lang="ru-RU" sz="2400" b="1">
                <a:solidFill>
                  <a:schemeClr val="tx2"/>
                </a:solidFill>
              </a:rPr>
              <a:t>с отсутствием железных дорог</a:t>
            </a:r>
          </a:p>
        </p:txBody>
      </p:sp>
      <p:sp>
        <p:nvSpPr>
          <p:cNvPr id="77864" name="Text Box 189"/>
          <p:cNvSpPr txBox="1">
            <a:spLocks noChangeArrowheads="1"/>
          </p:cNvSpPr>
          <p:nvPr/>
        </p:nvSpPr>
        <p:spPr bwMode="auto">
          <a:xfrm>
            <a:off x="11945938" y="0"/>
            <a:ext cx="855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п. 4.1.2.</a:t>
            </a: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9874" name="Picture 1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61761"/>
            <a:ext cx="12801600" cy="853944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155"/>
          <p:cNvSpPr>
            <a:spLocks noChangeArrowheads="1"/>
          </p:cNvSpPr>
          <p:nvPr/>
        </p:nvSpPr>
        <p:spPr bwMode="auto">
          <a:xfrm rot="-613744">
            <a:off x="4097338" y="4584700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76" name="AutoShape 156"/>
          <p:cNvSpPr>
            <a:spLocks noChangeArrowheads="1"/>
          </p:cNvSpPr>
          <p:nvPr/>
        </p:nvSpPr>
        <p:spPr bwMode="auto">
          <a:xfrm>
            <a:off x="3952875" y="4224338"/>
            <a:ext cx="431800" cy="14446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КЛУБ</a:t>
            </a:r>
          </a:p>
        </p:txBody>
      </p:sp>
      <p:sp>
        <p:nvSpPr>
          <p:cNvPr id="79877" name="Rectangle 157"/>
          <p:cNvSpPr>
            <a:spLocks noChangeArrowheads="1"/>
          </p:cNvSpPr>
          <p:nvPr/>
        </p:nvSpPr>
        <p:spPr bwMode="auto">
          <a:xfrm rot="-1730222">
            <a:off x="2152650" y="3360738"/>
            <a:ext cx="576263" cy="2651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78" name="AutoShape 158"/>
          <p:cNvSpPr>
            <a:spLocks noChangeArrowheads="1"/>
          </p:cNvSpPr>
          <p:nvPr/>
        </p:nvSpPr>
        <p:spPr bwMode="auto">
          <a:xfrm>
            <a:off x="1792288" y="3071813"/>
            <a:ext cx="431800" cy="14446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БАНЯ</a:t>
            </a:r>
          </a:p>
        </p:txBody>
      </p:sp>
      <p:sp>
        <p:nvSpPr>
          <p:cNvPr id="79879" name="AutoShape 160"/>
          <p:cNvSpPr>
            <a:spLocks noChangeArrowheads="1"/>
          </p:cNvSpPr>
          <p:nvPr/>
        </p:nvSpPr>
        <p:spPr bwMode="auto">
          <a:xfrm>
            <a:off x="6472238" y="6456363"/>
            <a:ext cx="504825" cy="215900"/>
          </a:xfrm>
          <a:prstGeom prst="wedgeRectCallout">
            <a:avLst>
              <a:gd name="adj1" fmla="val 72644"/>
              <a:gd name="adj2" fmla="val -1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ФАП п. Варнек</a:t>
            </a:r>
          </a:p>
        </p:txBody>
      </p:sp>
      <p:sp>
        <p:nvSpPr>
          <p:cNvPr id="79880" name="Rectangle 161"/>
          <p:cNvSpPr>
            <a:spLocks noChangeArrowheads="1"/>
          </p:cNvSpPr>
          <p:nvPr/>
        </p:nvSpPr>
        <p:spPr bwMode="auto">
          <a:xfrm rot="1743570">
            <a:off x="8056563" y="6096000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81" name="AutoShape 162"/>
          <p:cNvSpPr>
            <a:spLocks noChangeArrowheads="1"/>
          </p:cNvSpPr>
          <p:nvPr/>
        </p:nvSpPr>
        <p:spPr bwMode="auto">
          <a:xfrm>
            <a:off x="7840663" y="5305425"/>
            <a:ext cx="936625" cy="215900"/>
          </a:xfrm>
          <a:prstGeom prst="wedgeRectCallout">
            <a:avLst>
              <a:gd name="adj1" fmla="val -12204"/>
              <a:gd name="adj2" fmla="val 32867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60000"/>
              </a:lnSpc>
            </a:pPr>
            <a:r>
              <a:rPr lang="ru-RU" sz="600"/>
              <a:t>Пекарня производительность -25кг \сутки</a:t>
            </a:r>
          </a:p>
        </p:txBody>
      </p:sp>
      <p:sp>
        <p:nvSpPr>
          <p:cNvPr id="79882" name="AutoShape 163"/>
          <p:cNvSpPr>
            <a:spLocks noChangeArrowheads="1"/>
          </p:cNvSpPr>
          <p:nvPr/>
        </p:nvSpPr>
        <p:spPr bwMode="auto">
          <a:xfrm>
            <a:off x="8201025" y="7443788"/>
            <a:ext cx="504825" cy="215900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Магазин</a:t>
            </a:r>
          </a:p>
        </p:txBody>
      </p:sp>
      <p:sp>
        <p:nvSpPr>
          <p:cNvPr id="79883" name="Rectangle 164"/>
          <p:cNvSpPr>
            <a:spLocks noChangeArrowheads="1"/>
          </p:cNvSpPr>
          <p:nvPr/>
        </p:nvSpPr>
        <p:spPr bwMode="auto">
          <a:xfrm rot="2070800">
            <a:off x="8272463" y="6816725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84" name="Rectangle 165"/>
          <p:cNvSpPr>
            <a:spLocks noChangeArrowheads="1"/>
          </p:cNvSpPr>
          <p:nvPr/>
        </p:nvSpPr>
        <p:spPr bwMode="auto">
          <a:xfrm rot="8021198">
            <a:off x="6750050" y="5172075"/>
            <a:ext cx="576263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85" name="AutoShape 166"/>
          <p:cNvSpPr>
            <a:spLocks noChangeArrowheads="1"/>
          </p:cNvSpPr>
          <p:nvPr/>
        </p:nvSpPr>
        <p:spPr bwMode="auto">
          <a:xfrm>
            <a:off x="6977063" y="4656138"/>
            <a:ext cx="719137" cy="144462"/>
          </a:xfrm>
          <a:prstGeom prst="wedgeRectCallout">
            <a:avLst>
              <a:gd name="adj1" fmla="val -34769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Гостинница</a:t>
            </a:r>
          </a:p>
        </p:txBody>
      </p:sp>
      <p:sp>
        <p:nvSpPr>
          <p:cNvPr id="79886" name="Rectangle 167"/>
          <p:cNvSpPr>
            <a:spLocks noChangeArrowheads="1"/>
          </p:cNvSpPr>
          <p:nvPr/>
        </p:nvSpPr>
        <p:spPr bwMode="auto">
          <a:xfrm rot="1893124">
            <a:off x="4797425" y="4949825"/>
            <a:ext cx="1366838" cy="61118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87" name="AutoShape 168"/>
          <p:cNvSpPr>
            <a:spLocks noChangeArrowheads="1"/>
          </p:cNvSpPr>
          <p:nvPr/>
        </p:nvSpPr>
        <p:spPr bwMode="auto">
          <a:xfrm>
            <a:off x="5176838" y="4368800"/>
            <a:ext cx="792162" cy="144463"/>
          </a:xfrm>
          <a:prstGeom prst="wedgeRectCallout">
            <a:avLst>
              <a:gd name="adj1" fmla="val -36171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Телевизионная</a:t>
            </a:r>
          </a:p>
        </p:txBody>
      </p:sp>
      <p:sp>
        <p:nvSpPr>
          <p:cNvPr id="79888" name="Text Box 4"/>
          <p:cNvSpPr txBox="1">
            <a:spLocks noChangeArrowheads="1"/>
          </p:cNvSpPr>
          <p:nvPr/>
        </p:nvSpPr>
        <p:spPr bwMode="auto">
          <a:xfrm>
            <a:off x="0" y="0"/>
            <a:ext cx="12801600" cy="1061760"/>
          </a:xfrm>
          <a:prstGeom prst="rect">
            <a:avLst/>
          </a:prstGeom>
          <a:solidFill>
            <a:srgbClr val="DDDDDD"/>
          </a:solidFill>
          <a:ln w="9525">
            <a:solidFill>
              <a:srgbClr val="A6A6A6"/>
            </a:solidFill>
            <a:miter lim="800000"/>
          </a:ln>
        </p:spPr>
        <p:txBody>
          <a:bodyPr lIns="91372" tIns="45686" rIns="91372" bIns="45686">
            <a:spAutoFit/>
          </a:bodyPr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lvl="0" algn="ctr" defTabSz="1243013" eaLnBrk="1" hangingPunct="1">
              <a:tabLst>
                <a:tab pos="3151188"/>
                <a:tab pos="3402013"/>
                <a:tab pos="3495675"/>
              </a:tabLst>
            </a:pP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ТЕРРИТОРИИ НАСЕЛЕННОГО ПУНКТА ПОС. ВАРНЕК МУНИЦИПАЛЬНОГО ОБРАЗОВАНИЯ «ЮШАРСКИЙ СЕЛЬСОВЕТ» НЕНЕЦКОГО АВТОНОМНОГО ОКРУГА</a:t>
            </a:r>
          </a:p>
          <a:p>
            <a:pPr algn="ctr" eaLnBrk="1" hangingPunct="1"/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</a:rPr>
              <a:t>(Риски </a:t>
            </a:r>
            <a:r>
              <a:rPr lang="ru-RU" sz="2100" b="1">
                <a:solidFill>
                  <a:srgbClr val="0000FF"/>
                </a:solidFill>
                <a:latin typeface="Times New Roman" pitchFamily="18" charset="0"/>
              </a:rPr>
              <a:t>возникновения ЧС на объектах морского </a:t>
            </a: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</a:rPr>
              <a:t>транспорта)</a:t>
            </a:r>
            <a:endParaRPr lang="ru-RU" sz="21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9889" name="Text Box 67"/>
          <p:cNvSpPr txBox="1">
            <a:spLocks noChangeArrowheads="1"/>
          </p:cNvSpPr>
          <p:nvPr/>
        </p:nvSpPr>
        <p:spPr bwMode="auto">
          <a:xfrm>
            <a:off x="9615488" y="2943225"/>
            <a:ext cx="2641600" cy="574675"/>
          </a:xfrm>
          <a:prstGeom prst="rect">
            <a:avLst/>
          </a:prstGeom>
          <a:solidFill>
            <a:srgbClr val="0070C0">
              <a:alpha val="4509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024" tIns="89513" rIns="179024" bIns="89513">
            <a:spAutoFit/>
          </a:bodyPr>
          <a:lstStyle>
            <a:lvl1pPr defTabSz="1790700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79070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79070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79070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79070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790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790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790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790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1300">
                <a:cs typeface="Arial"/>
              </a:rPr>
              <a:t>Морских судов , приписанных к порту нет</a:t>
            </a:r>
          </a:p>
        </p:txBody>
      </p:sp>
      <p:sp>
        <p:nvSpPr>
          <p:cNvPr id="79890" name="Text Box 67"/>
          <p:cNvSpPr txBox="1">
            <a:spLocks noChangeArrowheads="1"/>
          </p:cNvSpPr>
          <p:nvPr/>
        </p:nvSpPr>
        <p:spPr bwMode="auto">
          <a:xfrm>
            <a:off x="9544050" y="3800475"/>
            <a:ext cx="2736850" cy="574675"/>
          </a:xfrm>
          <a:prstGeom prst="rect">
            <a:avLst/>
          </a:prstGeom>
          <a:solidFill>
            <a:srgbClr val="0070C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024" tIns="89513" rIns="179024" bIns="89513">
            <a:spAutoFit/>
          </a:bodyPr>
          <a:lstStyle>
            <a:lvl1pPr defTabSz="1790700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79070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79070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79070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79070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790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790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790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790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1300">
                <a:cs typeface="Arial"/>
              </a:rPr>
              <a:t>Аварийно-опасные участки отсутствуют</a:t>
            </a:r>
          </a:p>
        </p:txBody>
      </p:sp>
      <p:sp>
        <p:nvSpPr>
          <p:cNvPr id="79891" name="Прямоугольник 55"/>
          <p:cNvSpPr>
            <a:spLocks noChangeArrowheads="1"/>
          </p:cNvSpPr>
          <p:nvPr/>
        </p:nvSpPr>
        <p:spPr bwMode="auto">
          <a:xfrm>
            <a:off x="11009313" y="8018463"/>
            <a:ext cx="215900" cy="188912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</a:ln>
        </p:spPr>
        <p:txBody>
          <a:bodyPr lIns="127961" tIns="63982" rIns="127961" bIns="63982" anchor="ctr"/>
          <a:lstStyle/>
          <a:p>
            <a:pPr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9892" name="Rectangle 64"/>
          <p:cNvSpPr>
            <a:spLocks noChangeArrowheads="1"/>
          </p:cNvSpPr>
          <p:nvPr/>
        </p:nvSpPr>
        <p:spPr bwMode="auto">
          <a:xfrm>
            <a:off x="7985125" y="7515225"/>
            <a:ext cx="4176713" cy="1873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lIns="91423" tIns="45712" rIns="91423" bIns="45712" anchor="ctr"/>
          <a:lstStyle/>
          <a:p>
            <a:endParaRPr lang="ru-RU" sz="2500"/>
          </a:p>
        </p:txBody>
      </p:sp>
      <p:sp>
        <p:nvSpPr>
          <p:cNvPr id="79893" name="Text Box 65"/>
          <p:cNvSpPr txBox="1">
            <a:spLocks noChangeArrowheads="1"/>
          </p:cNvSpPr>
          <p:nvPr/>
        </p:nvSpPr>
        <p:spPr bwMode="auto">
          <a:xfrm>
            <a:off x="8272463" y="7443788"/>
            <a:ext cx="45291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965" tIns="89485" rIns="178965" bIns="89485">
            <a:spAutoFit/>
          </a:bodyPr>
          <a:lstStyle>
            <a:lvl1pPr defTabSz="1790700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79070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79070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79070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79070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790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790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790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790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700">
                <a:cs typeface="Arial"/>
              </a:rPr>
              <a:t>Условные обозначения</a:t>
            </a:r>
          </a:p>
        </p:txBody>
      </p:sp>
      <p:pic>
        <p:nvPicPr>
          <p:cNvPr id="79894" name="Picture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8475" y="7943850"/>
            <a:ext cx="4270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95" name="Text Box 67"/>
          <p:cNvSpPr txBox="1">
            <a:spLocks noChangeArrowheads="1"/>
          </p:cNvSpPr>
          <p:nvPr/>
        </p:nvSpPr>
        <p:spPr bwMode="auto">
          <a:xfrm>
            <a:off x="8975725" y="7943850"/>
            <a:ext cx="22955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9024" tIns="89513" rIns="179024" bIns="89513">
            <a:spAutoFit/>
          </a:bodyPr>
          <a:lstStyle>
            <a:lvl1pPr defTabSz="1790700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79070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79070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79070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79070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790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790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790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790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1300">
                <a:cs typeface="Arial"/>
              </a:rPr>
              <a:t>Морской  порт  </a:t>
            </a:r>
          </a:p>
          <a:p>
            <a:pPr eaLnBrk="1" hangingPunct="1"/>
            <a:r>
              <a:rPr lang="ru-RU" sz="1300">
                <a:cs typeface="Arial"/>
              </a:rPr>
              <a:t>Портальных кранов нет) </a:t>
            </a:r>
          </a:p>
          <a:p>
            <a:pPr eaLnBrk="1" hangingPunct="1"/>
            <a:endParaRPr lang="ru-RU" sz="1300">
              <a:cs typeface="Arial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6615113" y="5872163"/>
            <a:ext cx="1069975" cy="571500"/>
            <a:chOff x="2290" y="4020"/>
            <a:chExt cx="817" cy="315"/>
          </a:xfrm>
        </p:grpSpPr>
        <p:sp>
          <p:nvSpPr>
            <p:cNvPr id="79992" name="Rectangle 10"/>
            <p:cNvSpPr>
              <a:spLocks noChangeArrowheads="1"/>
            </p:cNvSpPr>
            <p:nvPr/>
          </p:nvSpPr>
          <p:spPr bwMode="auto">
            <a:xfrm>
              <a:off x="2702" y="4065"/>
              <a:ext cx="405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742" tIns="17742" rIns="17742" bIns="17742"/>
            <a:lstStyle/>
            <a:p>
              <a:pPr defTabSz="1279525"/>
              <a:endParaRPr lang="ru-RU" sz="1100">
                <a:cs typeface="Arial"/>
              </a:endParaRPr>
            </a:p>
          </p:txBody>
        </p:sp>
        <p:grpSp>
          <p:nvGrpSpPr>
            <p:cNvPr id="3" name="Group 11"/>
            <p:cNvGrpSpPr/>
            <p:nvPr/>
          </p:nvGrpSpPr>
          <p:grpSpPr>
            <a:xfrm>
              <a:off x="2290" y="4020"/>
              <a:ext cx="545" cy="211"/>
              <a:chOff x="3288" y="3929"/>
              <a:chExt cx="479" cy="211"/>
            </a:xfrm>
          </p:grpSpPr>
          <p:grpSp>
            <p:nvGrpSpPr>
              <p:cNvPr id="4" name="Group 12"/>
              <p:cNvGrpSpPr/>
              <p:nvPr/>
            </p:nvGrpSpPr>
            <p:grpSpPr>
              <a:xfrm>
                <a:off x="3288" y="3929"/>
                <a:ext cx="317" cy="211"/>
                <a:chOff x="0" y="1"/>
                <a:chExt cx="20000" cy="19999"/>
              </a:xfrm>
            </p:grpSpPr>
            <p:sp>
              <p:nvSpPr>
                <p:cNvPr id="79996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7756"/>
                  <a:ext cx="20000" cy="12244"/>
                </a:xfrm>
                <a:prstGeom prst="rect">
                  <a:avLst/>
                </a:prstGeom>
                <a:noFill/>
                <a:ln w="3175">
                  <a:solidFill>
                    <a:srgbClr val="FF0000"/>
                  </a:solidFill>
                  <a:miter lim="800000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1423" tIns="45712" rIns="91423" bIns="45712"/>
                <a:lstStyle/>
                <a:p>
                  <a:endParaRPr lang="ru-RU" sz="2500"/>
                </a:p>
              </p:txBody>
            </p:sp>
            <p:sp>
              <p:nvSpPr>
                <p:cNvPr id="7999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61" y="1"/>
                  <a:ext cx="10170" cy="7779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998" name="Line 15"/>
                <p:cNvSpPr>
                  <a:spLocks noChangeShapeType="1"/>
                </p:cNvSpPr>
                <p:nvPr/>
              </p:nvSpPr>
              <p:spPr bwMode="auto">
                <a:xfrm>
                  <a:off x="10475" y="1"/>
                  <a:ext cx="9364" cy="7309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" name="Group 16"/>
                <p:cNvGrpSpPr/>
                <p:nvPr/>
              </p:nvGrpSpPr>
              <p:grpSpPr>
                <a:xfrm>
                  <a:off x="8961" y="3009"/>
                  <a:ext cx="2336" cy="3408"/>
                  <a:chOff x="-1" y="0"/>
                  <a:chExt cx="20002" cy="20000"/>
                </a:xfrm>
              </p:grpSpPr>
              <p:sp>
                <p:nvSpPr>
                  <p:cNvPr id="80000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9649" y="0"/>
                    <a:ext cx="137" cy="20000"/>
                  </a:xfrm>
                  <a:prstGeom prst="line">
                    <a:avLst/>
                  </a:prstGeom>
                  <a:noFill/>
                  <a:ln w="3175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0001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-1" y="11585"/>
                    <a:ext cx="20002" cy="140"/>
                  </a:xfrm>
                  <a:prstGeom prst="line">
                    <a:avLst/>
                  </a:prstGeom>
                  <a:noFill/>
                  <a:ln w="3175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79995" name="Line 19"/>
              <p:cNvSpPr>
                <a:spLocks noChangeShapeType="1"/>
              </p:cNvSpPr>
              <p:nvPr/>
            </p:nvSpPr>
            <p:spPr bwMode="auto">
              <a:xfrm>
                <a:off x="3669" y="4064"/>
                <a:ext cx="9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9897" name="Text Box 69"/>
          <p:cNvSpPr txBox="1">
            <a:spLocks noChangeArrowheads="1"/>
          </p:cNvSpPr>
          <p:nvPr/>
        </p:nvSpPr>
        <p:spPr bwMode="auto">
          <a:xfrm>
            <a:off x="9261475" y="8659813"/>
            <a:ext cx="7127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9024" tIns="89513" rIns="179024" bIns="89513">
            <a:spAutoFit/>
          </a:bodyPr>
          <a:lstStyle>
            <a:lvl1pPr defTabSz="1790700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79070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79070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79070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79070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790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790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790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790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1300">
                <a:cs typeface="Arial"/>
              </a:rPr>
              <a:t>ФАП</a:t>
            </a:r>
          </a:p>
        </p:txBody>
      </p:sp>
      <p:grpSp>
        <p:nvGrpSpPr>
          <p:cNvPr id="6" name="Group 9"/>
          <p:cNvGrpSpPr/>
          <p:nvPr/>
        </p:nvGrpSpPr>
        <p:grpSpPr>
          <a:xfrm>
            <a:off x="8280400" y="8748713"/>
            <a:ext cx="1069975" cy="571500"/>
            <a:chOff x="2290" y="4020"/>
            <a:chExt cx="817" cy="315"/>
          </a:xfrm>
        </p:grpSpPr>
        <p:sp>
          <p:nvSpPr>
            <p:cNvPr id="79982" name="Rectangle 10"/>
            <p:cNvSpPr>
              <a:spLocks noChangeArrowheads="1"/>
            </p:cNvSpPr>
            <p:nvPr/>
          </p:nvSpPr>
          <p:spPr bwMode="auto">
            <a:xfrm>
              <a:off x="2702" y="4065"/>
              <a:ext cx="405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742" tIns="17742" rIns="17742" bIns="17742"/>
            <a:lstStyle/>
            <a:p>
              <a:pPr defTabSz="1279525"/>
              <a:endParaRPr lang="ru-RU" sz="1100">
                <a:cs typeface="Arial"/>
              </a:endParaRPr>
            </a:p>
          </p:txBody>
        </p:sp>
        <p:grpSp>
          <p:nvGrpSpPr>
            <p:cNvPr id="7" name="Group 11"/>
            <p:cNvGrpSpPr/>
            <p:nvPr/>
          </p:nvGrpSpPr>
          <p:grpSpPr>
            <a:xfrm>
              <a:off x="2290" y="4020"/>
              <a:ext cx="545" cy="211"/>
              <a:chOff x="3288" y="3929"/>
              <a:chExt cx="479" cy="211"/>
            </a:xfrm>
          </p:grpSpPr>
          <p:grpSp>
            <p:nvGrpSpPr>
              <p:cNvPr id="8" name="Group 12"/>
              <p:cNvGrpSpPr/>
              <p:nvPr/>
            </p:nvGrpSpPr>
            <p:grpSpPr>
              <a:xfrm>
                <a:off x="3288" y="3929"/>
                <a:ext cx="317" cy="211"/>
                <a:chOff x="0" y="1"/>
                <a:chExt cx="20000" cy="19999"/>
              </a:xfrm>
            </p:grpSpPr>
            <p:sp>
              <p:nvSpPr>
                <p:cNvPr id="79986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7756"/>
                  <a:ext cx="20000" cy="12244"/>
                </a:xfrm>
                <a:prstGeom prst="rect">
                  <a:avLst/>
                </a:prstGeom>
                <a:noFill/>
                <a:ln w="3175">
                  <a:solidFill>
                    <a:srgbClr val="FF0000"/>
                  </a:solidFill>
                  <a:miter lim="800000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1423" tIns="45712" rIns="91423" bIns="45712"/>
                <a:lstStyle/>
                <a:p>
                  <a:endParaRPr lang="ru-RU" sz="2500"/>
                </a:p>
              </p:txBody>
            </p:sp>
            <p:sp>
              <p:nvSpPr>
                <p:cNvPr id="7998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61" y="1"/>
                  <a:ext cx="10170" cy="7779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988" name="Line 15"/>
                <p:cNvSpPr>
                  <a:spLocks noChangeShapeType="1"/>
                </p:cNvSpPr>
                <p:nvPr/>
              </p:nvSpPr>
              <p:spPr bwMode="auto">
                <a:xfrm>
                  <a:off x="10475" y="1"/>
                  <a:ext cx="9364" cy="7309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9" name="Group 16"/>
                <p:cNvGrpSpPr/>
                <p:nvPr/>
              </p:nvGrpSpPr>
              <p:grpSpPr>
                <a:xfrm>
                  <a:off x="8961" y="3009"/>
                  <a:ext cx="2336" cy="3408"/>
                  <a:chOff x="-1" y="0"/>
                  <a:chExt cx="20002" cy="20000"/>
                </a:xfrm>
              </p:grpSpPr>
              <p:sp>
                <p:nvSpPr>
                  <p:cNvPr id="79990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9649" y="0"/>
                    <a:ext cx="137" cy="20000"/>
                  </a:xfrm>
                  <a:prstGeom prst="line">
                    <a:avLst/>
                  </a:prstGeom>
                  <a:noFill/>
                  <a:ln w="3175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9991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-1" y="11585"/>
                    <a:ext cx="20002" cy="140"/>
                  </a:xfrm>
                  <a:prstGeom prst="line">
                    <a:avLst/>
                  </a:prstGeom>
                  <a:noFill/>
                  <a:ln w="3175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79985" name="Line 19"/>
              <p:cNvSpPr>
                <a:spLocks noChangeShapeType="1"/>
              </p:cNvSpPr>
              <p:nvPr/>
            </p:nvSpPr>
            <p:spPr bwMode="auto">
              <a:xfrm>
                <a:off x="3669" y="4064"/>
                <a:ext cx="9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79899" name="Picture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3175" y="5086350"/>
            <a:ext cx="4270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980" name="Rectangle 154"/>
          <p:cNvSpPr>
            <a:spLocks noChangeArrowheads="1"/>
          </p:cNvSpPr>
          <p:nvPr/>
        </p:nvSpPr>
        <p:spPr bwMode="auto">
          <a:xfrm>
            <a:off x="9353550" y="4584700"/>
            <a:ext cx="3448050" cy="11525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defTabSz="1279525"/>
            <a:r>
              <a:rPr lang="ru-RU">
                <a:solidFill>
                  <a:srgbClr val="FF0000"/>
                </a:solidFill>
              </a:rPr>
              <a:t>Количество маломерных судов</a:t>
            </a:r>
          </a:p>
          <a:p>
            <a:pPr algn="ctr" defTabSz="1279525"/>
            <a:r>
              <a:rPr lang="ru-RU">
                <a:solidFill>
                  <a:srgbClr val="FF0000"/>
                </a:solidFill>
              </a:rPr>
              <a:t>находящихся на территории п. Варнек</a:t>
            </a:r>
          </a:p>
          <a:p>
            <a:pPr algn="ctr" defTabSz="1279525"/>
            <a:r>
              <a:rPr lang="ru-RU">
                <a:solidFill>
                  <a:srgbClr val="FF0000"/>
                </a:solidFill>
              </a:rPr>
              <a:t>составляет 2 </a:t>
            </a:r>
            <a:r>
              <a:rPr lang="ru-RU" smtClean="0">
                <a:solidFill>
                  <a:srgbClr val="FF0000"/>
                </a:solidFill>
              </a:rPr>
              <a:t>единицы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79981" name="Text Box 189"/>
          <p:cNvSpPr txBox="1">
            <a:spLocks noChangeArrowheads="1"/>
          </p:cNvSpPr>
          <p:nvPr/>
        </p:nvSpPr>
        <p:spPr bwMode="auto">
          <a:xfrm>
            <a:off x="11945938" y="0"/>
            <a:ext cx="855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п. 4.1.3.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88232" y="1920280"/>
            <a:ext cx="10502362" cy="707886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ПРИЧАЛЫ ОТСУТСТВУЮТ ПОСАДКА-ВЫСАДКА ПАССАЖИРОВ,</a:t>
            </a:r>
          </a:p>
          <a:p>
            <a:pPr algn="ctr"/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ПОГРУЗОЧНО-РАЗГРУЗОЧНЫЕ РАБОТЫ ОСУЩЕСТВЛЯЮТСЯ С БЕРЕГОВОЙ ПОЛОСЫ</a:t>
            </a:r>
            <a:endParaRPr lang="ru-RU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55913"/>
            <a:ext cx="12801600" cy="3365500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08" tIns="63959" rIns="127908" bIns="63959"/>
          <a:lstStyle/>
          <a:p>
            <a:pPr defTabSz="1277938" eaLnBrk="1" hangingPunct="1">
              <a:defRPr/>
            </a:pPr>
            <a:endParaRPr lang="ru-RU" sz="5500" b="1" i="1" u="sng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42863" y="157163"/>
            <a:ext cx="2335212" cy="2019300"/>
            <a:chOff x="373" y="1752"/>
            <a:chExt cx="1786" cy="1388"/>
          </a:xfrm>
        </p:grpSpPr>
        <p:sp>
          <p:nvSpPr>
            <p:cNvPr id="9228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4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 b="0"/>
            </a:p>
          </p:txBody>
        </p:sp>
        <p:sp>
          <p:nvSpPr>
            <p:cNvPr id="9229" name="Freeform 7"/>
            <p:cNvSpPr/>
            <p:nvPr/>
          </p:nvSpPr>
          <p:spPr bwMode="auto">
            <a:xfrm>
              <a:off x="489" y="1759"/>
              <a:ext cx="764" cy="246"/>
            </a:xfrm>
            <a:custGeom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9230" name="Freeform 8"/>
            <p:cNvSpPr/>
            <p:nvPr/>
          </p:nvSpPr>
          <p:spPr bwMode="auto">
            <a:xfrm>
              <a:off x="485" y="2382"/>
              <a:ext cx="980" cy="246"/>
            </a:xfrm>
            <a:custGeom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6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9231" name="Freeform 9"/>
            <p:cNvSpPr/>
            <p:nvPr/>
          </p:nvSpPr>
          <p:spPr bwMode="auto">
            <a:xfrm>
              <a:off x="1705" y="2340"/>
              <a:ext cx="138" cy="251"/>
            </a:xfrm>
            <a:custGeom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9232" name="Freeform 10"/>
            <p:cNvSpPr/>
            <p:nvPr/>
          </p:nvSpPr>
          <p:spPr bwMode="auto">
            <a:xfrm>
              <a:off x="1083" y="1827"/>
              <a:ext cx="166" cy="247"/>
            </a:xfrm>
            <a:custGeom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9233" name="Freeform 11"/>
            <p:cNvSpPr/>
            <p:nvPr/>
          </p:nvSpPr>
          <p:spPr bwMode="auto">
            <a:xfrm>
              <a:off x="1792" y="2104"/>
              <a:ext cx="248" cy="247"/>
            </a:xfrm>
            <a:custGeom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9234" name="Freeform 12"/>
            <p:cNvSpPr/>
            <p:nvPr/>
          </p:nvSpPr>
          <p:spPr bwMode="auto">
            <a:xfrm>
              <a:off x="1826" y="2472"/>
              <a:ext cx="282" cy="247"/>
            </a:xfrm>
            <a:custGeom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9235" name="Freeform 13"/>
            <p:cNvSpPr/>
            <p:nvPr/>
          </p:nvSpPr>
          <p:spPr bwMode="auto">
            <a:xfrm>
              <a:off x="1117" y="2709"/>
              <a:ext cx="354" cy="247"/>
            </a:xfrm>
            <a:custGeom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9236" name="Freeform 14"/>
            <p:cNvSpPr/>
            <p:nvPr/>
          </p:nvSpPr>
          <p:spPr bwMode="auto">
            <a:xfrm>
              <a:off x="1784" y="2898"/>
              <a:ext cx="73" cy="242"/>
            </a:xfrm>
            <a:custGeom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9237" name="Freeform 15"/>
            <p:cNvSpPr/>
            <p:nvPr/>
          </p:nvSpPr>
          <p:spPr bwMode="auto">
            <a:xfrm>
              <a:off x="1131" y="2611"/>
              <a:ext cx="721" cy="246"/>
            </a:xfrm>
            <a:custGeom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9238" name="Freeform 16"/>
            <p:cNvSpPr/>
            <p:nvPr/>
          </p:nvSpPr>
          <p:spPr bwMode="auto">
            <a:xfrm>
              <a:off x="1794" y="2706"/>
              <a:ext cx="365" cy="246"/>
            </a:xfrm>
            <a:custGeom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9239" name="Freeform 17"/>
            <p:cNvSpPr/>
            <p:nvPr/>
          </p:nvSpPr>
          <p:spPr bwMode="auto">
            <a:xfrm>
              <a:off x="1632" y="2107"/>
              <a:ext cx="199" cy="246"/>
            </a:xfrm>
            <a:custGeom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9240" name="Freeform 18"/>
            <p:cNvSpPr/>
            <p:nvPr/>
          </p:nvSpPr>
          <p:spPr bwMode="auto">
            <a:xfrm>
              <a:off x="1212" y="1881"/>
              <a:ext cx="508" cy="246"/>
            </a:xfrm>
            <a:custGeom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9241" name="Freeform 19"/>
            <p:cNvSpPr/>
            <p:nvPr/>
          </p:nvSpPr>
          <p:spPr bwMode="auto">
            <a:xfrm>
              <a:off x="1242" y="2333"/>
              <a:ext cx="599" cy="246"/>
            </a:xfrm>
            <a:custGeom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9242" name="Freeform 20"/>
            <p:cNvSpPr/>
            <p:nvPr/>
          </p:nvSpPr>
          <p:spPr bwMode="auto">
            <a:xfrm rot="11000101" flipV="1">
              <a:off x="373" y="1835"/>
              <a:ext cx="225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9243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3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 b="0"/>
            </a:p>
          </p:txBody>
        </p:sp>
        <p:sp>
          <p:nvSpPr>
            <p:cNvPr id="9244" name="Freeform 22"/>
            <p:cNvSpPr/>
            <p:nvPr/>
          </p:nvSpPr>
          <p:spPr bwMode="auto">
            <a:xfrm>
              <a:off x="502" y="1752"/>
              <a:ext cx="735" cy="247"/>
            </a:xfrm>
            <a:custGeom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9245" name="Freeform 37"/>
            <p:cNvSpPr/>
            <p:nvPr/>
          </p:nvSpPr>
          <p:spPr bwMode="auto">
            <a:xfrm>
              <a:off x="570" y="2142"/>
              <a:ext cx="822" cy="246"/>
            </a:xfrm>
            <a:custGeom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9246" name="Freeform 38"/>
            <p:cNvSpPr/>
            <p:nvPr/>
          </p:nvSpPr>
          <p:spPr bwMode="auto">
            <a:xfrm rot="21384436" flipH="1">
              <a:off x="396" y="1823"/>
              <a:ext cx="226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9247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3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 b="0"/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12401550" y="0"/>
            <a:ext cx="400050" cy="9601200"/>
            <a:chOff x="5454" y="0"/>
            <a:chExt cx="193" cy="4320"/>
          </a:xfrm>
        </p:grpSpPr>
        <p:sp>
          <p:nvSpPr>
            <p:cNvPr id="9225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 b="0">
                <a:latin typeface="Tahoma" pitchFamily="34" charset="0"/>
              </a:endParaRPr>
            </a:p>
          </p:txBody>
        </p:sp>
        <p:sp>
          <p:nvSpPr>
            <p:cNvPr id="9226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 b="0">
                <a:latin typeface="Tahoma" pitchFamily="34" charset="0"/>
              </a:endParaRPr>
            </a:p>
          </p:txBody>
        </p:sp>
        <p:sp>
          <p:nvSpPr>
            <p:cNvPr id="9227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 b="0">
                <a:latin typeface="Tahoma" pitchFamily="34" charset="0"/>
              </a:endParaRPr>
            </a:p>
          </p:txBody>
        </p:sp>
      </p:grpSp>
      <p:graphicFrame>
        <p:nvGraphicFramePr>
          <p:cNvPr id="64" name="Object 7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11991975" y="0"/>
          <a:ext cx="8096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CorelDRAW" r:id="rId2" imgW="810768" imgH="950976" progId="">
                  <p:embed/>
                </p:oleObj>
              </mc:Choice>
              <mc:Fallback>
                <p:oleObj name="CorelDRAW" r:id="rId2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91975" y="0"/>
                        <a:ext cx="809625" cy="1160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3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420688" y="266700"/>
          <a:ext cx="357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CorelDRAW" r:id="rId4" imgW="810768" imgH="950976" progId="">
                  <p:embed/>
                </p:oleObj>
              </mc:Choice>
              <mc:Fallback>
                <p:oleObj name="CorelDRAW" r:id="rId4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0688" y="266700"/>
                        <a:ext cx="357187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3" name="Picture 2" descr="заставка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496888" y="3576638"/>
            <a:ext cx="11945937" cy="301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06" tIns="45703" rIns="91406" bIns="45703">
            <a:spAutoFit/>
          </a:bodyPr>
          <a:lstStyle/>
          <a:p>
            <a:pPr algn="ctr" defTabSz="1277938">
              <a:defRPr/>
            </a:pPr>
            <a:endParaRPr lang="ru-RU" sz="4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1277938">
              <a:defRPr/>
            </a:pPr>
            <a: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РИСКИ ВОЗНИКНОВЕНИЯ ЧС</a:t>
            </a:r>
            <a:b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 ПОТЕНЦИАЛЬНЫХ ОПАСНЫХ ОБЪЕКТАХ</a:t>
            </a: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6564" name="Picture 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84275"/>
            <a:ext cx="12801600" cy="841692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97"/>
          <p:cNvSpPr>
            <a:spLocks noChangeArrowheads="1"/>
          </p:cNvSpPr>
          <p:nvPr/>
        </p:nvSpPr>
        <p:spPr bwMode="auto">
          <a:xfrm rot="1571504">
            <a:off x="10087796" y="6564556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6" name="AutoShape 98"/>
          <p:cNvSpPr>
            <a:spLocks noChangeArrowheads="1"/>
          </p:cNvSpPr>
          <p:nvPr/>
        </p:nvSpPr>
        <p:spPr bwMode="auto">
          <a:xfrm>
            <a:off x="9281120" y="5808712"/>
            <a:ext cx="792187" cy="28803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Общественный центр (клуб, ФАП)</a:t>
            </a:r>
            <a:endParaRPr lang="ru-RU" sz="600"/>
          </a:p>
        </p:txBody>
      </p:sp>
      <p:sp>
        <p:nvSpPr>
          <p:cNvPr id="66567" name="Rectangle 99"/>
          <p:cNvSpPr>
            <a:spLocks noChangeArrowheads="1"/>
          </p:cNvSpPr>
          <p:nvPr/>
        </p:nvSpPr>
        <p:spPr bwMode="auto">
          <a:xfrm rot="-1730222">
            <a:off x="2152650" y="3360738"/>
            <a:ext cx="576263" cy="2651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8" name="AutoShape 100"/>
          <p:cNvSpPr>
            <a:spLocks noChangeArrowheads="1"/>
          </p:cNvSpPr>
          <p:nvPr/>
        </p:nvSpPr>
        <p:spPr bwMode="auto">
          <a:xfrm>
            <a:off x="1792288" y="3071813"/>
            <a:ext cx="431800" cy="14446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БАНЯ</a:t>
            </a:r>
          </a:p>
        </p:txBody>
      </p:sp>
      <p:sp>
        <p:nvSpPr>
          <p:cNvPr id="66571" name="Rectangle 103"/>
          <p:cNvSpPr>
            <a:spLocks noChangeArrowheads="1"/>
          </p:cNvSpPr>
          <p:nvPr/>
        </p:nvSpPr>
        <p:spPr bwMode="auto">
          <a:xfrm rot="1743570">
            <a:off x="8056563" y="6096000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2" name="AutoShape 104"/>
          <p:cNvSpPr>
            <a:spLocks noChangeArrowheads="1"/>
          </p:cNvSpPr>
          <p:nvPr/>
        </p:nvSpPr>
        <p:spPr bwMode="auto">
          <a:xfrm>
            <a:off x="7840663" y="5305425"/>
            <a:ext cx="936625" cy="215900"/>
          </a:xfrm>
          <a:prstGeom prst="wedgeRectCallout">
            <a:avLst>
              <a:gd name="adj1" fmla="val -12204"/>
              <a:gd name="adj2" fmla="val 32867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60000"/>
              </a:lnSpc>
            </a:pPr>
            <a:r>
              <a:rPr lang="ru-RU" sz="600"/>
              <a:t>Пекарня производительность -25кг \сутки</a:t>
            </a:r>
          </a:p>
        </p:txBody>
      </p:sp>
      <p:sp>
        <p:nvSpPr>
          <p:cNvPr id="66574" name="Rectangle 106"/>
          <p:cNvSpPr>
            <a:spLocks noChangeArrowheads="1"/>
          </p:cNvSpPr>
          <p:nvPr/>
        </p:nvSpPr>
        <p:spPr bwMode="auto">
          <a:xfrm rot="2070800">
            <a:off x="8272463" y="6816725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7" name="Rectangle 109"/>
          <p:cNvSpPr>
            <a:spLocks noChangeArrowheads="1"/>
          </p:cNvSpPr>
          <p:nvPr/>
        </p:nvSpPr>
        <p:spPr bwMode="auto">
          <a:xfrm rot="1893124">
            <a:off x="5224245" y="4917306"/>
            <a:ext cx="382174" cy="544356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8" name="AutoShape 110"/>
          <p:cNvSpPr>
            <a:spLocks noChangeArrowheads="1"/>
          </p:cNvSpPr>
          <p:nvPr/>
        </p:nvSpPr>
        <p:spPr bwMode="auto">
          <a:xfrm>
            <a:off x="5320680" y="4440560"/>
            <a:ext cx="792162" cy="144463"/>
          </a:xfrm>
          <a:prstGeom prst="wedgeRectCallout">
            <a:avLst>
              <a:gd name="adj1" fmla="val -36171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Телевизионная</a:t>
            </a:r>
          </a:p>
        </p:txBody>
      </p:sp>
      <p:grpSp>
        <p:nvGrpSpPr>
          <p:cNvPr id="2" name="Group 265"/>
          <p:cNvGrpSpPr/>
          <p:nvPr/>
        </p:nvGrpSpPr>
        <p:grpSpPr>
          <a:xfrm rot="2661616">
            <a:off x="4218658" y="5575028"/>
            <a:ext cx="434561" cy="179335"/>
            <a:chOff x="249" y="2931"/>
            <a:chExt cx="907" cy="363"/>
          </a:xfrm>
          <a:solidFill>
            <a:schemeClr val="tx1"/>
          </a:solidFill>
        </p:grpSpPr>
        <p:sp>
          <p:nvSpPr>
            <p:cNvPr id="21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2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3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4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</p:grpSp>
      <p:sp>
        <p:nvSpPr>
          <p:cNvPr id="26" name="Прямоугольник 51"/>
          <p:cNvSpPr>
            <a:spLocks noChangeArrowheads="1"/>
          </p:cNvSpPr>
          <p:nvPr/>
        </p:nvSpPr>
        <p:spPr bwMode="auto">
          <a:xfrm rot="21070448">
            <a:off x="4740137" y="3860055"/>
            <a:ext cx="644753" cy="29723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7" name="Прямоугольник 51"/>
          <p:cNvSpPr>
            <a:spLocks noChangeArrowheads="1"/>
          </p:cNvSpPr>
          <p:nvPr/>
        </p:nvSpPr>
        <p:spPr bwMode="auto">
          <a:xfrm rot="2099473">
            <a:off x="9002238" y="7120181"/>
            <a:ext cx="383628" cy="49552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28" name="Прямоугольник 51"/>
          <p:cNvSpPr>
            <a:spLocks noChangeArrowheads="1"/>
          </p:cNvSpPr>
          <p:nvPr/>
        </p:nvSpPr>
        <p:spPr bwMode="auto">
          <a:xfrm rot="1144718">
            <a:off x="813065" y="2815823"/>
            <a:ext cx="230253" cy="22513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29" name="Прямоугольник 51"/>
          <p:cNvSpPr>
            <a:spLocks noChangeArrowheads="1"/>
          </p:cNvSpPr>
          <p:nvPr/>
        </p:nvSpPr>
        <p:spPr bwMode="auto">
          <a:xfrm rot="1473376">
            <a:off x="8726694" y="7956187"/>
            <a:ext cx="709158" cy="25633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0" name="Прямоугольник 51"/>
          <p:cNvSpPr>
            <a:spLocks noChangeArrowheads="1"/>
          </p:cNvSpPr>
          <p:nvPr/>
        </p:nvSpPr>
        <p:spPr bwMode="auto">
          <a:xfrm>
            <a:off x="2368352" y="1416224"/>
            <a:ext cx="504056" cy="43204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 rot="305283">
            <a:off x="2512368" y="1488232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3" name="Прямоугольник 51"/>
          <p:cNvSpPr>
            <a:spLocks noChangeArrowheads="1"/>
          </p:cNvSpPr>
          <p:nvPr/>
        </p:nvSpPr>
        <p:spPr bwMode="auto">
          <a:xfrm rot="1506666">
            <a:off x="735002" y="2357096"/>
            <a:ext cx="602402" cy="24178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4" name="Прямоугольник 51"/>
          <p:cNvSpPr>
            <a:spLocks noChangeArrowheads="1"/>
          </p:cNvSpPr>
          <p:nvPr/>
        </p:nvSpPr>
        <p:spPr bwMode="auto">
          <a:xfrm rot="19301700">
            <a:off x="2399633" y="3865746"/>
            <a:ext cx="225470" cy="18426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5" name="Прямоугольник 51"/>
          <p:cNvSpPr>
            <a:spLocks noChangeArrowheads="1"/>
          </p:cNvSpPr>
          <p:nvPr/>
        </p:nvSpPr>
        <p:spPr bwMode="auto">
          <a:xfrm rot="20547644">
            <a:off x="5971327" y="3500909"/>
            <a:ext cx="159021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6" name="Прямоугольник 51"/>
          <p:cNvSpPr>
            <a:spLocks noChangeArrowheads="1"/>
          </p:cNvSpPr>
          <p:nvPr/>
        </p:nvSpPr>
        <p:spPr bwMode="auto">
          <a:xfrm rot="1688196">
            <a:off x="9187303" y="6590043"/>
            <a:ext cx="385406" cy="199659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7" name="Прямоугольник 51"/>
          <p:cNvSpPr>
            <a:spLocks noChangeArrowheads="1"/>
          </p:cNvSpPr>
          <p:nvPr/>
        </p:nvSpPr>
        <p:spPr bwMode="auto">
          <a:xfrm rot="1631055">
            <a:off x="7156678" y="5518378"/>
            <a:ext cx="161005" cy="19216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8" name="Прямоугольник 51"/>
          <p:cNvSpPr>
            <a:spLocks noChangeArrowheads="1"/>
          </p:cNvSpPr>
          <p:nvPr/>
        </p:nvSpPr>
        <p:spPr bwMode="auto">
          <a:xfrm rot="2478033">
            <a:off x="11040033" y="6928760"/>
            <a:ext cx="454017" cy="34916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9" name="Прямоугольник 51"/>
          <p:cNvSpPr>
            <a:spLocks noChangeArrowheads="1"/>
          </p:cNvSpPr>
          <p:nvPr/>
        </p:nvSpPr>
        <p:spPr bwMode="auto">
          <a:xfrm rot="1886794">
            <a:off x="9012420" y="6244105"/>
            <a:ext cx="221862" cy="13656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0" name="Прямоугольник 51"/>
          <p:cNvSpPr>
            <a:spLocks noChangeArrowheads="1"/>
          </p:cNvSpPr>
          <p:nvPr/>
        </p:nvSpPr>
        <p:spPr bwMode="auto">
          <a:xfrm rot="1907419">
            <a:off x="7403785" y="6416553"/>
            <a:ext cx="642405" cy="35862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1" name="Прямоугольник 51"/>
          <p:cNvSpPr>
            <a:spLocks noChangeArrowheads="1"/>
          </p:cNvSpPr>
          <p:nvPr/>
        </p:nvSpPr>
        <p:spPr bwMode="auto">
          <a:xfrm rot="2065507">
            <a:off x="6305140" y="4751481"/>
            <a:ext cx="317632" cy="52421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2" name="Прямоугольник 51"/>
          <p:cNvSpPr>
            <a:spLocks noChangeArrowheads="1"/>
          </p:cNvSpPr>
          <p:nvPr/>
        </p:nvSpPr>
        <p:spPr bwMode="auto">
          <a:xfrm rot="2339236">
            <a:off x="5732941" y="4438776"/>
            <a:ext cx="395168" cy="51455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3" name="Прямоугольник 51"/>
          <p:cNvSpPr>
            <a:spLocks noChangeArrowheads="1"/>
          </p:cNvSpPr>
          <p:nvPr/>
        </p:nvSpPr>
        <p:spPr bwMode="auto">
          <a:xfrm rot="7209479">
            <a:off x="6234070" y="5427587"/>
            <a:ext cx="307859" cy="51827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4" name="Прямоугольник 51"/>
          <p:cNvSpPr>
            <a:spLocks noChangeArrowheads="1"/>
          </p:cNvSpPr>
          <p:nvPr/>
        </p:nvSpPr>
        <p:spPr bwMode="auto">
          <a:xfrm rot="1582456">
            <a:off x="7453602" y="5736412"/>
            <a:ext cx="552076" cy="330554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5" name="Прямоугольник 51"/>
          <p:cNvSpPr>
            <a:spLocks noChangeArrowheads="1"/>
          </p:cNvSpPr>
          <p:nvPr/>
        </p:nvSpPr>
        <p:spPr bwMode="auto">
          <a:xfrm rot="1720696">
            <a:off x="9372207" y="5074362"/>
            <a:ext cx="150442" cy="184860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6" name="Прямоугольник 51"/>
          <p:cNvSpPr>
            <a:spLocks noChangeArrowheads="1"/>
          </p:cNvSpPr>
          <p:nvPr/>
        </p:nvSpPr>
        <p:spPr bwMode="auto">
          <a:xfrm rot="1362766">
            <a:off x="11710438" y="7452211"/>
            <a:ext cx="94228" cy="134862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 rot="2258938">
            <a:off x="5874312" y="4645132"/>
            <a:ext cx="184677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 rot="2098180">
            <a:off x="7630896" y="6466080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 rot="21137920">
            <a:off x="4894593" y="3922678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 bwMode="auto">
          <a:xfrm rot="2201340">
            <a:off x="6307028" y="5004374"/>
            <a:ext cx="184258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 bwMode="auto">
          <a:xfrm rot="2035656">
            <a:off x="9086898" y="7296898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 bwMode="auto">
          <a:xfrm rot="1756283">
            <a:off x="9287080" y="6610096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 rot="1610965">
            <a:off x="7630896" y="5818009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 bwMode="auto">
          <a:xfrm rot="1823293">
            <a:off x="6353839" y="5624693"/>
            <a:ext cx="165650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3" name="Group 99"/>
          <p:cNvGrpSpPr/>
          <p:nvPr/>
        </p:nvGrpSpPr>
        <p:grpSpPr>
          <a:xfrm rot="2903099">
            <a:off x="3448472" y="3360440"/>
            <a:ext cx="417512" cy="236538"/>
            <a:chExt cx="20000" cy="20000"/>
          </a:xfrm>
        </p:grpSpPr>
        <p:sp>
          <p:nvSpPr>
            <p:cNvPr id="60" name="Freeform 100"/>
            <p:cNvSpPr/>
            <p:nvPr/>
          </p:nvSpPr>
          <p:spPr bwMode="auto">
            <a:xfrm>
              <a:off x="0" y="0"/>
              <a:ext cx="20000" cy="6036"/>
            </a:xfrm>
            <a:custGeom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61" name="Freeform 101"/>
            <p:cNvSpPr/>
            <p:nvPr/>
          </p:nvSpPr>
          <p:spPr bwMode="auto">
            <a:xfrm>
              <a:off x="0" y="13966"/>
              <a:ext cx="20000" cy="6034"/>
            </a:xfrm>
            <a:custGeom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62" name="AutoShape 108"/>
          <p:cNvSpPr>
            <a:spLocks noChangeArrowheads="1"/>
          </p:cNvSpPr>
          <p:nvPr/>
        </p:nvSpPr>
        <p:spPr bwMode="auto">
          <a:xfrm>
            <a:off x="3448472" y="2136304"/>
            <a:ext cx="1080120" cy="288032"/>
          </a:xfrm>
          <a:prstGeom prst="wedgeRectCallout">
            <a:avLst>
              <a:gd name="adj1" fmla="val -34769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Мост деревянный через</a:t>
            </a:r>
          </a:p>
          <a:p>
            <a:pPr algn="ctr" defTabSz="1279525">
              <a:lnSpc>
                <a:spcPct val="70000"/>
              </a:lnSpc>
            </a:pPr>
            <a:r>
              <a:rPr lang="ru-RU" sz="600" smtClean="0"/>
              <a:t>р. Казённый, длина 5 м, шир. 1,5 м.</a:t>
            </a:r>
            <a:endParaRPr lang="ru-RU" sz="600"/>
          </a:p>
        </p:txBody>
      </p:sp>
      <p:sp>
        <p:nvSpPr>
          <p:cNvPr id="63" name="AutoShape 108"/>
          <p:cNvSpPr>
            <a:spLocks noChangeArrowheads="1"/>
          </p:cNvSpPr>
          <p:nvPr/>
        </p:nvSpPr>
        <p:spPr bwMode="auto">
          <a:xfrm>
            <a:off x="784176" y="1416224"/>
            <a:ext cx="863153" cy="216470"/>
          </a:xfrm>
          <a:prstGeom prst="wedgeRectCallout">
            <a:avLst>
              <a:gd name="adj1" fmla="val -34769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Склад  хранится бензин (10 бочек)</a:t>
            </a:r>
            <a:endParaRPr lang="ru-RU" sz="600"/>
          </a:p>
        </p:txBody>
      </p:sp>
      <p:sp>
        <p:nvSpPr>
          <p:cNvPr id="65" name="AutoShape 105"/>
          <p:cNvSpPr>
            <a:spLocks noChangeArrowheads="1"/>
          </p:cNvSpPr>
          <p:nvPr/>
        </p:nvSpPr>
        <p:spPr bwMode="auto">
          <a:xfrm>
            <a:off x="7768952" y="8256984"/>
            <a:ext cx="1080889" cy="216024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Склад Каратайского ПО (не эксплуатир-ся)</a:t>
            </a:r>
            <a:endParaRPr lang="ru-RU" sz="600"/>
          </a:p>
        </p:txBody>
      </p:sp>
      <p:sp>
        <p:nvSpPr>
          <p:cNvPr id="66" name="Oval 41"/>
          <p:cNvSpPr>
            <a:spLocks noChangeArrowheads="1"/>
          </p:cNvSpPr>
          <p:nvPr/>
        </p:nvSpPr>
        <p:spPr bwMode="auto">
          <a:xfrm>
            <a:off x="3304456" y="4512568"/>
            <a:ext cx="288143" cy="288409"/>
          </a:xfrm>
          <a:prstGeom prst="ellipse">
            <a:avLst/>
          </a:prstGeom>
          <a:noFill/>
          <a:ln w="25400">
            <a:noFill/>
            <a:round/>
          </a:ln>
        </p:spPr>
        <p:txBody>
          <a:bodyPr wrap="none" lIns="127761" tIns="63881" rIns="127761" bIns="63881" anchor="ctr"/>
          <a:lstStyle/>
          <a:p>
            <a:pPr algn="ctr" defTabSz="1273175"/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18"/>
          <p:cNvGrpSpPr/>
          <p:nvPr/>
        </p:nvGrpSpPr>
        <p:grpSpPr>
          <a:xfrm>
            <a:off x="11009313" y="5940128"/>
            <a:ext cx="335129" cy="300653"/>
            <a:chOff x="982376" y="5374357"/>
            <a:chExt cx="288000" cy="314398"/>
          </a:xfrm>
        </p:grpSpPr>
        <p:sp>
          <p:nvSpPr>
            <p:cNvPr id="69" name="Oval 41"/>
            <p:cNvSpPr>
              <a:spLocks noChangeArrowheads="1"/>
            </p:cNvSpPr>
            <p:nvPr/>
          </p:nvSpPr>
          <p:spPr bwMode="auto">
            <a:xfrm>
              <a:off x="982376" y="5374357"/>
              <a:ext cx="288000" cy="314398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</a:ln>
          </p:spPr>
          <p:txBody>
            <a:bodyPr wrap="none" lIns="127761" tIns="63881" rIns="127761" bIns="63881" anchor="ctr"/>
            <a:lstStyle/>
            <a:p>
              <a:pPr algn="ctr" defTabSz="1273175"/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Oval 41"/>
            <p:cNvSpPr>
              <a:spLocks noChangeArrowheads="1"/>
            </p:cNvSpPr>
            <p:nvPr/>
          </p:nvSpPr>
          <p:spPr bwMode="auto">
            <a:xfrm>
              <a:off x="982376" y="5387535"/>
              <a:ext cx="288000" cy="287999"/>
            </a:xfrm>
            <a:prstGeom prst="ellipse">
              <a:avLst/>
            </a:prstGeom>
            <a:noFill/>
            <a:ln w="25400">
              <a:noFill/>
              <a:round/>
            </a:ln>
          </p:spPr>
          <p:txBody>
            <a:bodyPr wrap="none" lIns="127761" tIns="63881" rIns="127761" bIns="63881" anchor="ctr"/>
            <a:lstStyle/>
            <a:p>
              <a:pPr algn="ctr" defTabSz="1273175"/>
              <a:r>
                <a:rPr lang="en-US" sz="28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567"/>
          <p:cNvGrpSpPr/>
          <p:nvPr/>
        </p:nvGrpSpPr>
        <p:grpSpPr>
          <a:xfrm rot="-749454">
            <a:off x="4394643" y="3016867"/>
            <a:ext cx="164437" cy="111080"/>
            <a:chOff x="3079" y="3840"/>
            <a:chExt cx="181" cy="91"/>
          </a:xfrm>
        </p:grpSpPr>
        <p:sp>
          <p:nvSpPr>
            <p:cNvPr id="72" name="Line 564"/>
            <p:cNvSpPr>
              <a:spLocks noChangeShapeType="1"/>
            </p:cNvSpPr>
            <p:nvPr/>
          </p:nvSpPr>
          <p:spPr bwMode="auto">
            <a:xfrm flipH="1" flipV="1">
              <a:off x="3260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Line 565"/>
            <p:cNvSpPr>
              <a:spLocks noChangeShapeType="1"/>
            </p:cNvSpPr>
            <p:nvPr/>
          </p:nvSpPr>
          <p:spPr bwMode="auto">
            <a:xfrm flipH="1" flipV="1">
              <a:off x="3079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Line 566"/>
            <p:cNvSpPr>
              <a:spLocks noChangeShapeType="1"/>
            </p:cNvSpPr>
            <p:nvPr/>
          </p:nvSpPr>
          <p:spPr bwMode="auto">
            <a:xfrm flipH="1">
              <a:off x="3079" y="3886"/>
              <a:ext cx="18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9" name="AutoShape 98"/>
          <p:cNvSpPr>
            <a:spLocks noChangeArrowheads="1"/>
          </p:cNvSpPr>
          <p:nvPr/>
        </p:nvSpPr>
        <p:spPr bwMode="auto">
          <a:xfrm>
            <a:off x="2440360" y="4800600"/>
            <a:ext cx="1007864" cy="28803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Бочки, </a:t>
            </a:r>
            <a:r>
              <a:rPr lang="en-US" sz="600" smtClean="0"/>
              <a:t>V</a:t>
            </a:r>
            <a:r>
              <a:rPr lang="ru-RU" sz="600" smtClean="0"/>
              <a:t> 200 л.</a:t>
            </a:r>
          </a:p>
          <a:p>
            <a:pPr algn="ctr" defTabSz="1279525">
              <a:lnSpc>
                <a:spcPct val="70000"/>
              </a:lnSpc>
            </a:pPr>
            <a:r>
              <a:rPr lang="ru-RU" sz="600" smtClean="0"/>
              <a:t>Хранится ДТ (180 шт.), Масло (4 шт.) для ДЭС</a:t>
            </a:r>
            <a:endParaRPr lang="ru-RU" sz="600"/>
          </a:p>
        </p:txBody>
      </p:sp>
      <p:sp>
        <p:nvSpPr>
          <p:cNvPr id="80" name="Прямоугольник 51"/>
          <p:cNvSpPr>
            <a:spLocks noChangeArrowheads="1"/>
          </p:cNvSpPr>
          <p:nvPr/>
        </p:nvSpPr>
        <p:spPr bwMode="auto">
          <a:xfrm rot="2065507">
            <a:off x="4936987" y="4700464"/>
            <a:ext cx="317632" cy="52421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1" name="Прямоугольник 80"/>
          <p:cNvSpPr/>
          <p:nvPr/>
        </p:nvSpPr>
        <p:spPr bwMode="auto">
          <a:xfrm rot="2201340">
            <a:off x="5646951" y="5374775"/>
            <a:ext cx="149577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 bwMode="auto">
          <a:xfrm rot="2258938">
            <a:off x="4997722" y="4943558"/>
            <a:ext cx="150642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3" name="Прямоугольник 51"/>
          <p:cNvSpPr>
            <a:spLocks noChangeArrowheads="1"/>
          </p:cNvSpPr>
          <p:nvPr/>
        </p:nvSpPr>
        <p:spPr bwMode="auto">
          <a:xfrm rot="2065507">
            <a:off x="5585058" y="5132512"/>
            <a:ext cx="317632" cy="52421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4" name="Прямоугольник 51"/>
          <p:cNvSpPr>
            <a:spLocks noChangeArrowheads="1"/>
          </p:cNvSpPr>
          <p:nvPr/>
        </p:nvSpPr>
        <p:spPr bwMode="auto">
          <a:xfrm rot="7209479">
            <a:off x="6701783" y="5917778"/>
            <a:ext cx="307859" cy="25913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5" name="Прямоугольник 84"/>
          <p:cNvSpPr/>
          <p:nvPr/>
        </p:nvSpPr>
        <p:spPr bwMode="auto">
          <a:xfrm rot="1823293">
            <a:off x="6788044" y="5976788"/>
            <a:ext cx="134239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7" name="AutoShape 105"/>
          <p:cNvSpPr>
            <a:spLocks noChangeArrowheads="1"/>
          </p:cNvSpPr>
          <p:nvPr/>
        </p:nvSpPr>
        <p:spPr bwMode="auto">
          <a:xfrm>
            <a:off x="3664496" y="5880720"/>
            <a:ext cx="720849" cy="288032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ДЭС (АД-30), 2 ед. (1 экспл., 1 резерв.). АД-16 </a:t>
            </a:r>
            <a:endParaRPr lang="ru-RU" sz="600"/>
          </a:p>
        </p:txBody>
      </p:sp>
      <p:sp>
        <p:nvSpPr>
          <p:cNvPr id="88" name="Прямоугольник 87"/>
          <p:cNvSpPr/>
          <p:nvPr/>
        </p:nvSpPr>
        <p:spPr bwMode="auto">
          <a:xfrm rot="2035656">
            <a:off x="11131526" y="7056829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9" name="AutoShape 110"/>
          <p:cNvSpPr>
            <a:spLocks noChangeArrowheads="1"/>
          </p:cNvSpPr>
          <p:nvPr/>
        </p:nvSpPr>
        <p:spPr bwMode="auto">
          <a:xfrm>
            <a:off x="4456584" y="1704256"/>
            <a:ext cx="792162" cy="288032"/>
          </a:xfrm>
          <a:prstGeom prst="wedgeRectCallout">
            <a:avLst>
              <a:gd name="adj1" fmla="val -36171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Забор воды на хозпитьевые нужды</a:t>
            </a:r>
            <a:endParaRPr lang="ru-RU" sz="600"/>
          </a:p>
        </p:txBody>
      </p:sp>
      <p:sp>
        <p:nvSpPr>
          <p:cNvPr id="90" name="Прямоугольник 51"/>
          <p:cNvSpPr>
            <a:spLocks noChangeArrowheads="1"/>
          </p:cNvSpPr>
          <p:nvPr/>
        </p:nvSpPr>
        <p:spPr bwMode="auto">
          <a:xfrm rot="2065507">
            <a:off x="6713329" y="5148132"/>
            <a:ext cx="300314" cy="40071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91" name="Прямоугольник 90"/>
          <p:cNvSpPr/>
          <p:nvPr/>
        </p:nvSpPr>
        <p:spPr bwMode="auto">
          <a:xfrm rot="2201340">
            <a:off x="6767834" y="5335885"/>
            <a:ext cx="184258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2" name="AutoShape 98"/>
          <p:cNvSpPr>
            <a:spLocks noChangeArrowheads="1"/>
          </p:cNvSpPr>
          <p:nvPr/>
        </p:nvSpPr>
        <p:spPr bwMode="auto">
          <a:xfrm>
            <a:off x="9857184" y="5232648"/>
            <a:ext cx="864096" cy="28803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Вертолетная площадка с грунт. покрытием</a:t>
            </a:r>
          </a:p>
          <a:p>
            <a:pPr algn="ctr" defTabSz="1279525">
              <a:lnSpc>
                <a:spcPct val="70000"/>
              </a:lnSpc>
            </a:pPr>
            <a:r>
              <a:rPr lang="ru-RU" sz="600" smtClean="0"/>
              <a:t>Ми-8</a:t>
            </a:r>
            <a:endParaRPr lang="ru-RU" sz="600"/>
          </a:p>
        </p:txBody>
      </p:sp>
      <p:sp>
        <p:nvSpPr>
          <p:cNvPr id="66573" name="AutoShape 105"/>
          <p:cNvSpPr>
            <a:spLocks noChangeArrowheads="1"/>
          </p:cNvSpPr>
          <p:nvPr/>
        </p:nvSpPr>
        <p:spPr bwMode="auto">
          <a:xfrm>
            <a:off x="7480920" y="7104856"/>
            <a:ext cx="936873" cy="215900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Магазин №2 Каратайского ПО</a:t>
            </a:r>
            <a:endParaRPr lang="ru-RU" sz="600"/>
          </a:p>
        </p:txBody>
      </p:sp>
      <p:sp>
        <p:nvSpPr>
          <p:cNvPr id="86" name="Line 197"/>
          <p:cNvSpPr>
            <a:spLocks noChangeShapeType="1"/>
          </p:cNvSpPr>
          <p:nvPr/>
        </p:nvSpPr>
        <p:spPr bwMode="auto">
          <a:xfrm flipH="1">
            <a:off x="4384576" y="4656584"/>
            <a:ext cx="720080" cy="86409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3" name="Line 197"/>
          <p:cNvSpPr>
            <a:spLocks noChangeShapeType="1"/>
          </p:cNvSpPr>
          <p:nvPr/>
        </p:nvSpPr>
        <p:spPr bwMode="auto">
          <a:xfrm flipH="1">
            <a:off x="5752728" y="5088632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4" name="Line 197"/>
          <p:cNvSpPr>
            <a:spLocks noChangeShapeType="1"/>
          </p:cNvSpPr>
          <p:nvPr/>
        </p:nvSpPr>
        <p:spPr bwMode="auto">
          <a:xfrm flipH="1" flipV="1">
            <a:off x="1720280" y="2640360"/>
            <a:ext cx="8928992" cy="518457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5" name="Line 197"/>
          <p:cNvSpPr>
            <a:spLocks noChangeShapeType="1"/>
          </p:cNvSpPr>
          <p:nvPr/>
        </p:nvSpPr>
        <p:spPr bwMode="auto">
          <a:xfrm flipH="1">
            <a:off x="6472808" y="5448672"/>
            <a:ext cx="144016" cy="216024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6" name="Line 197"/>
          <p:cNvSpPr>
            <a:spLocks noChangeShapeType="1"/>
          </p:cNvSpPr>
          <p:nvPr/>
        </p:nvSpPr>
        <p:spPr bwMode="auto">
          <a:xfrm flipH="1">
            <a:off x="6832848" y="5736704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7" name="Line 197"/>
          <p:cNvSpPr>
            <a:spLocks noChangeShapeType="1"/>
          </p:cNvSpPr>
          <p:nvPr/>
        </p:nvSpPr>
        <p:spPr bwMode="auto">
          <a:xfrm flipV="1">
            <a:off x="6760840" y="5448672"/>
            <a:ext cx="72008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8" name="Line 197"/>
          <p:cNvSpPr>
            <a:spLocks noChangeShapeType="1"/>
          </p:cNvSpPr>
          <p:nvPr/>
        </p:nvSpPr>
        <p:spPr bwMode="auto">
          <a:xfrm flipV="1">
            <a:off x="6256784" y="5088632"/>
            <a:ext cx="144016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9" name="Line 197"/>
          <p:cNvSpPr>
            <a:spLocks noChangeShapeType="1"/>
          </p:cNvSpPr>
          <p:nvPr/>
        </p:nvSpPr>
        <p:spPr bwMode="auto">
          <a:xfrm flipV="1">
            <a:off x="5752728" y="4728592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0" name="Line 197"/>
          <p:cNvSpPr>
            <a:spLocks noChangeShapeType="1"/>
          </p:cNvSpPr>
          <p:nvPr/>
        </p:nvSpPr>
        <p:spPr bwMode="auto">
          <a:xfrm flipV="1">
            <a:off x="7624936" y="5952728"/>
            <a:ext cx="72008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2" name="Line 197"/>
          <p:cNvSpPr>
            <a:spLocks noChangeShapeType="1"/>
          </p:cNvSpPr>
          <p:nvPr/>
        </p:nvSpPr>
        <p:spPr bwMode="auto">
          <a:xfrm flipH="1">
            <a:off x="7768952" y="6240760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3" name="Line 197"/>
          <p:cNvSpPr>
            <a:spLocks noChangeShapeType="1"/>
          </p:cNvSpPr>
          <p:nvPr/>
        </p:nvSpPr>
        <p:spPr bwMode="auto">
          <a:xfrm flipV="1">
            <a:off x="8201000" y="6240760"/>
            <a:ext cx="72008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4" name="Line 197"/>
          <p:cNvSpPr>
            <a:spLocks noChangeShapeType="1"/>
          </p:cNvSpPr>
          <p:nvPr/>
        </p:nvSpPr>
        <p:spPr bwMode="auto">
          <a:xfrm flipH="1">
            <a:off x="4816624" y="4008512"/>
            <a:ext cx="216024" cy="432048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5" name="Line 197"/>
          <p:cNvSpPr>
            <a:spLocks noChangeShapeType="1"/>
          </p:cNvSpPr>
          <p:nvPr/>
        </p:nvSpPr>
        <p:spPr bwMode="auto">
          <a:xfrm flipH="1">
            <a:off x="9137104" y="6672808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6" name="Line 197"/>
          <p:cNvSpPr>
            <a:spLocks noChangeShapeType="1"/>
          </p:cNvSpPr>
          <p:nvPr/>
        </p:nvSpPr>
        <p:spPr bwMode="auto">
          <a:xfrm flipV="1">
            <a:off x="8633048" y="6672808"/>
            <a:ext cx="144016" cy="216024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7" name="Line 197"/>
          <p:cNvSpPr>
            <a:spLocks noChangeShapeType="1"/>
          </p:cNvSpPr>
          <p:nvPr/>
        </p:nvSpPr>
        <p:spPr bwMode="auto">
          <a:xfrm flipH="1">
            <a:off x="9209112" y="7104856"/>
            <a:ext cx="144016" cy="216024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8" name="Line 197"/>
          <p:cNvSpPr>
            <a:spLocks noChangeShapeType="1"/>
          </p:cNvSpPr>
          <p:nvPr/>
        </p:nvSpPr>
        <p:spPr bwMode="auto">
          <a:xfrm flipH="1">
            <a:off x="9929192" y="6744816"/>
            <a:ext cx="360040" cy="64807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9" name="Line 197"/>
          <p:cNvSpPr>
            <a:spLocks noChangeShapeType="1"/>
          </p:cNvSpPr>
          <p:nvPr/>
        </p:nvSpPr>
        <p:spPr bwMode="auto">
          <a:xfrm flipV="1">
            <a:off x="10649272" y="7176864"/>
            <a:ext cx="576064" cy="64807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1" name="Line 197"/>
          <p:cNvSpPr>
            <a:spLocks noChangeShapeType="1"/>
          </p:cNvSpPr>
          <p:nvPr/>
        </p:nvSpPr>
        <p:spPr bwMode="auto">
          <a:xfrm flipH="1" flipV="1">
            <a:off x="1072208" y="2496344"/>
            <a:ext cx="648072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2" name="Line 197"/>
          <p:cNvSpPr>
            <a:spLocks noChangeShapeType="1"/>
          </p:cNvSpPr>
          <p:nvPr/>
        </p:nvSpPr>
        <p:spPr bwMode="auto">
          <a:xfrm flipH="1">
            <a:off x="1720279" y="1560240"/>
            <a:ext cx="864097" cy="108012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3" name="Line 197"/>
          <p:cNvSpPr>
            <a:spLocks noChangeShapeType="1"/>
          </p:cNvSpPr>
          <p:nvPr/>
        </p:nvSpPr>
        <p:spPr bwMode="auto">
          <a:xfrm flipH="1" flipV="1">
            <a:off x="4888632" y="4944616"/>
            <a:ext cx="144016" cy="72008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6" name="Line 197"/>
          <p:cNvSpPr>
            <a:spLocks noChangeShapeType="1"/>
          </p:cNvSpPr>
          <p:nvPr/>
        </p:nvSpPr>
        <p:spPr bwMode="auto">
          <a:xfrm flipH="1">
            <a:off x="2656383" y="3216424"/>
            <a:ext cx="72006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graphicFrame>
        <p:nvGraphicFramePr>
          <p:cNvPr id="114" name="Таблица 113"/>
          <p:cNvGraphicFramePr>
            <a:graphicFrameLocks noGrp="1"/>
          </p:cNvGraphicFramePr>
          <p:nvPr/>
        </p:nvGraphicFramePr>
        <p:xfrm>
          <a:off x="0" y="6274717"/>
          <a:ext cx="5616624" cy="3326483"/>
        </p:xfrm>
        <a:graphic>
          <a:graphicData uri="http://schemas.openxmlformats.org/drawingml/2006/table">
            <a:tbl>
              <a:tblPr/>
              <a:tblGrid>
                <a:gridCol w="3736504"/>
                <a:gridCol w="1880120"/>
              </a:tblGrid>
              <a:tr h="293535">
                <a:tc gridSpan="2"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Сведения по электросетям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AE">
                        <a:alpha val="80000"/>
                      </a:srgbClr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587072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Филиал РЭС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AE">
                        <a:alpha val="8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Филиал ЖКУ </a:t>
                      </a: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п. </a:t>
                      </a:r>
                      <a:r>
                        <a:rPr lang="ru-RU" sz="14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Каратайка МР ЗР «Севержилкомсервис»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AE">
                        <a:alpha val="80000"/>
                      </a:srgbClr>
                    </a:solidFill>
                  </a:tcPr>
                </a:tc>
              </a:tr>
              <a:tr h="293535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линий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AE">
                        <a:alpha val="8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AE">
                        <a:alpha val="80000"/>
                      </a:srgbClr>
                    </a:solidFill>
                  </a:tcPr>
                </a:tc>
              </a:tr>
              <a:tr h="293535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 напряжения ВЛ (кВ),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AE">
                        <a:alpha val="8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 кВт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AE">
                        <a:alpha val="80000"/>
                      </a:srgbClr>
                    </a:solidFill>
                  </a:tcPr>
                </a:tc>
              </a:tr>
              <a:tr h="293535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 ввода в эксплуатацию,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AE">
                        <a:alpha val="8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нет данных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AE">
                        <a:alpha val="80000"/>
                      </a:srgbClr>
                    </a:solidFill>
                  </a:tcPr>
                </a:tc>
              </a:tr>
              <a:tr h="33799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 окончания проведения реконструкции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AE">
                        <a:alpha val="8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AE">
                        <a:alpha val="80000"/>
                      </a:srgbClr>
                    </a:solidFill>
                  </a:tcPr>
                </a:tc>
              </a:tr>
              <a:tr h="293535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Протяженность ЛЭП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AE">
                        <a:alpha val="8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км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AE">
                        <a:alpha val="80000"/>
                      </a:srgbClr>
                    </a:solidFill>
                  </a:tcPr>
                </a:tc>
              </a:tr>
              <a:tr h="426545">
                <a:tc>
                  <a:txBody>
                    <a:bodyPr vert="horz" wrap="square"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и тип опор (всего, в т.ч. деревянных и металлических)</a:t>
                      </a:r>
                      <a:endParaRPr lang="ru-RU" sz="140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AE">
                        <a:alpha val="8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нет данных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AE">
                        <a:alpha val="80000"/>
                      </a:srgbClr>
                    </a:solidFill>
                  </a:tcPr>
                </a:tc>
              </a:tr>
              <a:tr h="293998"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ДЭС АД-30, мощность 30 кВт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AE">
                        <a:alpha val="8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ед. ( 1 в резерве)</a:t>
                      </a:r>
                      <a:endParaRPr lang="ru-RU" sz="14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AE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0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34421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89249" tIns="44572" rIns="89249" bIns="44572" anchor="ctr"/>
          <a:lstStyle/>
          <a:p>
            <a:pPr algn="ctr" defTabSz="1243013">
              <a:tabLst>
                <a:tab pos="3151188"/>
                <a:tab pos="3402013"/>
                <a:tab pos="3495675"/>
              </a:tabLst>
            </a:pPr>
            <a:endParaRPr lang="ru-RU" sz="21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3013">
              <a:tabLst>
                <a:tab pos="3151188"/>
                <a:tab pos="3402013"/>
                <a:tab pos="3495675"/>
              </a:tabLst>
            </a:pP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НАСЕЛЕННОГО ПУНКТА ПОС. ВАРНЕК МУНИЦИПАЛЬНОГО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СЕЛЬСОВЕТ»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НЕНЕЦКОГО АВТОНОМНОГО ОКРУГА</a:t>
            </a:r>
            <a:endParaRPr lang="ru-RU" sz="21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9525">
              <a:lnSpc>
                <a:spcPct val="80000"/>
              </a:lnSpc>
              <a:defRPr/>
            </a:pP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(риски возникновения ЧС на электросетях) </a:t>
            </a:r>
          </a:p>
          <a:p>
            <a:pPr algn="ctr" defTabSz="1279525">
              <a:lnSpc>
                <a:spcPct val="80000"/>
              </a:lnSpc>
              <a:defRPr/>
            </a:pPr>
            <a:endParaRPr lang="ru-RU" sz="21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 Box 242"/>
          <p:cNvSpPr txBox="1">
            <a:spLocks noChangeArrowheads="1"/>
          </p:cNvSpPr>
          <p:nvPr/>
        </p:nvSpPr>
        <p:spPr bwMode="auto">
          <a:xfrm>
            <a:off x="11945938" y="0"/>
            <a:ext cx="855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/>
              <a:t>п. 4.2.1.</a:t>
            </a:r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34421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89249" tIns="44572" rIns="89249" bIns="44572" anchor="ctr"/>
          <a:lstStyle/>
          <a:p>
            <a:pPr algn="ctr" defTabSz="1243013">
              <a:tabLst>
                <a:tab pos="3151188"/>
                <a:tab pos="3402013"/>
                <a:tab pos="3495675"/>
              </a:tabLst>
            </a:pPr>
            <a:endParaRPr lang="ru-RU" sz="21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3013">
              <a:tabLst>
                <a:tab pos="3151188"/>
                <a:tab pos="3402013"/>
                <a:tab pos="3495675"/>
              </a:tabLst>
            </a:pP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НАСЕЛЕННОГО ПУНКТА ПОС. ВАРНЕК МУНИЦИПАЛЬНОГО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СЕЛЬСОВЕТ»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НЕНЕЦКОГО АВТОНОМНОГО ОКРУГА</a:t>
            </a:r>
            <a:endParaRPr lang="ru-RU" sz="21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9525">
              <a:lnSpc>
                <a:spcPct val="80000"/>
              </a:lnSpc>
              <a:defRPr/>
            </a:pP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(сведения по электросетям)  </a:t>
            </a:r>
          </a:p>
          <a:p>
            <a:pPr algn="ctr" defTabSz="1279525">
              <a:lnSpc>
                <a:spcPct val="80000"/>
              </a:lnSpc>
              <a:defRPr/>
            </a:pPr>
            <a:endParaRPr lang="ru-RU" sz="21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6310" name="Group 7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92606487"/>
              </p:ext>
            </p:extLst>
          </p:nvPr>
        </p:nvGraphicFramePr>
        <p:xfrm>
          <a:off x="208113" y="1416224"/>
          <a:ext cx="12385375" cy="3455814"/>
        </p:xfrm>
        <a:graphic>
          <a:graphicData uri="http://schemas.openxmlformats.org/drawingml/2006/table">
            <a:tbl>
              <a:tblPr/>
              <a:tblGrid>
                <a:gridCol w="4192696"/>
                <a:gridCol w="3127287"/>
                <a:gridCol w="5065392"/>
              </a:tblGrid>
              <a:tr h="1151938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объекта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Характеристика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51938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Трансф. подстанции (шт.)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51938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Дизельные электростанции (шт.)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Мощность по 30 кВ ( 1 в резерве)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1221" name="Text Box 68"/>
          <p:cNvSpPr txBox="1">
            <a:spLocks noChangeArrowheads="1"/>
          </p:cNvSpPr>
          <p:nvPr/>
        </p:nvSpPr>
        <p:spPr bwMode="auto">
          <a:xfrm>
            <a:off x="11801475" y="0"/>
            <a:ext cx="1000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/>
              <a:t>п. 4.2.1.1.</a:t>
            </a:r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34421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89249" tIns="44572" rIns="89249" bIns="44572" anchor="ctr"/>
          <a:lstStyle/>
          <a:p>
            <a:pPr algn="ctr" defTabSz="1243013">
              <a:tabLst>
                <a:tab pos="3151188"/>
                <a:tab pos="3402013"/>
                <a:tab pos="3495675"/>
              </a:tabLst>
            </a:pPr>
            <a:endParaRPr lang="ru-RU" sz="21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3013">
              <a:tabLst>
                <a:tab pos="3151188"/>
                <a:tab pos="3402013"/>
                <a:tab pos="3495675"/>
              </a:tabLst>
            </a:pP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НАСЕЛЕННОГО ПУНКТА ПОС. ВАРНЕК МУНИЦИПАЛЬНОГО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СЕЛЬСОВЕТ»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НЕНЕЦКОГО АВТОНОМНОГО ОКРУГА</a:t>
            </a:r>
            <a:endParaRPr lang="ru-RU" sz="21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9525">
              <a:lnSpc>
                <a:spcPct val="80000"/>
              </a:lnSpc>
              <a:defRPr/>
            </a:pP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(таблица вызовов при возникновении ЧС на электросетях) </a:t>
            </a:r>
          </a:p>
          <a:p>
            <a:pPr algn="ctr" defTabSz="1279525">
              <a:lnSpc>
                <a:spcPct val="80000"/>
              </a:lnSpc>
              <a:defRPr/>
            </a:pPr>
            <a:endParaRPr lang="ru-RU" sz="21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3234" name="Group 30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88612314"/>
              </p:ext>
            </p:extLst>
          </p:nvPr>
        </p:nvGraphicFramePr>
        <p:xfrm>
          <a:off x="141288" y="1585913"/>
          <a:ext cx="12442825" cy="6492505"/>
        </p:xfrm>
        <a:graphic>
          <a:graphicData uri="http://schemas.openxmlformats.org/drawingml/2006/table">
            <a:tbl>
              <a:tblPr/>
              <a:tblGrid>
                <a:gridCol w="3848100"/>
                <a:gridCol w="4994275"/>
                <a:gridCol w="3600450"/>
              </a:tblGrid>
              <a:tr h="870691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Ф.И.О. Должность руководителя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03836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Администрация МО «Юшарский сельсовет»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Глава МО – Вылко Дмитрий Валентинович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8(81857) 2-46-44,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2-46-22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сот. 8-911-591-10-99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4873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Дежурная смена ДЭС п. Варнек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Валей Александр Андреевич</a:t>
                      </a:r>
                    </a:p>
                  </a:txBody>
                  <a:tcPr marL="68538" marR="685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8-818-53-2-26-44 </a:t>
                      </a:r>
                    </a:p>
                  </a:txBody>
                  <a:tcPr marL="68538" marR="685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3359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defRPr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ФАП п. Варнек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Ледкова Валентина Васильевна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38" marR="685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8-818-53-4-83-65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38" marR="685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4873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defRPr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НПСО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Кравцов А. Г</a:t>
                      </a:r>
                    </a:p>
                  </a:txBody>
                  <a:tcPr marL="68538" marR="685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4-77-00</a:t>
                      </a:r>
                    </a:p>
                  </a:txBody>
                  <a:tcPr marL="68538" marR="685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4873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38" marR="685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38" marR="685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2245" name="Text Box 303"/>
          <p:cNvSpPr txBox="1">
            <a:spLocks noChangeArrowheads="1"/>
          </p:cNvSpPr>
          <p:nvPr/>
        </p:nvSpPr>
        <p:spPr bwMode="auto">
          <a:xfrm>
            <a:off x="11801475" y="0"/>
            <a:ext cx="1000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/>
              <a:t>п. 4.2.1.2.</a:t>
            </a:r>
          </a:p>
        </p:txBody>
      </p: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-9525" y="-23813"/>
            <a:ext cx="12801600" cy="12240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89575" tIns="44745" rIns="89575" bIns="44745" anchor="ctr"/>
          <a:lstStyle/>
          <a:p>
            <a:pPr algn="ctr" defTabSz="1266825">
              <a:lnSpc>
                <a:spcPct val="90000"/>
              </a:lnSpc>
              <a:tabLst>
                <a:tab pos="3211513"/>
                <a:tab pos="3468688"/>
                <a:tab pos="3565525"/>
              </a:tabLst>
            </a:pPr>
            <a:endParaRPr lang="ru-RU" sz="21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66825">
              <a:lnSpc>
                <a:spcPct val="90000"/>
              </a:lnSpc>
              <a:tabLst>
                <a:tab pos="3211513"/>
                <a:tab pos="3468688"/>
                <a:tab pos="3565525"/>
              </a:tabLst>
            </a:pP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НАСЕЛЕННОГО ПУНКТА ПОС. ВАРНЕК МУНИЦИПАЛЬНОГО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СЕЛЬСОВЕТ»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НЕНЕЦКОГО АВТОНОМНОГО ОКРУГА</a:t>
            </a:r>
            <a:endParaRPr lang="ru-RU" sz="21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66825">
              <a:lnSpc>
                <a:spcPct val="80000"/>
              </a:lnSpc>
              <a:tabLst>
                <a:tab pos="3211513"/>
                <a:tab pos="3468688"/>
                <a:tab pos="3565525"/>
              </a:tabLst>
            </a:pPr>
            <a:r>
              <a:rPr lang="ru-RU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(ведомость привлечения сил и средств)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56760" name="Group 4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7198711"/>
              </p:ext>
            </p:extLst>
          </p:nvPr>
        </p:nvGraphicFramePr>
        <p:xfrm>
          <a:off x="-9525" y="1200199"/>
          <a:ext cx="12820650" cy="8600660"/>
        </p:xfrm>
        <a:graphic>
          <a:graphicData uri="http://schemas.openxmlformats.org/drawingml/2006/table">
            <a:tbl>
              <a:tblPr/>
              <a:tblGrid>
                <a:gridCol w="2527300"/>
                <a:gridCol w="655638"/>
                <a:gridCol w="1022350"/>
                <a:gridCol w="736600"/>
                <a:gridCol w="736600"/>
                <a:gridCol w="742950"/>
                <a:gridCol w="849312"/>
                <a:gridCol w="1022350"/>
                <a:gridCol w="917575"/>
                <a:gridCol w="893763"/>
                <a:gridCol w="890587"/>
                <a:gridCol w="1027113"/>
                <a:gridCol w="798512"/>
              </a:tblGrid>
              <a:tr h="484849">
                <a:tc rowSpan="3"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Название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подр-я, старший (звание, Ф.И.О., телефон)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 gridSpan="2"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Привл. в соотв. с пасп-м территории (планами применения)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Привлекалось фактически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Нормативное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время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Нормативн. документ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 gridSpan="3"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Временные показатели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Расстояние до места ЧС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3"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Недостатки в реагировании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21372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л/с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тех.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убытия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прибытия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526337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л/с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тех.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Получение инф.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Время убытия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Время прибытия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208058">
                <a:tc gridSpan="13"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МЧС России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208058">
                <a:tc gridSpan="13"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Органы управления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439646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058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ОГ ГУ МЧС России</a:t>
                      </a: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582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ОГ регионального центра</a:t>
                      </a: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090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ОШ ГУ МЧС России</a:t>
                      </a: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120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ОШ регионального центра</a:t>
                      </a: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058">
                <a:tc gridSpan="13"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Силы и средства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208058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244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Всего за МЧС России: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058">
                <a:tc gridSpan="13"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ФП РСЧС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208058">
                <a:tc gridSpan="13"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Органы управления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208058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058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058">
                <a:tc gridSpan="13"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Силы и средства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208058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МВД России: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241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служба охраны общественного порядка</a:t>
                      </a: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058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ГИБДД</a:t>
                      </a: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408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вневедомственная охрана</a:t>
                      </a: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351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Минздравсоцразвития: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058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ВЦМК</a:t>
                      </a: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058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ФМБА</a:t>
                      </a: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058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Минэнерго: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058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Минобороны: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058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Минприроды: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058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Минкомсвязь: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058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Минтранс: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058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ФП РСЧС: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59" marR="534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6757" name="Text Box 406"/>
          <p:cNvSpPr txBox="1">
            <a:spLocks noChangeArrowheads="1"/>
          </p:cNvSpPr>
          <p:nvPr/>
        </p:nvSpPr>
        <p:spPr bwMode="auto">
          <a:xfrm>
            <a:off x="11730038" y="0"/>
            <a:ext cx="1071562" cy="301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9575" tIns="44745" rIns="89575" bIns="44745">
            <a:spAutoFit/>
          </a:bodyPr>
          <a:lstStyle/>
          <a:p>
            <a:pPr algn="r" defTabSz="1254125">
              <a:spcBef>
                <a:spcPct val="50000"/>
              </a:spcBef>
            </a:pPr>
            <a:r>
              <a:rPr lang="ru-RU" sz="1400" b="1">
                <a:solidFill>
                  <a:srgbClr val="000000"/>
                </a:solidFill>
                <a:latin typeface="Times New Roman" pitchFamily="18" charset="0"/>
              </a:rPr>
              <a:t>п. 4.2.1.3.</a:t>
            </a:r>
          </a:p>
        </p:txBody>
      </p: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-9525" y="-23813"/>
            <a:ext cx="12801600" cy="1079501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89575" tIns="44745" rIns="89575" bIns="44745" anchor="ctr"/>
          <a:lstStyle/>
          <a:p>
            <a:pPr algn="ctr" defTabSz="1266825">
              <a:lnSpc>
                <a:spcPct val="90000"/>
              </a:lnSpc>
              <a:tabLst>
                <a:tab pos="3211513"/>
                <a:tab pos="3468688"/>
                <a:tab pos="3565525"/>
              </a:tabLst>
            </a:pPr>
            <a:endParaRPr lang="ru-RU" sz="21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66825">
              <a:lnSpc>
                <a:spcPct val="90000"/>
              </a:lnSpc>
              <a:tabLst>
                <a:tab pos="3211513"/>
                <a:tab pos="3468688"/>
                <a:tab pos="3565525"/>
              </a:tabLst>
            </a:pP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НАСЕЛЕННОГО ПУНКТА ПОС. ВАРНЕК МУНИЦИПАЛЬНОГО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СЕЛЬСОВЕТ»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НЕНЕЦКОГО АВТОНОМНОГО ОКРУГА</a:t>
            </a:r>
            <a:endParaRPr lang="ru-RU" sz="21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66825">
              <a:lnSpc>
                <a:spcPct val="80000"/>
              </a:lnSpc>
              <a:tabLst>
                <a:tab pos="3211513"/>
                <a:tab pos="3468688"/>
                <a:tab pos="3565525"/>
              </a:tabLst>
            </a:pPr>
            <a:r>
              <a:rPr lang="ru-RU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(ведомость привлечения сил и средств)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57713" name="Group 337"/>
          <p:cNvGraphicFramePr>
            <a:graphicFrameLocks noGrp="1"/>
          </p:cNvGraphicFramePr>
          <p:nvPr/>
        </p:nvGraphicFramePr>
        <p:xfrm>
          <a:off x="-9525" y="1055688"/>
          <a:ext cx="12811125" cy="8256275"/>
        </p:xfrm>
        <a:graphic>
          <a:graphicData uri="http://schemas.openxmlformats.org/drawingml/2006/table">
            <a:tbl>
              <a:tblPr/>
              <a:tblGrid>
                <a:gridCol w="2605088"/>
                <a:gridCol w="595312"/>
                <a:gridCol w="658813"/>
                <a:gridCol w="677862"/>
                <a:gridCol w="739775"/>
                <a:gridCol w="738188"/>
                <a:gridCol w="852487"/>
                <a:gridCol w="922338"/>
                <a:gridCol w="1031875"/>
                <a:gridCol w="739775"/>
                <a:gridCol w="895350"/>
                <a:gridCol w="1033462"/>
                <a:gridCol w="1320800"/>
              </a:tblGrid>
              <a:tr h="1554163">
                <a:tc rowSpan="2"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Название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подр-я, старший (звание, Ф.И.О., телефон)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Привл. в соотв. с пасп-м территории (планами применения)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Привлекалось фактически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Нормативное время</a:t>
                      </a: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Норматив. документ</a:t>
                      </a: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 vert="horz" wrap="square"/>
                    <a:lstStyle/>
                    <a:p>
                      <a:pPr marL="0" marR="0" lvl="0" indent="0" algn="ctr" defTabSz="1057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Временные показатели</a:t>
                      </a: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Расстояние до места ЧС</a:t>
                      </a: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Недостатки в реагировании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95288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л/с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тех.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л/с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тех.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убытия</a:t>
                      </a: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прибытия</a:t>
                      </a: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Получение инф.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Время убытия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Время прибытия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212725">
                <a:tc gridSpan="13"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ТП РСЧС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212725">
                <a:tc gridSpan="13"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212725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 объекта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 КЧС и ОПБ муниципального образования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 КЧСиОПБ субъекта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ОШ (КЧСиОПБ объекта)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ОШ (КЧСиОПБ муниципального образования)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ОШ (КЧС и ОПБ субъекта)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gridSpan="13"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Силы и средства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212725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Газовая служба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Аварийно-спасательные формирования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Коммунальная служба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20 мин</a:t>
                      </a: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</a:t>
                      </a: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водоканала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Энергетическая служба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20 мин</a:t>
                      </a: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</a:t>
                      </a: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служба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20 мин</a:t>
                      </a: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</a:t>
                      </a: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т.д.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ТП РСЧС: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gridSpan="13"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министерства и ведомства (организации)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211138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Прокуратура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ФСБ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anose="02020603050405020304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за другие министерства и ведомства: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72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47" marR="533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7710" name="Text Box 336"/>
          <p:cNvSpPr txBox="1">
            <a:spLocks noChangeArrowheads="1"/>
          </p:cNvSpPr>
          <p:nvPr/>
        </p:nvSpPr>
        <p:spPr bwMode="auto">
          <a:xfrm>
            <a:off x="11801475" y="0"/>
            <a:ext cx="1000125" cy="301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9575" tIns="44745" rIns="89575" bIns="44745">
            <a:spAutoFit/>
          </a:bodyPr>
          <a:lstStyle/>
          <a:p>
            <a:pPr algn="r" defTabSz="1254125">
              <a:spcBef>
                <a:spcPct val="50000"/>
              </a:spcBef>
            </a:pPr>
            <a:r>
              <a:rPr lang="ru-RU" sz="1400" b="1">
                <a:solidFill>
                  <a:srgbClr val="000000"/>
                </a:solidFill>
                <a:latin typeface="Times New Roman" pitchFamily="18" charset="0"/>
              </a:rPr>
              <a:t>п. 4.2.1.3.</a:t>
            </a:r>
          </a:p>
        </p:txBody>
      </p:sp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6564" name="Picture 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28191"/>
            <a:ext cx="12801600" cy="8473009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97"/>
          <p:cNvSpPr>
            <a:spLocks noChangeArrowheads="1"/>
          </p:cNvSpPr>
          <p:nvPr/>
        </p:nvSpPr>
        <p:spPr bwMode="auto">
          <a:xfrm rot="1571504">
            <a:off x="10087796" y="6564556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6" name="AutoShape 98"/>
          <p:cNvSpPr>
            <a:spLocks noChangeArrowheads="1"/>
          </p:cNvSpPr>
          <p:nvPr/>
        </p:nvSpPr>
        <p:spPr bwMode="auto">
          <a:xfrm>
            <a:off x="9281120" y="5808712"/>
            <a:ext cx="792187" cy="28803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Общественный центр (клуб, ФАП)</a:t>
            </a:r>
            <a:endParaRPr lang="ru-RU" sz="600"/>
          </a:p>
        </p:txBody>
      </p:sp>
      <p:sp>
        <p:nvSpPr>
          <p:cNvPr id="66567" name="Rectangle 99"/>
          <p:cNvSpPr>
            <a:spLocks noChangeArrowheads="1"/>
          </p:cNvSpPr>
          <p:nvPr/>
        </p:nvSpPr>
        <p:spPr bwMode="auto">
          <a:xfrm rot="-1730222">
            <a:off x="2152650" y="3360738"/>
            <a:ext cx="576263" cy="2651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8" name="AutoShape 100"/>
          <p:cNvSpPr>
            <a:spLocks noChangeArrowheads="1"/>
          </p:cNvSpPr>
          <p:nvPr/>
        </p:nvSpPr>
        <p:spPr bwMode="auto">
          <a:xfrm>
            <a:off x="1792288" y="3071813"/>
            <a:ext cx="431800" cy="14446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БАНЯ</a:t>
            </a:r>
          </a:p>
        </p:txBody>
      </p:sp>
      <p:sp>
        <p:nvSpPr>
          <p:cNvPr id="66571" name="Rectangle 103"/>
          <p:cNvSpPr>
            <a:spLocks noChangeArrowheads="1"/>
          </p:cNvSpPr>
          <p:nvPr/>
        </p:nvSpPr>
        <p:spPr bwMode="auto">
          <a:xfrm rot="1743570">
            <a:off x="8056563" y="6096000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2" name="AutoShape 104"/>
          <p:cNvSpPr>
            <a:spLocks noChangeArrowheads="1"/>
          </p:cNvSpPr>
          <p:nvPr/>
        </p:nvSpPr>
        <p:spPr bwMode="auto">
          <a:xfrm>
            <a:off x="7840663" y="5305425"/>
            <a:ext cx="936625" cy="215900"/>
          </a:xfrm>
          <a:prstGeom prst="wedgeRectCallout">
            <a:avLst>
              <a:gd name="adj1" fmla="val -12204"/>
              <a:gd name="adj2" fmla="val 32867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60000"/>
              </a:lnSpc>
            </a:pPr>
            <a:r>
              <a:rPr lang="ru-RU" sz="600"/>
              <a:t>Пекарня производительность -25кг \сутки</a:t>
            </a:r>
          </a:p>
        </p:txBody>
      </p:sp>
      <p:sp>
        <p:nvSpPr>
          <p:cNvPr id="66574" name="Rectangle 106"/>
          <p:cNvSpPr>
            <a:spLocks noChangeArrowheads="1"/>
          </p:cNvSpPr>
          <p:nvPr/>
        </p:nvSpPr>
        <p:spPr bwMode="auto">
          <a:xfrm rot="2070800">
            <a:off x="8272463" y="6816725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7" name="Rectangle 109"/>
          <p:cNvSpPr>
            <a:spLocks noChangeArrowheads="1"/>
          </p:cNvSpPr>
          <p:nvPr/>
        </p:nvSpPr>
        <p:spPr bwMode="auto">
          <a:xfrm rot="1893124">
            <a:off x="5224245" y="4917306"/>
            <a:ext cx="382174" cy="544356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8" name="AutoShape 110"/>
          <p:cNvSpPr>
            <a:spLocks noChangeArrowheads="1"/>
          </p:cNvSpPr>
          <p:nvPr/>
        </p:nvSpPr>
        <p:spPr bwMode="auto">
          <a:xfrm>
            <a:off x="5320680" y="4440560"/>
            <a:ext cx="792162" cy="144463"/>
          </a:xfrm>
          <a:prstGeom prst="wedgeRectCallout">
            <a:avLst>
              <a:gd name="adj1" fmla="val -36171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Телевизионная</a:t>
            </a:r>
          </a:p>
        </p:txBody>
      </p:sp>
      <p:grpSp>
        <p:nvGrpSpPr>
          <p:cNvPr id="2" name="Group 265"/>
          <p:cNvGrpSpPr/>
          <p:nvPr/>
        </p:nvGrpSpPr>
        <p:grpSpPr>
          <a:xfrm rot="2661616">
            <a:off x="4218658" y="5575028"/>
            <a:ext cx="434561" cy="179335"/>
            <a:chOff x="249" y="2931"/>
            <a:chExt cx="907" cy="363"/>
          </a:xfrm>
          <a:solidFill>
            <a:schemeClr val="tx1"/>
          </a:solidFill>
        </p:grpSpPr>
        <p:sp>
          <p:nvSpPr>
            <p:cNvPr id="21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2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3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4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</p:grpSp>
      <p:sp>
        <p:nvSpPr>
          <p:cNvPr id="26" name="Прямоугольник 51"/>
          <p:cNvSpPr>
            <a:spLocks noChangeArrowheads="1"/>
          </p:cNvSpPr>
          <p:nvPr/>
        </p:nvSpPr>
        <p:spPr bwMode="auto">
          <a:xfrm rot="21070448">
            <a:off x="4740137" y="3860055"/>
            <a:ext cx="644753" cy="29723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7" name="Прямоугольник 51"/>
          <p:cNvSpPr>
            <a:spLocks noChangeArrowheads="1"/>
          </p:cNvSpPr>
          <p:nvPr/>
        </p:nvSpPr>
        <p:spPr bwMode="auto">
          <a:xfrm rot="2099473">
            <a:off x="9002238" y="7120181"/>
            <a:ext cx="383628" cy="49552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28" name="Прямоугольник 51"/>
          <p:cNvSpPr>
            <a:spLocks noChangeArrowheads="1"/>
          </p:cNvSpPr>
          <p:nvPr/>
        </p:nvSpPr>
        <p:spPr bwMode="auto">
          <a:xfrm rot="1144718">
            <a:off x="813065" y="2815823"/>
            <a:ext cx="230253" cy="22513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29" name="Прямоугольник 51"/>
          <p:cNvSpPr>
            <a:spLocks noChangeArrowheads="1"/>
          </p:cNvSpPr>
          <p:nvPr/>
        </p:nvSpPr>
        <p:spPr bwMode="auto">
          <a:xfrm rot="1473376">
            <a:off x="8726694" y="7956187"/>
            <a:ext cx="709158" cy="25633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0" name="Прямоугольник 51"/>
          <p:cNvSpPr>
            <a:spLocks noChangeArrowheads="1"/>
          </p:cNvSpPr>
          <p:nvPr/>
        </p:nvSpPr>
        <p:spPr bwMode="auto">
          <a:xfrm>
            <a:off x="2368352" y="1416224"/>
            <a:ext cx="504056" cy="43204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 rot="305283">
            <a:off x="2512368" y="1488232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3" name="Прямоугольник 51"/>
          <p:cNvSpPr>
            <a:spLocks noChangeArrowheads="1"/>
          </p:cNvSpPr>
          <p:nvPr/>
        </p:nvSpPr>
        <p:spPr bwMode="auto">
          <a:xfrm rot="1506666">
            <a:off x="735002" y="2357096"/>
            <a:ext cx="602402" cy="24178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4" name="Прямоугольник 51"/>
          <p:cNvSpPr>
            <a:spLocks noChangeArrowheads="1"/>
          </p:cNvSpPr>
          <p:nvPr/>
        </p:nvSpPr>
        <p:spPr bwMode="auto">
          <a:xfrm rot="19301700">
            <a:off x="2399633" y="3865746"/>
            <a:ext cx="225470" cy="18426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5" name="Прямоугольник 51"/>
          <p:cNvSpPr>
            <a:spLocks noChangeArrowheads="1"/>
          </p:cNvSpPr>
          <p:nvPr/>
        </p:nvSpPr>
        <p:spPr bwMode="auto">
          <a:xfrm rot="20547644">
            <a:off x="5971327" y="3500909"/>
            <a:ext cx="159021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6" name="Прямоугольник 51"/>
          <p:cNvSpPr>
            <a:spLocks noChangeArrowheads="1"/>
          </p:cNvSpPr>
          <p:nvPr/>
        </p:nvSpPr>
        <p:spPr bwMode="auto">
          <a:xfrm rot="1688196">
            <a:off x="9187303" y="6590043"/>
            <a:ext cx="385406" cy="199659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7" name="Прямоугольник 51"/>
          <p:cNvSpPr>
            <a:spLocks noChangeArrowheads="1"/>
          </p:cNvSpPr>
          <p:nvPr/>
        </p:nvSpPr>
        <p:spPr bwMode="auto">
          <a:xfrm rot="1631055">
            <a:off x="7156678" y="5518378"/>
            <a:ext cx="161005" cy="19216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8" name="Прямоугольник 51"/>
          <p:cNvSpPr>
            <a:spLocks noChangeArrowheads="1"/>
          </p:cNvSpPr>
          <p:nvPr/>
        </p:nvSpPr>
        <p:spPr bwMode="auto">
          <a:xfrm rot="2478033">
            <a:off x="11040033" y="6928760"/>
            <a:ext cx="454017" cy="34916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9" name="Прямоугольник 51"/>
          <p:cNvSpPr>
            <a:spLocks noChangeArrowheads="1"/>
          </p:cNvSpPr>
          <p:nvPr/>
        </p:nvSpPr>
        <p:spPr bwMode="auto">
          <a:xfrm rot="1886794">
            <a:off x="9012420" y="6244105"/>
            <a:ext cx="221862" cy="13656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0" name="Прямоугольник 51"/>
          <p:cNvSpPr>
            <a:spLocks noChangeArrowheads="1"/>
          </p:cNvSpPr>
          <p:nvPr/>
        </p:nvSpPr>
        <p:spPr bwMode="auto">
          <a:xfrm rot="1907419">
            <a:off x="7403785" y="6416553"/>
            <a:ext cx="642405" cy="35862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1" name="Прямоугольник 51"/>
          <p:cNvSpPr>
            <a:spLocks noChangeArrowheads="1"/>
          </p:cNvSpPr>
          <p:nvPr/>
        </p:nvSpPr>
        <p:spPr bwMode="auto">
          <a:xfrm rot="2065507">
            <a:off x="6305140" y="4751481"/>
            <a:ext cx="317632" cy="52421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2" name="Прямоугольник 51"/>
          <p:cNvSpPr>
            <a:spLocks noChangeArrowheads="1"/>
          </p:cNvSpPr>
          <p:nvPr/>
        </p:nvSpPr>
        <p:spPr bwMode="auto">
          <a:xfrm rot="2339236">
            <a:off x="5732941" y="4438776"/>
            <a:ext cx="395168" cy="51455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3" name="Прямоугольник 51"/>
          <p:cNvSpPr>
            <a:spLocks noChangeArrowheads="1"/>
          </p:cNvSpPr>
          <p:nvPr/>
        </p:nvSpPr>
        <p:spPr bwMode="auto">
          <a:xfrm rot="7209479">
            <a:off x="6234070" y="5427587"/>
            <a:ext cx="307859" cy="51827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4" name="Прямоугольник 51"/>
          <p:cNvSpPr>
            <a:spLocks noChangeArrowheads="1"/>
          </p:cNvSpPr>
          <p:nvPr/>
        </p:nvSpPr>
        <p:spPr bwMode="auto">
          <a:xfrm rot="1582456">
            <a:off x="7453602" y="5736412"/>
            <a:ext cx="552076" cy="330554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5" name="Прямоугольник 51"/>
          <p:cNvSpPr>
            <a:spLocks noChangeArrowheads="1"/>
          </p:cNvSpPr>
          <p:nvPr/>
        </p:nvSpPr>
        <p:spPr bwMode="auto">
          <a:xfrm rot="1720696">
            <a:off x="9372207" y="5074362"/>
            <a:ext cx="150442" cy="184860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6" name="Прямоугольник 51"/>
          <p:cNvSpPr>
            <a:spLocks noChangeArrowheads="1"/>
          </p:cNvSpPr>
          <p:nvPr/>
        </p:nvSpPr>
        <p:spPr bwMode="auto">
          <a:xfrm rot="1362766">
            <a:off x="11710438" y="7452211"/>
            <a:ext cx="94228" cy="134862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 rot="2258938">
            <a:off x="5874312" y="4645132"/>
            <a:ext cx="184677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 rot="2098180">
            <a:off x="7630896" y="6466080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 rot="21137920">
            <a:off x="4894593" y="3922678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 bwMode="auto">
          <a:xfrm rot="2201340">
            <a:off x="6307028" y="5004374"/>
            <a:ext cx="184258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 bwMode="auto">
          <a:xfrm rot="2035656">
            <a:off x="9086898" y="7296898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 bwMode="auto">
          <a:xfrm rot="1756283">
            <a:off x="9287080" y="6610096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 rot="1610965">
            <a:off x="7630896" y="5818009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 bwMode="auto">
          <a:xfrm rot="1823293">
            <a:off x="6353839" y="5624693"/>
            <a:ext cx="165650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3" name="Group 99"/>
          <p:cNvGrpSpPr/>
          <p:nvPr/>
        </p:nvGrpSpPr>
        <p:grpSpPr>
          <a:xfrm rot="2903099">
            <a:off x="3448472" y="3360440"/>
            <a:ext cx="417512" cy="236538"/>
            <a:chExt cx="20000" cy="20000"/>
          </a:xfrm>
        </p:grpSpPr>
        <p:sp>
          <p:nvSpPr>
            <p:cNvPr id="60" name="Freeform 100"/>
            <p:cNvSpPr/>
            <p:nvPr/>
          </p:nvSpPr>
          <p:spPr bwMode="auto">
            <a:xfrm>
              <a:off x="0" y="0"/>
              <a:ext cx="20000" cy="6036"/>
            </a:xfrm>
            <a:custGeom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61" name="Freeform 101"/>
            <p:cNvSpPr/>
            <p:nvPr/>
          </p:nvSpPr>
          <p:spPr bwMode="auto">
            <a:xfrm>
              <a:off x="0" y="13966"/>
              <a:ext cx="20000" cy="6034"/>
            </a:xfrm>
            <a:custGeom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62" name="AutoShape 108"/>
          <p:cNvSpPr>
            <a:spLocks noChangeArrowheads="1"/>
          </p:cNvSpPr>
          <p:nvPr/>
        </p:nvSpPr>
        <p:spPr bwMode="auto">
          <a:xfrm>
            <a:off x="3448472" y="2136304"/>
            <a:ext cx="1080120" cy="288032"/>
          </a:xfrm>
          <a:prstGeom prst="wedgeRectCallout">
            <a:avLst>
              <a:gd name="adj1" fmla="val -34769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Мост деревянный через</a:t>
            </a:r>
          </a:p>
          <a:p>
            <a:pPr algn="ctr" defTabSz="1279525">
              <a:lnSpc>
                <a:spcPct val="70000"/>
              </a:lnSpc>
            </a:pPr>
            <a:r>
              <a:rPr lang="ru-RU" sz="600" smtClean="0"/>
              <a:t>р. Казённый, длина 5 м, шир. 1,5 м.</a:t>
            </a:r>
            <a:endParaRPr lang="ru-RU" sz="600"/>
          </a:p>
        </p:txBody>
      </p:sp>
      <p:sp>
        <p:nvSpPr>
          <p:cNvPr id="63" name="AutoShape 108"/>
          <p:cNvSpPr>
            <a:spLocks noChangeArrowheads="1"/>
          </p:cNvSpPr>
          <p:nvPr/>
        </p:nvSpPr>
        <p:spPr bwMode="auto">
          <a:xfrm>
            <a:off x="784176" y="1416224"/>
            <a:ext cx="863153" cy="216470"/>
          </a:xfrm>
          <a:prstGeom prst="wedgeRectCallout">
            <a:avLst>
              <a:gd name="adj1" fmla="val -34769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Склад  хранится бензин (10 бочек)</a:t>
            </a:r>
            <a:endParaRPr lang="ru-RU" sz="600"/>
          </a:p>
        </p:txBody>
      </p:sp>
      <p:sp>
        <p:nvSpPr>
          <p:cNvPr id="65" name="AutoShape 105"/>
          <p:cNvSpPr>
            <a:spLocks noChangeArrowheads="1"/>
          </p:cNvSpPr>
          <p:nvPr/>
        </p:nvSpPr>
        <p:spPr bwMode="auto">
          <a:xfrm>
            <a:off x="7768952" y="8256984"/>
            <a:ext cx="1080889" cy="216024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Склад Каратайского ПО (не эксплуатир-ся)</a:t>
            </a:r>
            <a:endParaRPr lang="ru-RU" sz="600"/>
          </a:p>
        </p:txBody>
      </p:sp>
      <p:sp>
        <p:nvSpPr>
          <p:cNvPr id="66" name="Oval 41"/>
          <p:cNvSpPr>
            <a:spLocks noChangeArrowheads="1"/>
          </p:cNvSpPr>
          <p:nvPr/>
        </p:nvSpPr>
        <p:spPr bwMode="auto">
          <a:xfrm>
            <a:off x="3304456" y="4512568"/>
            <a:ext cx="288143" cy="288409"/>
          </a:xfrm>
          <a:prstGeom prst="ellipse">
            <a:avLst/>
          </a:prstGeom>
          <a:noFill/>
          <a:ln w="25400">
            <a:noFill/>
            <a:round/>
          </a:ln>
        </p:spPr>
        <p:txBody>
          <a:bodyPr wrap="none" lIns="127761" tIns="63881" rIns="127761" bIns="63881" anchor="ctr"/>
          <a:lstStyle/>
          <a:p>
            <a:pPr algn="ctr" defTabSz="1273175"/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18"/>
          <p:cNvGrpSpPr/>
          <p:nvPr/>
        </p:nvGrpSpPr>
        <p:grpSpPr>
          <a:xfrm>
            <a:off x="11009313" y="5940128"/>
            <a:ext cx="335129" cy="300653"/>
            <a:chOff x="982376" y="5374357"/>
            <a:chExt cx="288000" cy="314398"/>
          </a:xfrm>
        </p:grpSpPr>
        <p:sp>
          <p:nvSpPr>
            <p:cNvPr id="69" name="Oval 41"/>
            <p:cNvSpPr>
              <a:spLocks noChangeArrowheads="1"/>
            </p:cNvSpPr>
            <p:nvPr/>
          </p:nvSpPr>
          <p:spPr bwMode="auto">
            <a:xfrm>
              <a:off x="982376" y="5374357"/>
              <a:ext cx="288000" cy="314398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</a:ln>
          </p:spPr>
          <p:txBody>
            <a:bodyPr wrap="none" lIns="127761" tIns="63881" rIns="127761" bIns="63881" anchor="ctr"/>
            <a:lstStyle/>
            <a:p>
              <a:pPr algn="ctr" defTabSz="1273175"/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Oval 41"/>
            <p:cNvSpPr>
              <a:spLocks noChangeArrowheads="1"/>
            </p:cNvSpPr>
            <p:nvPr/>
          </p:nvSpPr>
          <p:spPr bwMode="auto">
            <a:xfrm>
              <a:off x="982376" y="5387535"/>
              <a:ext cx="288000" cy="287999"/>
            </a:xfrm>
            <a:prstGeom prst="ellipse">
              <a:avLst/>
            </a:prstGeom>
            <a:noFill/>
            <a:ln w="25400">
              <a:noFill/>
              <a:round/>
            </a:ln>
          </p:spPr>
          <p:txBody>
            <a:bodyPr wrap="none" lIns="127761" tIns="63881" rIns="127761" bIns="63881" anchor="ctr"/>
            <a:lstStyle/>
            <a:p>
              <a:pPr algn="ctr" defTabSz="1273175"/>
              <a:r>
                <a:rPr lang="en-US" sz="28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567"/>
          <p:cNvGrpSpPr/>
          <p:nvPr/>
        </p:nvGrpSpPr>
        <p:grpSpPr>
          <a:xfrm rot="-749454">
            <a:off x="4394643" y="3016867"/>
            <a:ext cx="164437" cy="111080"/>
            <a:chOff x="3079" y="3840"/>
            <a:chExt cx="181" cy="91"/>
          </a:xfrm>
        </p:grpSpPr>
        <p:sp>
          <p:nvSpPr>
            <p:cNvPr id="72" name="Line 564"/>
            <p:cNvSpPr>
              <a:spLocks noChangeShapeType="1"/>
            </p:cNvSpPr>
            <p:nvPr/>
          </p:nvSpPr>
          <p:spPr bwMode="auto">
            <a:xfrm flipH="1" flipV="1">
              <a:off x="3260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Line 565"/>
            <p:cNvSpPr>
              <a:spLocks noChangeShapeType="1"/>
            </p:cNvSpPr>
            <p:nvPr/>
          </p:nvSpPr>
          <p:spPr bwMode="auto">
            <a:xfrm flipH="1" flipV="1">
              <a:off x="3079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Line 566"/>
            <p:cNvSpPr>
              <a:spLocks noChangeShapeType="1"/>
            </p:cNvSpPr>
            <p:nvPr/>
          </p:nvSpPr>
          <p:spPr bwMode="auto">
            <a:xfrm flipH="1">
              <a:off x="3079" y="3886"/>
              <a:ext cx="18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9" name="AutoShape 98"/>
          <p:cNvSpPr>
            <a:spLocks noChangeArrowheads="1"/>
          </p:cNvSpPr>
          <p:nvPr/>
        </p:nvSpPr>
        <p:spPr bwMode="auto">
          <a:xfrm>
            <a:off x="2440360" y="4800600"/>
            <a:ext cx="1007864" cy="28803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Бочки, </a:t>
            </a:r>
            <a:r>
              <a:rPr lang="en-US" sz="600" smtClean="0"/>
              <a:t>V</a:t>
            </a:r>
            <a:r>
              <a:rPr lang="ru-RU" sz="600" smtClean="0"/>
              <a:t> 200 л.</a:t>
            </a:r>
          </a:p>
          <a:p>
            <a:pPr algn="ctr" defTabSz="1279525">
              <a:lnSpc>
                <a:spcPct val="70000"/>
              </a:lnSpc>
            </a:pPr>
            <a:r>
              <a:rPr lang="ru-RU" sz="600" smtClean="0"/>
              <a:t>Хранится ДТ (180 шт.), Масло (4 шт.) для ДЭС</a:t>
            </a:r>
            <a:endParaRPr lang="ru-RU" sz="600"/>
          </a:p>
        </p:txBody>
      </p:sp>
      <p:sp>
        <p:nvSpPr>
          <p:cNvPr id="80" name="Прямоугольник 51"/>
          <p:cNvSpPr>
            <a:spLocks noChangeArrowheads="1"/>
          </p:cNvSpPr>
          <p:nvPr/>
        </p:nvSpPr>
        <p:spPr bwMode="auto">
          <a:xfrm rot="2065507">
            <a:off x="4936987" y="4700464"/>
            <a:ext cx="317632" cy="52421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1" name="Прямоугольник 80"/>
          <p:cNvSpPr/>
          <p:nvPr/>
        </p:nvSpPr>
        <p:spPr bwMode="auto">
          <a:xfrm rot="2201340">
            <a:off x="5646951" y="5374775"/>
            <a:ext cx="149577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 bwMode="auto">
          <a:xfrm rot="2258938">
            <a:off x="4997722" y="4943558"/>
            <a:ext cx="150642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3" name="Прямоугольник 51"/>
          <p:cNvSpPr>
            <a:spLocks noChangeArrowheads="1"/>
          </p:cNvSpPr>
          <p:nvPr/>
        </p:nvSpPr>
        <p:spPr bwMode="auto">
          <a:xfrm rot="2065507">
            <a:off x="5585058" y="5132512"/>
            <a:ext cx="317632" cy="52421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4" name="Прямоугольник 51"/>
          <p:cNvSpPr>
            <a:spLocks noChangeArrowheads="1"/>
          </p:cNvSpPr>
          <p:nvPr/>
        </p:nvSpPr>
        <p:spPr bwMode="auto">
          <a:xfrm rot="7209479">
            <a:off x="6701783" y="5917778"/>
            <a:ext cx="307859" cy="25913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5" name="Прямоугольник 84"/>
          <p:cNvSpPr/>
          <p:nvPr/>
        </p:nvSpPr>
        <p:spPr bwMode="auto">
          <a:xfrm rot="1823293">
            <a:off x="6788044" y="5976788"/>
            <a:ext cx="134239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7" name="AutoShape 105"/>
          <p:cNvSpPr>
            <a:spLocks noChangeArrowheads="1"/>
          </p:cNvSpPr>
          <p:nvPr/>
        </p:nvSpPr>
        <p:spPr bwMode="auto">
          <a:xfrm>
            <a:off x="3664496" y="5880720"/>
            <a:ext cx="720849" cy="288032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ДЭС (АД-30), 2 ед. (1 экспл., 1 резерв.). АД-16 </a:t>
            </a:r>
            <a:endParaRPr lang="ru-RU" sz="600"/>
          </a:p>
        </p:txBody>
      </p:sp>
      <p:sp>
        <p:nvSpPr>
          <p:cNvPr id="88" name="Прямоугольник 87"/>
          <p:cNvSpPr/>
          <p:nvPr/>
        </p:nvSpPr>
        <p:spPr bwMode="auto">
          <a:xfrm rot="2035656">
            <a:off x="11131526" y="7056829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9" name="AutoShape 110"/>
          <p:cNvSpPr>
            <a:spLocks noChangeArrowheads="1"/>
          </p:cNvSpPr>
          <p:nvPr/>
        </p:nvSpPr>
        <p:spPr bwMode="auto">
          <a:xfrm>
            <a:off x="4456584" y="1704256"/>
            <a:ext cx="792162" cy="288032"/>
          </a:xfrm>
          <a:prstGeom prst="wedgeRectCallout">
            <a:avLst>
              <a:gd name="adj1" fmla="val -36171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Забор воды на хозпитьевые нужды</a:t>
            </a:r>
            <a:endParaRPr lang="ru-RU" sz="600"/>
          </a:p>
        </p:txBody>
      </p:sp>
      <p:sp>
        <p:nvSpPr>
          <p:cNvPr id="90" name="Прямоугольник 51"/>
          <p:cNvSpPr>
            <a:spLocks noChangeArrowheads="1"/>
          </p:cNvSpPr>
          <p:nvPr/>
        </p:nvSpPr>
        <p:spPr bwMode="auto">
          <a:xfrm rot="2065507">
            <a:off x="6713329" y="5148132"/>
            <a:ext cx="300314" cy="40071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91" name="Прямоугольник 90"/>
          <p:cNvSpPr/>
          <p:nvPr/>
        </p:nvSpPr>
        <p:spPr bwMode="auto">
          <a:xfrm rot="2201340">
            <a:off x="6767834" y="5335885"/>
            <a:ext cx="184258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2" name="AutoShape 98"/>
          <p:cNvSpPr>
            <a:spLocks noChangeArrowheads="1"/>
          </p:cNvSpPr>
          <p:nvPr/>
        </p:nvSpPr>
        <p:spPr bwMode="auto">
          <a:xfrm>
            <a:off x="9857184" y="5232648"/>
            <a:ext cx="864096" cy="28803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Вертолетная площадка с грунт. покрытием</a:t>
            </a:r>
          </a:p>
          <a:p>
            <a:pPr algn="ctr" defTabSz="1279525">
              <a:lnSpc>
                <a:spcPct val="70000"/>
              </a:lnSpc>
            </a:pPr>
            <a:r>
              <a:rPr lang="ru-RU" sz="600" smtClean="0"/>
              <a:t>Ми-8</a:t>
            </a:r>
            <a:endParaRPr lang="ru-RU" sz="600"/>
          </a:p>
        </p:txBody>
      </p:sp>
      <p:sp>
        <p:nvSpPr>
          <p:cNvPr id="66573" name="AutoShape 105"/>
          <p:cNvSpPr>
            <a:spLocks noChangeArrowheads="1"/>
          </p:cNvSpPr>
          <p:nvPr/>
        </p:nvSpPr>
        <p:spPr bwMode="auto">
          <a:xfrm>
            <a:off x="7480920" y="7104856"/>
            <a:ext cx="936873" cy="215900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Магазин №2 Каратайского ПО</a:t>
            </a:r>
            <a:endParaRPr lang="ru-RU" sz="600"/>
          </a:p>
        </p:txBody>
      </p:sp>
      <p:sp>
        <p:nvSpPr>
          <p:cNvPr id="86" name="Line 197"/>
          <p:cNvSpPr>
            <a:spLocks noChangeShapeType="1"/>
          </p:cNvSpPr>
          <p:nvPr/>
        </p:nvSpPr>
        <p:spPr bwMode="auto">
          <a:xfrm flipH="1">
            <a:off x="4384576" y="4656584"/>
            <a:ext cx="720080" cy="86409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3" name="Line 197"/>
          <p:cNvSpPr>
            <a:spLocks noChangeShapeType="1"/>
          </p:cNvSpPr>
          <p:nvPr/>
        </p:nvSpPr>
        <p:spPr bwMode="auto">
          <a:xfrm flipH="1">
            <a:off x="5752728" y="5088632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4" name="Line 197"/>
          <p:cNvSpPr>
            <a:spLocks noChangeShapeType="1"/>
          </p:cNvSpPr>
          <p:nvPr/>
        </p:nvSpPr>
        <p:spPr bwMode="auto">
          <a:xfrm flipH="1" flipV="1">
            <a:off x="1720280" y="2640360"/>
            <a:ext cx="8928992" cy="518457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5" name="Line 197"/>
          <p:cNvSpPr>
            <a:spLocks noChangeShapeType="1"/>
          </p:cNvSpPr>
          <p:nvPr/>
        </p:nvSpPr>
        <p:spPr bwMode="auto">
          <a:xfrm flipH="1">
            <a:off x="6472808" y="5448672"/>
            <a:ext cx="144016" cy="216024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6" name="Line 197"/>
          <p:cNvSpPr>
            <a:spLocks noChangeShapeType="1"/>
          </p:cNvSpPr>
          <p:nvPr/>
        </p:nvSpPr>
        <p:spPr bwMode="auto">
          <a:xfrm flipH="1">
            <a:off x="6832848" y="5736704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7" name="Line 197"/>
          <p:cNvSpPr>
            <a:spLocks noChangeShapeType="1"/>
          </p:cNvSpPr>
          <p:nvPr/>
        </p:nvSpPr>
        <p:spPr bwMode="auto">
          <a:xfrm flipV="1">
            <a:off x="6760840" y="5448672"/>
            <a:ext cx="72008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8" name="Line 197"/>
          <p:cNvSpPr>
            <a:spLocks noChangeShapeType="1"/>
          </p:cNvSpPr>
          <p:nvPr/>
        </p:nvSpPr>
        <p:spPr bwMode="auto">
          <a:xfrm flipV="1">
            <a:off x="6256784" y="5088632"/>
            <a:ext cx="144016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9" name="Line 197"/>
          <p:cNvSpPr>
            <a:spLocks noChangeShapeType="1"/>
          </p:cNvSpPr>
          <p:nvPr/>
        </p:nvSpPr>
        <p:spPr bwMode="auto">
          <a:xfrm flipV="1">
            <a:off x="5752728" y="4728592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0" name="Line 197"/>
          <p:cNvSpPr>
            <a:spLocks noChangeShapeType="1"/>
          </p:cNvSpPr>
          <p:nvPr/>
        </p:nvSpPr>
        <p:spPr bwMode="auto">
          <a:xfrm flipV="1">
            <a:off x="7624936" y="5952728"/>
            <a:ext cx="72008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2" name="Line 197"/>
          <p:cNvSpPr>
            <a:spLocks noChangeShapeType="1"/>
          </p:cNvSpPr>
          <p:nvPr/>
        </p:nvSpPr>
        <p:spPr bwMode="auto">
          <a:xfrm flipH="1">
            <a:off x="7768952" y="6240760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3" name="Line 197"/>
          <p:cNvSpPr>
            <a:spLocks noChangeShapeType="1"/>
          </p:cNvSpPr>
          <p:nvPr/>
        </p:nvSpPr>
        <p:spPr bwMode="auto">
          <a:xfrm flipV="1">
            <a:off x="8201000" y="6240760"/>
            <a:ext cx="72008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4" name="Line 197"/>
          <p:cNvSpPr>
            <a:spLocks noChangeShapeType="1"/>
          </p:cNvSpPr>
          <p:nvPr/>
        </p:nvSpPr>
        <p:spPr bwMode="auto">
          <a:xfrm flipH="1">
            <a:off x="4816624" y="4008512"/>
            <a:ext cx="216024" cy="432048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5" name="Line 197"/>
          <p:cNvSpPr>
            <a:spLocks noChangeShapeType="1"/>
          </p:cNvSpPr>
          <p:nvPr/>
        </p:nvSpPr>
        <p:spPr bwMode="auto">
          <a:xfrm flipH="1">
            <a:off x="9137104" y="6672808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6" name="Line 197"/>
          <p:cNvSpPr>
            <a:spLocks noChangeShapeType="1"/>
          </p:cNvSpPr>
          <p:nvPr/>
        </p:nvSpPr>
        <p:spPr bwMode="auto">
          <a:xfrm flipV="1">
            <a:off x="8633048" y="6672808"/>
            <a:ext cx="144016" cy="216024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7" name="Line 197"/>
          <p:cNvSpPr>
            <a:spLocks noChangeShapeType="1"/>
          </p:cNvSpPr>
          <p:nvPr/>
        </p:nvSpPr>
        <p:spPr bwMode="auto">
          <a:xfrm flipH="1">
            <a:off x="9209112" y="7104856"/>
            <a:ext cx="144016" cy="216024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8" name="Line 197"/>
          <p:cNvSpPr>
            <a:spLocks noChangeShapeType="1"/>
          </p:cNvSpPr>
          <p:nvPr/>
        </p:nvSpPr>
        <p:spPr bwMode="auto">
          <a:xfrm flipH="1">
            <a:off x="9929192" y="6744816"/>
            <a:ext cx="360040" cy="64807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9" name="Line 197"/>
          <p:cNvSpPr>
            <a:spLocks noChangeShapeType="1"/>
          </p:cNvSpPr>
          <p:nvPr/>
        </p:nvSpPr>
        <p:spPr bwMode="auto">
          <a:xfrm flipV="1">
            <a:off x="10649272" y="7176864"/>
            <a:ext cx="576064" cy="64807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1" name="Line 197"/>
          <p:cNvSpPr>
            <a:spLocks noChangeShapeType="1"/>
          </p:cNvSpPr>
          <p:nvPr/>
        </p:nvSpPr>
        <p:spPr bwMode="auto">
          <a:xfrm flipH="1" flipV="1">
            <a:off x="1072208" y="2496344"/>
            <a:ext cx="648072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2" name="Line 197"/>
          <p:cNvSpPr>
            <a:spLocks noChangeShapeType="1"/>
          </p:cNvSpPr>
          <p:nvPr/>
        </p:nvSpPr>
        <p:spPr bwMode="auto">
          <a:xfrm flipH="1">
            <a:off x="1720279" y="1560240"/>
            <a:ext cx="864097" cy="108012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3" name="Line 197"/>
          <p:cNvSpPr>
            <a:spLocks noChangeShapeType="1"/>
          </p:cNvSpPr>
          <p:nvPr/>
        </p:nvSpPr>
        <p:spPr bwMode="auto">
          <a:xfrm flipH="1" flipV="1">
            <a:off x="4888632" y="4944616"/>
            <a:ext cx="144016" cy="72008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6" name="Line 197"/>
          <p:cNvSpPr>
            <a:spLocks noChangeShapeType="1"/>
          </p:cNvSpPr>
          <p:nvPr/>
        </p:nvSpPr>
        <p:spPr bwMode="auto">
          <a:xfrm flipH="1">
            <a:off x="2656383" y="3216424"/>
            <a:ext cx="72006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0" y="3576464"/>
            <a:ext cx="1280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77938"/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Риски возникновения ЧС на сетях газоснабжения на территории населенного пункта пос. Варнек МО «Юшарский сельсовет»  отсутствуют в связи с отсутствием сетей газа</a:t>
            </a:r>
            <a:endParaRPr lang="ru-RU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Прямоугольник 5"/>
          <p:cNvSpPr>
            <a:spLocks noChangeArrowheads="1"/>
          </p:cNvSpPr>
          <p:nvPr/>
        </p:nvSpPr>
        <p:spPr bwMode="auto">
          <a:xfrm>
            <a:off x="-9525" y="-23813"/>
            <a:ext cx="12801600" cy="115200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89575" tIns="44745" rIns="89575" bIns="44745" anchor="ctr"/>
          <a:lstStyle/>
          <a:p>
            <a:pPr algn="ctr" defTabSz="1266825">
              <a:lnSpc>
                <a:spcPct val="90000"/>
              </a:lnSpc>
              <a:tabLst>
                <a:tab pos="3211513"/>
                <a:tab pos="3468688"/>
                <a:tab pos="3565525"/>
              </a:tabLst>
            </a:pPr>
            <a:endParaRPr lang="ru-RU" sz="21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66825">
              <a:lnSpc>
                <a:spcPct val="90000"/>
              </a:lnSpc>
              <a:tabLst>
                <a:tab pos="3211513"/>
                <a:tab pos="3468688"/>
                <a:tab pos="3565525"/>
              </a:tabLst>
            </a:pPr>
            <a:endParaRPr lang="ru-RU" sz="21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66825">
              <a:lnSpc>
                <a:spcPct val="90000"/>
              </a:lnSpc>
              <a:tabLst>
                <a:tab pos="3211513"/>
                <a:tab pos="3468688"/>
                <a:tab pos="3565525"/>
              </a:tabLst>
            </a:pP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НАСЕЛЕННОГО ПУНКТА ПОС. ВАРНЕК МУНИЦИПАЛЬНОГО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СЕЛЬСОВЕТ»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НЕНЕЦКОГО АВТОНОМНОГО ОКРУГА</a:t>
            </a:r>
            <a:endParaRPr lang="ru-RU" sz="21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66825">
              <a:lnSpc>
                <a:spcPct val="80000"/>
              </a:lnSpc>
              <a:tabLst>
                <a:tab pos="3211513"/>
                <a:tab pos="3468688"/>
                <a:tab pos="3565525"/>
              </a:tabLst>
            </a:pP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(риски возникновения ЧС на сетях газоснабжения) </a:t>
            </a:r>
          </a:p>
          <a:p>
            <a:pPr algn="ctr" defTabSz="1266825">
              <a:lnSpc>
                <a:spcPct val="80000"/>
              </a:lnSpc>
              <a:tabLst>
                <a:tab pos="3211513"/>
                <a:tab pos="3468688"/>
                <a:tab pos="3565525"/>
              </a:tabLst>
            </a:pPr>
            <a:endParaRPr lang="ru-RU" sz="21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 Box 233"/>
          <p:cNvSpPr txBox="1">
            <a:spLocks noChangeArrowheads="1"/>
          </p:cNvSpPr>
          <p:nvPr/>
        </p:nvSpPr>
        <p:spPr bwMode="auto">
          <a:xfrm>
            <a:off x="12017424" y="0"/>
            <a:ext cx="78417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/>
              <a:t>п. 4.2.2.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7586" name="Прямоугольник 5"/>
          <p:cNvSpPr>
            <a:spLocks noChangeArrowheads="1"/>
          </p:cNvSpPr>
          <p:nvPr/>
        </p:nvSpPr>
        <p:spPr bwMode="auto">
          <a:xfrm>
            <a:off x="0" y="246"/>
            <a:ext cx="12801600" cy="1079499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54" tIns="44734" rIns="89554" bIns="44734" anchor="ctr"/>
          <a:lstStyle/>
          <a:p>
            <a:pPr algn="ctr" defTabSz="1252769">
              <a:lnSpc>
                <a:spcPct val="80000"/>
              </a:lnSpc>
            </a:pP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КЧС и ОПБ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4709310"/>
              </p:ext>
            </p:extLst>
          </p:nvPr>
        </p:nvGraphicFramePr>
        <p:xfrm>
          <a:off x="208209" y="1344613"/>
          <a:ext cx="5676901" cy="8010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2" imgW="7563240" imgH="10697400" progId="AcroExch.Document.11">
                  <p:embed/>
                </p:oleObj>
              </mc:Choice>
              <mc:Fallback>
                <p:oleObj name="Acrobat Document" r:id="rId2" imgW="7563240" imgH="10697400" progId="AcroExch.Document.1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8209" y="1344613"/>
                        <a:ext cx="5676901" cy="8010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15159629"/>
              </p:ext>
            </p:extLst>
          </p:nvPr>
        </p:nvGraphicFramePr>
        <p:xfrm>
          <a:off x="6905870" y="1344613"/>
          <a:ext cx="5676901" cy="8010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4" imgW="7563240" imgH="10697400" progId="AcroExch.Document.11">
                  <p:embed/>
                </p:oleObj>
              </mc:Choice>
              <mc:Fallback>
                <p:oleObj name="Acrobat Document" r:id="rId4" imgW="7563240" imgH="10697400" progId="AcroExch.Document.1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05870" y="1344613"/>
                        <a:ext cx="5676901" cy="8010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="" xmlns:p14="http://schemas.microsoft.com/office/powerpoint/2010/main" val="1337809615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6564" name="Picture 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28193"/>
            <a:ext cx="12801600" cy="8473008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97"/>
          <p:cNvSpPr>
            <a:spLocks noChangeArrowheads="1"/>
          </p:cNvSpPr>
          <p:nvPr/>
        </p:nvSpPr>
        <p:spPr bwMode="auto">
          <a:xfrm rot="1571504">
            <a:off x="10087796" y="6564556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6" name="AutoShape 98"/>
          <p:cNvSpPr>
            <a:spLocks noChangeArrowheads="1"/>
          </p:cNvSpPr>
          <p:nvPr/>
        </p:nvSpPr>
        <p:spPr bwMode="auto">
          <a:xfrm>
            <a:off x="9281120" y="5808712"/>
            <a:ext cx="792187" cy="28803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Общественный центр (клуб, ФАП)</a:t>
            </a:r>
            <a:endParaRPr lang="ru-RU" sz="600"/>
          </a:p>
        </p:txBody>
      </p:sp>
      <p:sp>
        <p:nvSpPr>
          <p:cNvPr id="66567" name="Rectangle 99"/>
          <p:cNvSpPr>
            <a:spLocks noChangeArrowheads="1"/>
          </p:cNvSpPr>
          <p:nvPr/>
        </p:nvSpPr>
        <p:spPr bwMode="auto">
          <a:xfrm rot="-1730222">
            <a:off x="2152650" y="3360738"/>
            <a:ext cx="576263" cy="2651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8" name="AutoShape 100"/>
          <p:cNvSpPr>
            <a:spLocks noChangeArrowheads="1"/>
          </p:cNvSpPr>
          <p:nvPr/>
        </p:nvSpPr>
        <p:spPr bwMode="auto">
          <a:xfrm>
            <a:off x="1792288" y="3071813"/>
            <a:ext cx="431800" cy="14446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БАНЯ</a:t>
            </a:r>
          </a:p>
        </p:txBody>
      </p:sp>
      <p:sp>
        <p:nvSpPr>
          <p:cNvPr id="66571" name="Rectangle 103"/>
          <p:cNvSpPr>
            <a:spLocks noChangeArrowheads="1"/>
          </p:cNvSpPr>
          <p:nvPr/>
        </p:nvSpPr>
        <p:spPr bwMode="auto">
          <a:xfrm rot="1743570">
            <a:off x="8056563" y="6096000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2" name="AutoShape 104"/>
          <p:cNvSpPr>
            <a:spLocks noChangeArrowheads="1"/>
          </p:cNvSpPr>
          <p:nvPr/>
        </p:nvSpPr>
        <p:spPr bwMode="auto">
          <a:xfrm>
            <a:off x="7840663" y="5305425"/>
            <a:ext cx="936625" cy="215900"/>
          </a:xfrm>
          <a:prstGeom prst="wedgeRectCallout">
            <a:avLst>
              <a:gd name="adj1" fmla="val -12204"/>
              <a:gd name="adj2" fmla="val 32867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60000"/>
              </a:lnSpc>
            </a:pPr>
            <a:r>
              <a:rPr lang="ru-RU" sz="600"/>
              <a:t>Пекарня производительность -25кг \сутки</a:t>
            </a:r>
          </a:p>
        </p:txBody>
      </p:sp>
      <p:sp>
        <p:nvSpPr>
          <p:cNvPr id="66574" name="Rectangle 106"/>
          <p:cNvSpPr>
            <a:spLocks noChangeArrowheads="1"/>
          </p:cNvSpPr>
          <p:nvPr/>
        </p:nvSpPr>
        <p:spPr bwMode="auto">
          <a:xfrm rot="2070800">
            <a:off x="8272463" y="6816725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7" name="Rectangle 109"/>
          <p:cNvSpPr>
            <a:spLocks noChangeArrowheads="1"/>
          </p:cNvSpPr>
          <p:nvPr/>
        </p:nvSpPr>
        <p:spPr bwMode="auto">
          <a:xfrm rot="1893124">
            <a:off x="5224245" y="4917306"/>
            <a:ext cx="382174" cy="544356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8" name="AutoShape 110"/>
          <p:cNvSpPr>
            <a:spLocks noChangeArrowheads="1"/>
          </p:cNvSpPr>
          <p:nvPr/>
        </p:nvSpPr>
        <p:spPr bwMode="auto">
          <a:xfrm>
            <a:off x="5320680" y="4440560"/>
            <a:ext cx="792162" cy="144463"/>
          </a:xfrm>
          <a:prstGeom prst="wedgeRectCallout">
            <a:avLst>
              <a:gd name="adj1" fmla="val -36171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Телевизионная</a:t>
            </a:r>
          </a:p>
        </p:txBody>
      </p:sp>
      <p:grpSp>
        <p:nvGrpSpPr>
          <p:cNvPr id="2" name="Group 265"/>
          <p:cNvGrpSpPr/>
          <p:nvPr/>
        </p:nvGrpSpPr>
        <p:grpSpPr>
          <a:xfrm rot="2661616">
            <a:off x="4218658" y="5575028"/>
            <a:ext cx="434561" cy="179335"/>
            <a:chOff x="249" y="2931"/>
            <a:chExt cx="907" cy="363"/>
          </a:xfrm>
          <a:solidFill>
            <a:schemeClr val="tx1"/>
          </a:solidFill>
        </p:grpSpPr>
        <p:sp>
          <p:nvSpPr>
            <p:cNvPr id="21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2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3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4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</p:grpSp>
      <p:sp>
        <p:nvSpPr>
          <p:cNvPr id="26" name="Прямоугольник 51"/>
          <p:cNvSpPr>
            <a:spLocks noChangeArrowheads="1"/>
          </p:cNvSpPr>
          <p:nvPr/>
        </p:nvSpPr>
        <p:spPr bwMode="auto">
          <a:xfrm rot="21070448">
            <a:off x="4740137" y="3860055"/>
            <a:ext cx="644753" cy="29723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7" name="Прямоугольник 51"/>
          <p:cNvSpPr>
            <a:spLocks noChangeArrowheads="1"/>
          </p:cNvSpPr>
          <p:nvPr/>
        </p:nvSpPr>
        <p:spPr bwMode="auto">
          <a:xfrm rot="2099473">
            <a:off x="9002238" y="7120181"/>
            <a:ext cx="383628" cy="49552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28" name="Прямоугольник 51"/>
          <p:cNvSpPr>
            <a:spLocks noChangeArrowheads="1"/>
          </p:cNvSpPr>
          <p:nvPr/>
        </p:nvSpPr>
        <p:spPr bwMode="auto">
          <a:xfrm rot="1144718">
            <a:off x="813065" y="2815823"/>
            <a:ext cx="230253" cy="22513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29" name="Прямоугольник 51"/>
          <p:cNvSpPr>
            <a:spLocks noChangeArrowheads="1"/>
          </p:cNvSpPr>
          <p:nvPr/>
        </p:nvSpPr>
        <p:spPr bwMode="auto">
          <a:xfrm rot="1473376">
            <a:off x="8726694" y="7956187"/>
            <a:ext cx="709158" cy="25633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0" name="Прямоугольник 51"/>
          <p:cNvSpPr>
            <a:spLocks noChangeArrowheads="1"/>
          </p:cNvSpPr>
          <p:nvPr/>
        </p:nvSpPr>
        <p:spPr bwMode="auto">
          <a:xfrm>
            <a:off x="2368352" y="1416224"/>
            <a:ext cx="504056" cy="43204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 rot="305283">
            <a:off x="2512368" y="1488232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3" name="Прямоугольник 51"/>
          <p:cNvSpPr>
            <a:spLocks noChangeArrowheads="1"/>
          </p:cNvSpPr>
          <p:nvPr/>
        </p:nvSpPr>
        <p:spPr bwMode="auto">
          <a:xfrm rot="1506666">
            <a:off x="735002" y="2357096"/>
            <a:ext cx="602402" cy="24178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4" name="Прямоугольник 51"/>
          <p:cNvSpPr>
            <a:spLocks noChangeArrowheads="1"/>
          </p:cNvSpPr>
          <p:nvPr/>
        </p:nvSpPr>
        <p:spPr bwMode="auto">
          <a:xfrm rot="19301700">
            <a:off x="2399633" y="3865746"/>
            <a:ext cx="225470" cy="18426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5" name="Прямоугольник 51"/>
          <p:cNvSpPr>
            <a:spLocks noChangeArrowheads="1"/>
          </p:cNvSpPr>
          <p:nvPr/>
        </p:nvSpPr>
        <p:spPr bwMode="auto">
          <a:xfrm rot="20547644">
            <a:off x="5971327" y="3500909"/>
            <a:ext cx="159021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6" name="Прямоугольник 51"/>
          <p:cNvSpPr>
            <a:spLocks noChangeArrowheads="1"/>
          </p:cNvSpPr>
          <p:nvPr/>
        </p:nvSpPr>
        <p:spPr bwMode="auto">
          <a:xfrm rot="1688196">
            <a:off x="9187303" y="6590043"/>
            <a:ext cx="385406" cy="199659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7" name="Прямоугольник 51"/>
          <p:cNvSpPr>
            <a:spLocks noChangeArrowheads="1"/>
          </p:cNvSpPr>
          <p:nvPr/>
        </p:nvSpPr>
        <p:spPr bwMode="auto">
          <a:xfrm rot="1631055">
            <a:off x="7156678" y="5518378"/>
            <a:ext cx="161005" cy="19216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8" name="Прямоугольник 51"/>
          <p:cNvSpPr>
            <a:spLocks noChangeArrowheads="1"/>
          </p:cNvSpPr>
          <p:nvPr/>
        </p:nvSpPr>
        <p:spPr bwMode="auto">
          <a:xfrm rot="2478033">
            <a:off x="11040033" y="6928760"/>
            <a:ext cx="454017" cy="34916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9" name="Прямоугольник 51"/>
          <p:cNvSpPr>
            <a:spLocks noChangeArrowheads="1"/>
          </p:cNvSpPr>
          <p:nvPr/>
        </p:nvSpPr>
        <p:spPr bwMode="auto">
          <a:xfrm rot="1886794">
            <a:off x="9012420" y="6244105"/>
            <a:ext cx="221862" cy="13656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0" name="Прямоугольник 51"/>
          <p:cNvSpPr>
            <a:spLocks noChangeArrowheads="1"/>
          </p:cNvSpPr>
          <p:nvPr/>
        </p:nvSpPr>
        <p:spPr bwMode="auto">
          <a:xfrm rot="1907419">
            <a:off x="7403785" y="6416553"/>
            <a:ext cx="642405" cy="35862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1" name="Прямоугольник 51"/>
          <p:cNvSpPr>
            <a:spLocks noChangeArrowheads="1"/>
          </p:cNvSpPr>
          <p:nvPr/>
        </p:nvSpPr>
        <p:spPr bwMode="auto">
          <a:xfrm rot="2065507">
            <a:off x="6305140" y="4751481"/>
            <a:ext cx="317632" cy="52421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2" name="Прямоугольник 51"/>
          <p:cNvSpPr>
            <a:spLocks noChangeArrowheads="1"/>
          </p:cNvSpPr>
          <p:nvPr/>
        </p:nvSpPr>
        <p:spPr bwMode="auto">
          <a:xfrm rot="2339236">
            <a:off x="5732941" y="4438776"/>
            <a:ext cx="395168" cy="51455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3" name="Прямоугольник 51"/>
          <p:cNvSpPr>
            <a:spLocks noChangeArrowheads="1"/>
          </p:cNvSpPr>
          <p:nvPr/>
        </p:nvSpPr>
        <p:spPr bwMode="auto">
          <a:xfrm rot="7209479">
            <a:off x="6234070" y="5427587"/>
            <a:ext cx="307859" cy="51827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4" name="Прямоугольник 51"/>
          <p:cNvSpPr>
            <a:spLocks noChangeArrowheads="1"/>
          </p:cNvSpPr>
          <p:nvPr/>
        </p:nvSpPr>
        <p:spPr bwMode="auto">
          <a:xfrm rot="1582456">
            <a:off x="7453602" y="5736412"/>
            <a:ext cx="552076" cy="330554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5" name="Прямоугольник 51"/>
          <p:cNvSpPr>
            <a:spLocks noChangeArrowheads="1"/>
          </p:cNvSpPr>
          <p:nvPr/>
        </p:nvSpPr>
        <p:spPr bwMode="auto">
          <a:xfrm rot="1720696">
            <a:off x="9372207" y="5074362"/>
            <a:ext cx="150442" cy="184860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6" name="Прямоугольник 51"/>
          <p:cNvSpPr>
            <a:spLocks noChangeArrowheads="1"/>
          </p:cNvSpPr>
          <p:nvPr/>
        </p:nvSpPr>
        <p:spPr bwMode="auto">
          <a:xfrm rot="1362766">
            <a:off x="11710438" y="7452211"/>
            <a:ext cx="94228" cy="134862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 rot="2258938">
            <a:off x="5874312" y="4645132"/>
            <a:ext cx="184677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 rot="2098180">
            <a:off x="7630896" y="6466080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 rot="21137920">
            <a:off x="4894593" y="3922678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 bwMode="auto">
          <a:xfrm rot="2201340">
            <a:off x="6307028" y="5004374"/>
            <a:ext cx="184258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 bwMode="auto">
          <a:xfrm rot="2035656">
            <a:off x="9086898" y="7296898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 bwMode="auto">
          <a:xfrm rot="1756283">
            <a:off x="9287080" y="6610096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 rot="1610965">
            <a:off x="7630896" y="5818009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 bwMode="auto">
          <a:xfrm rot="1823293">
            <a:off x="6353839" y="5624693"/>
            <a:ext cx="165650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3" name="Group 99"/>
          <p:cNvGrpSpPr/>
          <p:nvPr/>
        </p:nvGrpSpPr>
        <p:grpSpPr>
          <a:xfrm rot="2903099">
            <a:off x="3448472" y="3360440"/>
            <a:ext cx="417512" cy="236538"/>
            <a:chExt cx="20000" cy="20000"/>
          </a:xfrm>
        </p:grpSpPr>
        <p:sp>
          <p:nvSpPr>
            <p:cNvPr id="60" name="Freeform 100"/>
            <p:cNvSpPr/>
            <p:nvPr/>
          </p:nvSpPr>
          <p:spPr bwMode="auto">
            <a:xfrm>
              <a:off x="0" y="0"/>
              <a:ext cx="20000" cy="6036"/>
            </a:xfrm>
            <a:custGeom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61" name="Freeform 101"/>
            <p:cNvSpPr/>
            <p:nvPr/>
          </p:nvSpPr>
          <p:spPr bwMode="auto">
            <a:xfrm>
              <a:off x="0" y="13966"/>
              <a:ext cx="20000" cy="6034"/>
            </a:xfrm>
            <a:custGeom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62" name="AutoShape 108"/>
          <p:cNvSpPr>
            <a:spLocks noChangeArrowheads="1"/>
          </p:cNvSpPr>
          <p:nvPr/>
        </p:nvSpPr>
        <p:spPr bwMode="auto">
          <a:xfrm>
            <a:off x="3448472" y="2136304"/>
            <a:ext cx="1080120" cy="288032"/>
          </a:xfrm>
          <a:prstGeom prst="wedgeRectCallout">
            <a:avLst>
              <a:gd name="adj1" fmla="val -34769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Мост деревянный через</a:t>
            </a:r>
          </a:p>
          <a:p>
            <a:pPr algn="ctr" defTabSz="1279525">
              <a:lnSpc>
                <a:spcPct val="70000"/>
              </a:lnSpc>
            </a:pPr>
            <a:r>
              <a:rPr lang="ru-RU" sz="600" smtClean="0"/>
              <a:t>р. Казённый, длина 5 м, шир. 1,5 м.</a:t>
            </a:r>
            <a:endParaRPr lang="ru-RU" sz="600"/>
          </a:p>
        </p:txBody>
      </p:sp>
      <p:sp>
        <p:nvSpPr>
          <p:cNvPr id="63" name="AutoShape 108"/>
          <p:cNvSpPr>
            <a:spLocks noChangeArrowheads="1"/>
          </p:cNvSpPr>
          <p:nvPr/>
        </p:nvSpPr>
        <p:spPr bwMode="auto">
          <a:xfrm>
            <a:off x="784176" y="1416224"/>
            <a:ext cx="863153" cy="216470"/>
          </a:xfrm>
          <a:prstGeom prst="wedgeRectCallout">
            <a:avLst>
              <a:gd name="adj1" fmla="val -34769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Склад  хранится бензин (10 бочек)</a:t>
            </a:r>
            <a:endParaRPr lang="ru-RU" sz="600"/>
          </a:p>
        </p:txBody>
      </p:sp>
      <p:sp>
        <p:nvSpPr>
          <p:cNvPr id="65" name="AutoShape 105"/>
          <p:cNvSpPr>
            <a:spLocks noChangeArrowheads="1"/>
          </p:cNvSpPr>
          <p:nvPr/>
        </p:nvSpPr>
        <p:spPr bwMode="auto">
          <a:xfrm>
            <a:off x="7768952" y="8256984"/>
            <a:ext cx="1080889" cy="216024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Склад Каратайского ПО (не эксплуатир-ся)</a:t>
            </a:r>
            <a:endParaRPr lang="ru-RU" sz="600"/>
          </a:p>
        </p:txBody>
      </p:sp>
      <p:sp>
        <p:nvSpPr>
          <p:cNvPr id="66" name="Oval 41"/>
          <p:cNvSpPr>
            <a:spLocks noChangeArrowheads="1"/>
          </p:cNvSpPr>
          <p:nvPr/>
        </p:nvSpPr>
        <p:spPr bwMode="auto">
          <a:xfrm>
            <a:off x="3304456" y="4512568"/>
            <a:ext cx="288143" cy="288409"/>
          </a:xfrm>
          <a:prstGeom prst="ellipse">
            <a:avLst/>
          </a:prstGeom>
          <a:noFill/>
          <a:ln w="25400">
            <a:noFill/>
            <a:round/>
          </a:ln>
        </p:spPr>
        <p:txBody>
          <a:bodyPr wrap="none" lIns="127761" tIns="63881" rIns="127761" bIns="63881" anchor="ctr"/>
          <a:lstStyle/>
          <a:p>
            <a:pPr algn="ctr" defTabSz="1273175"/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18"/>
          <p:cNvGrpSpPr/>
          <p:nvPr/>
        </p:nvGrpSpPr>
        <p:grpSpPr>
          <a:xfrm>
            <a:off x="11009313" y="5940128"/>
            <a:ext cx="335129" cy="300653"/>
            <a:chOff x="982376" y="5374357"/>
            <a:chExt cx="288000" cy="314398"/>
          </a:xfrm>
        </p:grpSpPr>
        <p:sp>
          <p:nvSpPr>
            <p:cNvPr id="69" name="Oval 41"/>
            <p:cNvSpPr>
              <a:spLocks noChangeArrowheads="1"/>
            </p:cNvSpPr>
            <p:nvPr/>
          </p:nvSpPr>
          <p:spPr bwMode="auto">
            <a:xfrm>
              <a:off x="982376" y="5374357"/>
              <a:ext cx="288000" cy="314398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</a:ln>
          </p:spPr>
          <p:txBody>
            <a:bodyPr wrap="none" lIns="127761" tIns="63881" rIns="127761" bIns="63881" anchor="ctr"/>
            <a:lstStyle/>
            <a:p>
              <a:pPr algn="ctr" defTabSz="1273175"/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Oval 41"/>
            <p:cNvSpPr>
              <a:spLocks noChangeArrowheads="1"/>
            </p:cNvSpPr>
            <p:nvPr/>
          </p:nvSpPr>
          <p:spPr bwMode="auto">
            <a:xfrm>
              <a:off x="982376" y="5387535"/>
              <a:ext cx="288000" cy="287999"/>
            </a:xfrm>
            <a:prstGeom prst="ellipse">
              <a:avLst/>
            </a:prstGeom>
            <a:noFill/>
            <a:ln w="25400">
              <a:noFill/>
              <a:round/>
            </a:ln>
          </p:spPr>
          <p:txBody>
            <a:bodyPr wrap="none" lIns="127761" tIns="63881" rIns="127761" bIns="63881" anchor="ctr"/>
            <a:lstStyle/>
            <a:p>
              <a:pPr algn="ctr" defTabSz="1273175"/>
              <a:r>
                <a:rPr lang="en-US" sz="28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567"/>
          <p:cNvGrpSpPr/>
          <p:nvPr/>
        </p:nvGrpSpPr>
        <p:grpSpPr>
          <a:xfrm rot="-749454">
            <a:off x="4394643" y="3016867"/>
            <a:ext cx="164437" cy="111080"/>
            <a:chOff x="3079" y="3840"/>
            <a:chExt cx="181" cy="91"/>
          </a:xfrm>
        </p:grpSpPr>
        <p:sp>
          <p:nvSpPr>
            <p:cNvPr id="72" name="Line 564"/>
            <p:cNvSpPr>
              <a:spLocks noChangeShapeType="1"/>
            </p:cNvSpPr>
            <p:nvPr/>
          </p:nvSpPr>
          <p:spPr bwMode="auto">
            <a:xfrm flipH="1" flipV="1">
              <a:off x="3260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Line 565"/>
            <p:cNvSpPr>
              <a:spLocks noChangeShapeType="1"/>
            </p:cNvSpPr>
            <p:nvPr/>
          </p:nvSpPr>
          <p:spPr bwMode="auto">
            <a:xfrm flipH="1" flipV="1">
              <a:off x="3079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Line 566"/>
            <p:cNvSpPr>
              <a:spLocks noChangeShapeType="1"/>
            </p:cNvSpPr>
            <p:nvPr/>
          </p:nvSpPr>
          <p:spPr bwMode="auto">
            <a:xfrm flipH="1">
              <a:off x="3079" y="3886"/>
              <a:ext cx="18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9" name="AutoShape 98"/>
          <p:cNvSpPr>
            <a:spLocks noChangeArrowheads="1"/>
          </p:cNvSpPr>
          <p:nvPr/>
        </p:nvSpPr>
        <p:spPr bwMode="auto">
          <a:xfrm>
            <a:off x="2440360" y="4800600"/>
            <a:ext cx="1007864" cy="28803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Бочки, </a:t>
            </a:r>
            <a:r>
              <a:rPr lang="en-US" sz="600" smtClean="0"/>
              <a:t>V</a:t>
            </a:r>
            <a:r>
              <a:rPr lang="ru-RU" sz="600" smtClean="0"/>
              <a:t> 200 л.</a:t>
            </a:r>
          </a:p>
          <a:p>
            <a:pPr algn="ctr" defTabSz="1279525">
              <a:lnSpc>
                <a:spcPct val="70000"/>
              </a:lnSpc>
            </a:pPr>
            <a:r>
              <a:rPr lang="ru-RU" sz="600" smtClean="0"/>
              <a:t>Хранится ДТ (180 шт.), Масло (4 шт.) для ДЭС</a:t>
            </a:r>
            <a:endParaRPr lang="ru-RU" sz="600"/>
          </a:p>
        </p:txBody>
      </p:sp>
      <p:sp>
        <p:nvSpPr>
          <p:cNvPr id="80" name="Прямоугольник 51"/>
          <p:cNvSpPr>
            <a:spLocks noChangeArrowheads="1"/>
          </p:cNvSpPr>
          <p:nvPr/>
        </p:nvSpPr>
        <p:spPr bwMode="auto">
          <a:xfrm rot="2065507">
            <a:off x="4936987" y="4700464"/>
            <a:ext cx="317632" cy="52421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1" name="Прямоугольник 80"/>
          <p:cNvSpPr/>
          <p:nvPr/>
        </p:nvSpPr>
        <p:spPr bwMode="auto">
          <a:xfrm rot="2201340">
            <a:off x="5646951" y="5374775"/>
            <a:ext cx="149577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 bwMode="auto">
          <a:xfrm rot="2258938">
            <a:off x="4997722" y="4943558"/>
            <a:ext cx="150642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3" name="Прямоугольник 51"/>
          <p:cNvSpPr>
            <a:spLocks noChangeArrowheads="1"/>
          </p:cNvSpPr>
          <p:nvPr/>
        </p:nvSpPr>
        <p:spPr bwMode="auto">
          <a:xfrm rot="2065507">
            <a:off x="5585058" y="5132512"/>
            <a:ext cx="317632" cy="52421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4" name="Прямоугольник 51"/>
          <p:cNvSpPr>
            <a:spLocks noChangeArrowheads="1"/>
          </p:cNvSpPr>
          <p:nvPr/>
        </p:nvSpPr>
        <p:spPr bwMode="auto">
          <a:xfrm rot="7209479">
            <a:off x="6701783" y="5917778"/>
            <a:ext cx="307859" cy="25913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5" name="Прямоугольник 84"/>
          <p:cNvSpPr/>
          <p:nvPr/>
        </p:nvSpPr>
        <p:spPr bwMode="auto">
          <a:xfrm rot="1823293">
            <a:off x="6788044" y="5976788"/>
            <a:ext cx="134239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7" name="AutoShape 105"/>
          <p:cNvSpPr>
            <a:spLocks noChangeArrowheads="1"/>
          </p:cNvSpPr>
          <p:nvPr/>
        </p:nvSpPr>
        <p:spPr bwMode="auto">
          <a:xfrm>
            <a:off x="3664496" y="5880720"/>
            <a:ext cx="720849" cy="288032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ДЭС (АД-30), 2 ед. (1 экспл., 1 резерв.). АД-16 </a:t>
            </a:r>
            <a:endParaRPr lang="ru-RU" sz="600"/>
          </a:p>
        </p:txBody>
      </p:sp>
      <p:sp>
        <p:nvSpPr>
          <p:cNvPr id="88" name="Прямоугольник 87"/>
          <p:cNvSpPr/>
          <p:nvPr/>
        </p:nvSpPr>
        <p:spPr bwMode="auto">
          <a:xfrm rot="2035656">
            <a:off x="11131526" y="7056829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9" name="AutoShape 110"/>
          <p:cNvSpPr>
            <a:spLocks noChangeArrowheads="1"/>
          </p:cNvSpPr>
          <p:nvPr/>
        </p:nvSpPr>
        <p:spPr bwMode="auto">
          <a:xfrm>
            <a:off x="4456584" y="1704256"/>
            <a:ext cx="792162" cy="288032"/>
          </a:xfrm>
          <a:prstGeom prst="wedgeRectCallout">
            <a:avLst>
              <a:gd name="adj1" fmla="val -36171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Забор воды на хозпитьевые нужды</a:t>
            </a:r>
            <a:endParaRPr lang="ru-RU" sz="600"/>
          </a:p>
        </p:txBody>
      </p:sp>
      <p:sp>
        <p:nvSpPr>
          <p:cNvPr id="90" name="Прямоугольник 51"/>
          <p:cNvSpPr>
            <a:spLocks noChangeArrowheads="1"/>
          </p:cNvSpPr>
          <p:nvPr/>
        </p:nvSpPr>
        <p:spPr bwMode="auto">
          <a:xfrm rot="2065507">
            <a:off x="6713329" y="5148132"/>
            <a:ext cx="300314" cy="40071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91" name="Прямоугольник 90"/>
          <p:cNvSpPr/>
          <p:nvPr/>
        </p:nvSpPr>
        <p:spPr bwMode="auto">
          <a:xfrm rot="2201340">
            <a:off x="6767834" y="5335885"/>
            <a:ext cx="184258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2" name="AutoShape 98"/>
          <p:cNvSpPr>
            <a:spLocks noChangeArrowheads="1"/>
          </p:cNvSpPr>
          <p:nvPr/>
        </p:nvSpPr>
        <p:spPr bwMode="auto">
          <a:xfrm>
            <a:off x="9857184" y="5232648"/>
            <a:ext cx="864096" cy="28803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Вертолетная площадка с грунт. покрытием</a:t>
            </a:r>
          </a:p>
          <a:p>
            <a:pPr algn="ctr" defTabSz="1279525">
              <a:lnSpc>
                <a:spcPct val="70000"/>
              </a:lnSpc>
            </a:pPr>
            <a:r>
              <a:rPr lang="ru-RU" sz="600" smtClean="0"/>
              <a:t>Ми-8</a:t>
            </a:r>
            <a:endParaRPr lang="ru-RU" sz="600"/>
          </a:p>
        </p:txBody>
      </p:sp>
      <p:sp>
        <p:nvSpPr>
          <p:cNvPr id="66573" name="AutoShape 105"/>
          <p:cNvSpPr>
            <a:spLocks noChangeArrowheads="1"/>
          </p:cNvSpPr>
          <p:nvPr/>
        </p:nvSpPr>
        <p:spPr bwMode="auto">
          <a:xfrm>
            <a:off x="7480920" y="7104856"/>
            <a:ext cx="936873" cy="215900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Магазин №2 Каратайского ПО</a:t>
            </a:r>
            <a:endParaRPr lang="ru-RU" sz="600"/>
          </a:p>
        </p:txBody>
      </p:sp>
      <p:sp>
        <p:nvSpPr>
          <p:cNvPr id="86" name="Line 197"/>
          <p:cNvSpPr>
            <a:spLocks noChangeShapeType="1"/>
          </p:cNvSpPr>
          <p:nvPr/>
        </p:nvSpPr>
        <p:spPr bwMode="auto">
          <a:xfrm flipH="1">
            <a:off x="4384576" y="4656584"/>
            <a:ext cx="720080" cy="86409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3" name="Line 197"/>
          <p:cNvSpPr>
            <a:spLocks noChangeShapeType="1"/>
          </p:cNvSpPr>
          <p:nvPr/>
        </p:nvSpPr>
        <p:spPr bwMode="auto">
          <a:xfrm flipH="1">
            <a:off x="5752728" y="5088632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4" name="Line 197"/>
          <p:cNvSpPr>
            <a:spLocks noChangeShapeType="1"/>
          </p:cNvSpPr>
          <p:nvPr/>
        </p:nvSpPr>
        <p:spPr bwMode="auto">
          <a:xfrm flipH="1" flipV="1">
            <a:off x="1720280" y="2640360"/>
            <a:ext cx="8928992" cy="518457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5" name="Line 197"/>
          <p:cNvSpPr>
            <a:spLocks noChangeShapeType="1"/>
          </p:cNvSpPr>
          <p:nvPr/>
        </p:nvSpPr>
        <p:spPr bwMode="auto">
          <a:xfrm flipH="1">
            <a:off x="6472808" y="5448672"/>
            <a:ext cx="144016" cy="216024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6" name="Line 197"/>
          <p:cNvSpPr>
            <a:spLocks noChangeShapeType="1"/>
          </p:cNvSpPr>
          <p:nvPr/>
        </p:nvSpPr>
        <p:spPr bwMode="auto">
          <a:xfrm flipH="1">
            <a:off x="6832848" y="5736704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7" name="Line 197"/>
          <p:cNvSpPr>
            <a:spLocks noChangeShapeType="1"/>
          </p:cNvSpPr>
          <p:nvPr/>
        </p:nvSpPr>
        <p:spPr bwMode="auto">
          <a:xfrm flipV="1">
            <a:off x="6760840" y="5448672"/>
            <a:ext cx="72008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8" name="Line 197"/>
          <p:cNvSpPr>
            <a:spLocks noChangeShapeType="1"/>
          </p:cNvSpPr>
          <p:nvPr/>
        </p:nvSpPr>
        <p:spPr bwMode="auto">
          <a:xfrm flipV="1">
            <a:off x="6256784" y="5088632"/>
            <a:ext cx="144016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9" name="Line 197"/>
          <p:cNvSpPr>
            <a:spLocks noChangeShapeType="1"/>
          </p:cNvSpPr>
          <p:nvPr/>
        </p:nvSpPr>
        <p:spPr bwMode="auto">
          <a:xfrm flipV="1">
            <a:off x="5752728" y="4728592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0" name="Line 197"/>
          <p:cNvSpPr>
            <a:spLocks noChangeShapeType="1"/>
          </p:cNvSpPr>
          <p:nvPr/>
        </p:nvSpPr>
        <p:spPr bwMode="auto">
          <a:xfrm flipV="1">
            <a:off x="7624936" y="5952728"/>
            <a:ext cx="72008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2" name="Line 197"/>
          <p:cNvSpPr>
            <a:spLocks noChangeShapeType="1"/>
          </p:cNvSpPr>
          <p:nvPr/>
        </p:nvSpPr>
        <p:spPr bwMode="auto">
          <a:xfrm flipH="1">
            <a:off x="7768952" y="6240760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3" name="Line 197"/>
          <p:cNvSpPr>
            <a:spLocks noChangeShapeType="1"/>
          </p:cNvSpPr>
          <p:nvPr/>
        </p:nvSpPr>
        <p:spPr bwMode="auto">
          <a:xfrm flipV="1">
            <a:off x="8201000" y="6240760"/>
            <a:ext cx="72008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4" name="Line 197"/>
          <p:cNvSpPr>
            <a:spLocks noChangeShapeType="1"/>
          </p:cNvSpPr>
          <p:nvPr/>
        </p:nvSpPr>
        <p:spPr bwMode="auto">
          <a:xfrm flipH="1">
            <a:off x="4816624" y="4008512"/>
            <a:ext cx="216024" cy="432048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5" name="Line 197"/>
          <p:cNvSpPr>
            <a:spLocks noChangeShapeType="1"/>
          </p:cNvSpPr>
          <p:nvPr/>
        </p:nvSpPr>
        <p:spPr bwMode="auto">
          <a:xfrm flipH="1">
            <a:off x="9137104" y="6672808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6" name="Line 197"/>
          <p:cNvSpPr>
            <a:spLocks noChangeShapeType="1"/>
          </p:cNvSpPr>
          <p:nvPr/>
        </p:nvSpPr>
        <p:spPr bwMode="auto">
          <a:xfrm flipV="1">
            <a:off x="8633048" y="6672808"/>
            <a:ext cx="144016" cy="216024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7" name="Line 197"/>
          <p:cNvSpPr>
            <a:spLocks noChangeShapeType="1"/>
          </p:cNvSpPr>
          <p:nvPr/>
        </p:nvSpPr>
        <p:spPr bwMode="auto">
          <a:xfrm flipH="1">
            <a:off x="9209112" y="7104856"/>
            <a:ext cx="144016" cy="216024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8" name="Line 197"/>
          <p:cNvSpPr>
            <a:spLocks noChangeShapeType="1"/>
          </p:cNvSpPr>
          <p:nvPr/>
        </p:nvSpPr>
        <p:spPr bwMode="auto">
          <a:xfrm flipH="1">
            <a:off x="9929192" y="6744816"/>
            <a:ext cx="360040" cy="64807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9" name="Line 197"/>
          <p:cNvSpPr>
            <a:spLocks noChangeShapeType="1"/>
          </p:cNvSpPr>
          <p:nvPr/>
        </p:nvSpPr>
        <p:spPr bwMode="auto">
          <a:xfrm flipV="1">
            <a:off x="10649272" y="7176864"/>
            <a:ext cx="576064" cy="64807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1" name="Line 197"/>
          <p:cNvSpPr>
            <a:spLocks noChangeShapeType="1"/>
          </p:cNvSpPr>
          <p:nvPr/>
        </p:nvSpPr>
        <p:spPr bwMode="auto">
          <a:xfrm flipH="1" flipV="1">
            <a:off x="1072208" y="2496344"/>
            <a:ext cx="648072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2" name="Line 197"/>
          <p:cNvSpPr>
            <a:spLocks noChangeShapeType="1"/>
          </p:cNvSpPr>
          <p:nvPr/>
        </p:nvSpPr>
        <p:spPr bwMode="auto">
          <a:xfrm flipH="1">
            <a:off x="1720279" y="1560240"/>
            <a:ext cx="864097" cy="108012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3" name="Line 197"/>
          <p:cNvSpPr>
            <a:spLocks noChangeShapeType="1"/>
          </p:cNvSpPr>
          <p:nvPr/>
        </p:nvSpPr>
        <p:spPr bwMode="auto">
          <a:xfrm flipH="1" flipV="1">
            <a:off x="4888632" y="4944616"/>
            <a:ext cx="144016" cy="72008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6" name="Line 197"/>
          <p:cNvSpPr>
            <a:spLocks noChangeShapeType="1"/>
          </p:cNvSpPr>
          <p:nvPr/>
        </p:nvSpPr>
        <p:spPr bwMode="auto">
          <a:xfrm flipH="1">
            <a:off x="2656383" y="3216424"/>
            <a:ext cx="72006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0" name="Прямоугольник 5"/>
          <p:cNvSpPr>
            <a:spLocks noChangeArrowheads="1"/>
          </p:cNvSpPr>
          <p:nvPr/>
        </p:nvSpPr>
        <p:spPr bwMode="auto">
          <a:xfrm>
            <a:off x="-9525" y="-23813"/>
            <a:ext cx="12801600" cy="115200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89575" tIns="44745" rIns="89575" bIns="44745" anchor="ctr"/>
          <a:lstStyle/>
          <a:p>
            <a:pPr algn="ctr" defTabSz="1266825">
              <a:lnSpc>
                <a:spcPct val="90000"/>
              </a:lnSpc>
              <a:tabLst>
                <a:tab pos="3211513"/>
                <a:tab pos="3468688"/>
                <a:tab pos="3565525"/>
              </a:tabLst>
            </a:pPr>
            <a:endParaRPr lang="ru-RU" sz="21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66825">
              <a:lnSpc>
                <a:spcPct val="90000"/>
              </a:lnSpc>
              <a:tabLst>
                <a:tab pos="3211513"/>
                <a:tab pos="3468688"/>
                <a:tab pos="3565525"/>
              </a:tabLst>
            </a:pPr>
            <a:endParaRPr lang="ru-RU" sz="21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66825">
              <a:lnSpc>
                <a:spcPct val="90000"/>
              </a:lnSpc>
              <a:tabLst>
                <a:tab pos="3211513"/>
                <a:tab pos="3468688"/>
                <a:tab pos="3565525"/>
              </a:tabLst>
            </a:pP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НАСЕЛЕННОГО ПУНКТА ПОС. ВАРНЕК МУНИЦИПАЛЬНОГО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СЕЛЬСОВЕТ»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НЕНЕЦКОГО АВТОНОМНОГО ОКРУГА</a:t>
            </a:r>
            <a:endParaRPr lang="ru-RU" sz="21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66825">
              <a:lnSpc>
                <a:spcPct val="80000"/>
              </a:lnSpc>
              <a:tabLst>
                <a:tab pos="3211513"/>
                <a:tab pos="3468688"/>
                <a:tab pos="3565525"/>
              </a:tabLst>
            </a:pP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(риски возникновения ЧС на сетях теплоснабжения) </a:t>
            </a:r>
          </a:p>
          <a:p>
            <a:pPr algn="ctr" defTabSz="1266825">
              <a:lnSpc>
                <a:spcPct val="80000"/>
              </a:lnSpc>
              <a:tabLst>
                <a:tab pos="3211513"/>
                <a:tab pos="3468688"/>
                <a:tab pos="3565525"/>
              </a:tabLst>
            </a:pPr>
            <a:endParaRPr lang="ru-RU" sz="21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 Box 233"/>
          <p:cNvSpPr txBox="1">
            <a:spLocks noChangeArrowheads="1"/>
          </p:cNvSpPr>
          <p:nvPr/>
        </p:nvSpPr>
        <p:spPr bwMode="auto">
          <a:xfrm>
            <a:off x="12017424" y="0"/>
            <a:ext cx="78417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/>
              <a:t>п. </a:t>
            </a:r>
            <a:r>
              <a:rPr lang="ru-RU" sz="1400" smtClean="0"/>
              <a:t>4.2.3.</a:t>
            </a:r>
            <a:endParaRPr lang="ru-RU" sz="1400"/>
          </a:p>
        </p:txBody>
      </p:sp>
      <p:sp>
        <p:nvSpPr>
          <p:cNvPr id="117" name="Rectangle 3"/>
          <p:cNvSpPr>
            <a:spLocks noChangeArrowheads="1"/>
          </p:cNvSpPr>
          <p:nvPr/>
        </p:nvSpPr>
        <p:spPr bwMode="auto">
          <a:xfrm>
            <a:off x="1174427" y="8448221"/>
            <a:ext cx="10194925" cy="1190625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</a:ln>
        </p:spPr>
        <p:txBody>
          <a:bodyPr lIns="90913" tIns="45457" rIns="90913" bIns="45457">
            <a:spAutoFit/>
          </a:bodyPr>
          <a:lstStyle/>
          <a:p>
            <a:pPr algn="ctr" defTabSz="1271588"/>
            <a:r>
              <a:rPr lang="ru-RU" sz="3600" b="1"/>
              <a:t>Индивидуальное печное отопление (каменный уголь)</a:t>
            </a:r>
          </a:p>
        </p:txBody>
      </p:sp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6564" name="Picture 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56185"/>
            <a:ext cx="12801600" cy="8545016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97"/>
          <p:cNvSpPr>
            <a:spLocks noChangeArrowheads="1"/>
          </p:cNvSpPr>
          <p:nvPr/>
        </p:nvSpPr>
        <p:spPr bwMode="auto">
          <a:xfrm rot="1571504">
            <a:off x="10087796" y="6564556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6" name="AutoShape 98"/>
          <p:cNvSpPr>
            <a:spLocks noChangeArrowheads="1"/>
          </p:cNvSpPr>
          <p:nvPr/>
        </p:nvSpPr>
        <p:spPr bwMode="auto">
          <a:xfrm>
            <a:off x="9281120" y="5808712"/>
            <a:ext cx="792187" cy="28803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Общественный центр (клуб, ФАП)</a:t>
            </a:r>
            <a:endParaRPr lang="ru-RU" sz="600"/>
          </a:p>
        </p:txBody>
      </p:sp>
      <p:sp>
        <p:nvSpPr>
          <p:cNvPr id="66567" name="Rectangle 99"/>
          <p:cNvSpPr>
            <a:spLocks noChangeArrowheads="1"/>
          </p:cNvSpPr>
          <p:nvPr/>
        </p:nvSpPr>
        <p:spPr bwMode="auto">
          <a:xfrm rot="-1730222">
            <a:off x="2152650" y="3360738"/>
            <a:ext cx="576263" cy="2651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8" name="AutoShape 100"/>
          <p:cNvSpPr>
            <a:spLocks noChangeArrowheads="1"/>
          </p:cNvSpPr>
          <p:nvPr/>
        </p:nvSpPr>
        <p:spPr bwMode="auto">
          <a:xfrm>
            <a:off x="1792288" y="3071813"/>
            <a:ext cx="431800" cy="14446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БАНЯ</a:t>
            </a:r>
          </a:p>
        </p:txBody>
      </p:sp>
      <p:sp>
        <p:nvSpPr>
          <p:cNvPr id="66571" name="Rectangle 103"/>
          <p:cNvSpPr>
            <a:spLocks noChangeArrowheads="1"/>
          </p:cNvSpPr>
          <p:nvPr/>
        </p:nvSpPr>
        <p:spPr bwMode="auto">
          <a:xfrm rot="1743570">
            <a:off x="8056563" y="6096000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2" name="AutoShape 104"/>
          <p:cNvSpPr>
            <a:spLocks noChangeArrowheads="1"/>
          </p:cNvSpPr>
          <p:nvPr/>
        </p:nvSpPr>
        <p:spPr bwMode="auto">
          <a:xfrm>
            <a:off x="7840663" y="5305425"/>
            <a:ext cx="936625" cy="215900"/>
          </a:xfrm>
          <a:prstGeom prst="wedgeRectCallout">
            <a:avLst>
              <a:gd name="adj1" fmla="val -12204"/>
              <a:gd name="adj2" fmla="val 32867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60000"/>
              </a:lnSpc>
            </a:pPr>
            <a:r>
              <a:rPr lang="ru-RU" sz="600"/>
              <a:t>Пекарня производительность -25кг \сутки</a:t>
            </a:r>
          </a:p>
        </p:txBody>
      </p:sp>
      <p:sp>
        <p:nvSpPr>
          <p:cNvPr id="66574" name="Rectangle 106"/>
          <p:cNvSpPr>
            <a:spLocks noChangeArrowheads="1"/>
          </p:cNvSpPr>
          <p:nvPr/>
        </p:nvSpPr>
        <p:spPr bwMode="auto">
          <a:xfrm rot="2070800">
            <a:off x="8272463" y="6816725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7" name="Rectangle 109"/>
          <p:cNvSpPr>
            <a:spLocks noChangeArrowheads="1"/>
          </p:cNvSpPr>
          <p:nvPr/>
        </p:nvSpPr>
        <p:spPr bwMode="auto">
          <a:xfrm rot="1893124">
            <a:off x="5224245" y="4917306"/>
            <a:ext cx="382174" cy="544356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8" name="AutoShape 110"/>
          <p:cNvSpPr>
            <a:spLocks noChangeArrowheads="1"/>
          </p:cNvSpPr>
          <p:nvPr/>
        </p:nvSpPr>
        <p:spPr bwMode="auto">
          <a:xfrm>
            <a:off x="5320680" y="4440560"/>
            <a:ext cx="792162" cy="144463"/>
          </a:xfrm>
          <a:prstGeom prst="wedgeRectCallout">
            <a:avLst>
              <a:gd name="adj1" fmla="val -36171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Телевизионная</a:t>
            </a:r>
          </a:p>
        </p:txBody>
      </p:sp>
      <p:grpSp>
        <p:nvGrpSpPr>
          <p:cNvPr id="2" name="Group 265"/>
          <p:cNvGrpSpPr/>
          <p:nvPr/>
        </p:nvGrpSpPr>
        <p:grpSpPr>
          <a:xfrm rot="2661616">
            <a:off x="4218658" y="5575028"/>
            <a:ext cx="434561" cy="179335"/>
            <a:chOff x="249" y="2931"/>
            <a:chExt cx="907" cy="363"/>
          </a:xfrm>
          <a:solidFill>
            <a:schemeClr val="tx1"/>
          </a:solidFill>
        </p:grpSpPr>
        <p:sp>
          <p:nvSpPr>
            <p:cNvPr id="21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2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3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4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</p:grpSp>
      <p:sp>
        <p:nvSpPr>
          <p:cNvPr id="26" name="Прямоугольник 51"/>
          <p:cNvSpPr>
            <a:spLocks noChangeArrowheads="1"/>
          </p:cNvSpPr>
          <p:nvPr/>
        </p:nvSpPr>
        <p:spPr bwMode="auto">
          <a:xfrm rot="21070448">
            <a:off x="4740137" y="3860055"/>
            <a:ext cx="644753" cy="29723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7" name="Прямоугольник 51"/>
          <p:cNvSpPr>
            <a:spLocks noChangeArrowheads="1"/>
          </p:cNvSpPr>
          <p:nvPr/>
        </p:nvSpPr>
        <p:spPr bwMode="auto">
          <a:xfrm rot="2099473">
            <a:off x="9002238" y="7120181"/>
            <a:ext cx="383628" cy="49552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28" name="Прямоугольник 51"/>
          <p:cNvSpPr>
            <a:spLocks noChangeArrowheads="1"/>
          </p:cNvSpPr>
          <p:nvPr/>
        </p:nvSpPr>
        <p:spPr bwMode="auto">
          <a:xfrm rot="1144718">
            <a:off x="813065" y="2815823"/>
            <a:ext cx="230253" cy="22513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29" name="Прямоугольник 51"/>
          <p:cNvSpPr>
            <a:spLocks noChangeArrowheads="1"/>
          </p:cNvSpPr>
          <p:nvPr/>
        </p:nvSpPr>
        <p:spPr bwMode="auto">
          <a:xfrm rot="1473376">
            <a:off x="8726694" y="7956187"/>
            <a:ext cx="709158" cy="25633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0" name="Прямоугольник 51"/>
          <p:cNvSpPr>
            <a:spLocks noChangeArrowheads="1"/>
          </p:cNvSpPr>
          <p:nvPr/>
        </p:nvSpPr>
        <p:spPr bwMode="auto">
          <a:xfrm>
            <a:off x="2368352" y="1416224"/>
            <a:ext cx="504056" cy="43204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 rot="305283">
            <a:off x="2512368" y="1488232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3" name="Прямоугольник 51"/>
          <p:cNvSpPr>
            <a:spLocks noChangeArrowheads="1"/>
          </p:cNvSpPr>
          <p:nvPr/>
        </p:nvSpPr>
        <p:spPr bwMode="auto">
          <a:xfrm rot="1506666">
            <a:off x="735002" y="2357096"/>
            <a:ext cx="602402" cy="24178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4" name="Прямоугольник 51"/>
          <p:cNvSpPr>
            <a:spLocks noChangeArrowheads="1"/>
          </p:cNvSpPr>
          <p:nvPr/>
        </p:nvSpPr>
        <p:spPr bwMode="auto">
          <a:xfrm rot="19301700">
            <a:off x="2399633" y="3865746"/>
            <a:ext cx="225470" cy="18426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5" name="Прямоугольник 51"/>
          <p:cNvSpPr>
            <a:spLocks noChangeArrowheads="1"/>
          </p:cNvSpPr>
          <p:nvPr/>
        </p:nvSpPr>
        <p:spPr bwMode="auto">
          <a:xfrm rot="20547644">
            <a:off x="5971327" y="3500909"/>
            <a:ext cx="159021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6" name="Прямоугольник 51"/>
          <p:cNvSpPr>
            <a:spLocks noChangeArrowheads="1"/>
          </p:cNvSpPr>
          <p:nvPr/>
        </p:nvSpPr>
        <p:spPr bwMode="auto">
          <a:xfrm rot="1688196">
            <a:off x="9187303" y="6590043"/>
            <a:ext cx="385406" cy="199659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7" name="Прямоугольник 51"/>
          <p:cNvSpPr>
            <a:spLocks noChangeArrowheads="1"/>
          </p:cNvSpPr>
          <p:nvPr/>
        </p:nvSpPr>
        <p:spPr bwMode="auto">
          <a:xfrm rot="1631055">
            <a:off x="7156678" y="5518378"/>
            <a:ext cx="161005" cy="19216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8" name="Прямоугольник 51"/>
          <p:cNvSpPr>
            <a:spLocks noChangeArrowheads="1"/>
          </p:cNvSpPr>
          <p:nvPr/>
        </p:nvSpPr>
        <p:spPr bwMode="auto">
          <a:xfrm rot="2478033">
            <a:off x="11040033" y="6928760"/>
            <a:ext cx="454017" cy="34916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9" name="Прямоугольник 51"/>
          <p:cNvSpPr>
            <a:spLocks noChangeArrowheads="1"/>
          </p:cNvSpPr>
          <p:nvPr/>
        </p:nvSpPr>
        <p:spPr bwMode="auto">
          <a:xfrm rot="1886794">
            <a:off x="9012420" y="6244105"/>
            <a:ext cx="221862" cy="13656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0" name="Прямоугольник 51"/>
          <p:cNvSpPr>
            <a:spLocks noChangeArrowheads="1"/>
          </p:cNvSpPr>
          <p:nvPr/>
        </p:nvSpPr>
        <p:spPr bwMode="auto">
          <a:xfrm rot="1907419">
            <a:off x="7403785" y="6416553"/>
            <a:ext cx="642405" cy="35862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1" name="Прямоугольник 51"/>
          <p:cNvSpPr>
            <a:spLocks noChangeArrowheads="1"/>
          </p:cNvSpPr>
          <p:nvPr/>
        </p:nvSpPr>
        <p:spPr bwMode="auto">
          <a:xfrm rot="2065507">
            <a:off x="6305140" y="4751481"/>
            <a:ext cx="317632" cy="52421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2" name="Прямоугольник 51"/>
          <p:cNvSpPr>
            <a:spLocks noChangeArrowheads="1"/>
          </p:cNvSpPr>
          <p:nvPr/>
        </p:nvSpPr>
        <p:spPr bwMode="auto">
          <a:xfrm rot="2339236">
            <a:off x="5732941" y="4438776"/>
            <a:ext cx="395168" cy="51455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3" name="Прямоугольник 51"/>
          <p:cNvSpPr>
            <a:spLocks noChangeArrowheads="1"/>
          </p:cNvSpPr>
          <p:nvPr/>
        </p:nvSpPr>
        <p:spPr bwMode="auto">
          <a:xfrm rot="7209479">
            <a:off x="6234070" y="5427587"/>
            <a:ext cx="307859" cy="51827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4" name="Прямоугольник 51"/>
          <p:cNvSpPr>
            <a:spLocks noChangeArrowheads="1"/>
          </p:cNvSpPr>
          <p:nvPr/>
        </p:nvSpPr>
        <p:spPr bwMode="auto">
          <a:xfrm rot="1582456">
            <a:off x="7453602" y="5736412"/>
            <a:ext cx="552076" cy="330554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5" name="Прямоугольник 51"/>
          <p:cNvSpPr>
            <a:spLocks noChangeArrowheads="1"/>
          </p:cNvSpPr>
          <p:nvPr/>
        </p:nvSpPr>
        <p:spPr bwMode="auto">
          <a:xfrm rot="1720696">
            <a:off x="9372207" y="5074362"/>
            <a:ext cx="150442" cy="184860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6" name="Прямоугольник 51"/>
          <p:cNvSpPr>
            <a:spLocks noChangeArrowheads="1"/>
          </p:cNvSpPr>
          <p:nvPr/>
        </p:nvSpPr>
        <p:spPr bwMode="auto">
          <a:xfrm rot="1362766">
            <a:off x="11710438" y="7452211"/>
            <a:ext cx="94228" cy="134862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 rot="2258938">
            <a:off x="5874312" y="4645132"/>
            <a:ext cx="184677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 rot="2098180">
            <a:off x="7630896" y="6466080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 rot="21137920">
            <a:off x="4894593" y="3922678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 bwMode="auto">
          <a:xfrm rot="2201340">
            <a:off x="6307028" y="5004374"/>
            <a:ext cx="184258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 bwMode="auto">
          <a:xfrm rot="2035656">
            <a:off x="9086898" y="7296898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 bwMode="auto">
          <a:xfrm rot="1756283">
            <a:off x="9287080" y="6610096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 rot="1610965">
            <a:off x="7630896" y="5818009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 bwMode="auto">
          <a:xfrm rot="1823293">
            <a:off x="6353839" y="5624693"/>
            <a:ext cx="165650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3" name="Group 99"/>
          <p:cNvGrpSpPr/>
          <p:nvPr/>
        </p:nvGrpSpPr>
        <p:grpSpPr>
          <a:xfrm rot="2903099">
            <a:off x="3448472" y="3360440"/>
            <a:ext cx="417512" cy="236538"/>
            <a:chExt cx="20000" cy="20000"/>
          </a:xfrm>
        </p:grpSpPr>
        <p:sp>
          <p:nvSpPr>
            <p:cNvPr id="60" name="Freeform 100"/>
            <p:cNvSpPr/>
            <p:nvPr/>
          </p:nvSpPr>
          <p:spPr bwMode="auto">
            <a:xfrm>
              <a:off x="0" y="0"/>
              <a:ext cx="20000" cy="6036"/>
            </a:xfrm>
            <a:custGeom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61" name="Freeform 101"/>
            <p:cNvSpPr/>
            <p:nvPr/>
          </p:nvSpPr>
          <p:spPr bwMode="auto">
            <a:xfrm>
              <a:off x="0" y="13966"/>
              <a:ext cx="20000" cy="6034"/>
            </a:xfrm>
            <a:custGeom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62" name="AutoShape 108"/>
          <p:cNvSpPr>
            <a:spLocks noChangeArrowheads="1"/>
          </p:cNvSpPr>
          <p:nvPr/>
        </p:nvSpPr>
        <p:spPr bwMode="auto">
          <a:xfrm>
            <a:off x="3448472" y="2136304"/>
            <a:ext cx="1080120" cy="288032"/>
          </a:xfrm>
          <a:prstGeom prst="wedgeRectCallout">
            <a:avLst>
              <a:gd name="adj1" fmla="val -34769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Мост деревянный через</a:t>
            </a:r>
          </a:p>
          <a:p>
            <a:pPr algn="ctr" defTabSz="1279525">
              <a:lnSpc>
                <a:spcPct val="70000"/>
              </a:lnSpc>
            </a:pPr>
            <a:r>
              <a:rPr lang="ru-RU" sz="600" smtClean="0"/>
              <a:t>р. Казённый, длина 5 м, шир. 1,5 м.</a:t>
            </a:r>
            <a:endParaRPr lang="ru-RU" sz="600"/>
          </a:p>
        </p:txBody>
      </p:sp>
      <p:sp>
        <p:nvSpPr>
          <p:cNvPr id="63" name="AutoShape 108"/>
          <p:cNvSpPr>
            <a:spLocks noChangeArrowheads="1"/>
          </p:cNvSpPr>
          <p:nvPr/>
        </p:nvSpPr>
        <p:spPr bwMode="auto">
          <a:xfrm>
            <a:off x="784176" y="1416224"/>
            <a:ext cx="863153" cy="216470"/>
          </a:xfrm>
          <a:prstGeom prst="wedgeRectCallout">
            <a:avLst>
              <a:gd name="adj1" fmla="val -34769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Склад  хранится бензин (10 бочек)</a:t>
            </a:r>
            <a:endParaRPr lang="ru-RU" sz="600"/>
          </a:p>
        </p:txBody>
      </p:sp>
      <p:sp>
        <p:nvSpPr>
          <p:cNvPr id="65" name="AutoShape 105"/>
          <p:cNvSpPr>
            <a:spLocks noChangeArrowheads="1"/>
          </p:cNvSpPr>
          <p:nvPr/>
        </p:nvSpPr>
        <p:spPr bwMode="auto">
          <a:xfrm>
            <a:off x="7768952" y="8256984"/>
            <a:ext cx="1080889" cy="216024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Склад Каратайского ПО (не эксплуатир-ся)</a:t>
            </a:r>
            <a:endParaRPr lang="ru-RU" sz="600"/>
          </a:p>
        </p:txBody>
      </p:sp>
      <p:sp>
        <p:nvSpPr>
          <p:cNvPr id="66" name="Oval 41"/>
          <p:cNvSpPr>
            <a:spLocks noChangeArrowheads="1"/>
          </p:cNvSpPr>
          <p:nvPr/>
        </p:nvSpPr>
        <p:spPr bwMode="auto">
          <a:xfrm>
            <a:off x="3304456" y="4512568"/>
            <a:ext cx="288143" cy="288409"/>
          </a:xfrm>
          <a:prstGeom prst="ellipse">
            <a:avLst/>
          </a:prstGeom>
          <a:noFill/>
          <a:ln w="25400">
            <a:noFill/>
            <a:round/>
          </a:ln>
        </p:spPr>
        <p:txBody>
          <a:bodyPr wrap="none" lIns="127761" tIns="63881" rIns="127761" bIns="63881" anchor="ctr"/>
          <a:lstStyle/>
          <a:p>
            <a:pPr algn="ctr" defTabSz="1273175"/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18"/>
          <p:cNvGrpSpPr/>
          <p:nvPr/>
        </p:nvGrpSpPr>
        <p:grpSpPr>
          <a:xfrm>
            <a:off x="11009313" y="5940128"/>
            <a:ext cx="335129" cy="300653"/>
            <a:chOff x="982376" y="5374357"/>
            <a:chExt cx="288000" cy="314398"/>
          </a:xfrm>
        </p:grpSpPr>
        <p:sp>
          <p:nvSpPr>
            <p:cNvPr id="69" name="Oval 41"/>
            <p:cNvSpPr>
              <a:spLocks noChangeArrowheads="1"/>
            </p:cNvSpPr>
            <p:nvPr/>
          </p:nvSpPr>
          <p:spPr bwMode="auto">
            <a:xfrm>
              <a:off x="982376" y="5374357"/>
              <a:ext cx="288000" cy="314398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</a:ln>
          </p:spPr>
          <p:txBody>
            <a:bodyPr wrap="none" lIns="127761" tIns="63881" rIns="127761" bIns="63881" anchor="ctr"/>
            <a:lstStyle/>
            <a:p>
              <a:pPr algn="ctr" defTabSz="1273175"/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Oval 41"/>
            <p:cNvSpPr>
              <a:spLocks noChangeArrowheads="1"/>
            </p:cNvSpPr>
            <p:nvPr/>
          </p:nvSpPr>
          <p:spPr bwMode="auto">
            <a:xfrm>
              <a:off x="982376" y="5387535"/>
              <a:ext cx="288000" cy="287999"/>
            </a:xfrm>
            <a:prstGeom prst="ellipse">
              <a:avLst/>
            </a:prstGeom>
            <a:noFill/>
            <a:ln w="25400">
              <a:noFill/>
              <a:round/>
            </a:ln>
          </p:spPr>
          <p:txBody>
            <a:bodyPr wrap="none" lIns="127761" tIns="63881" rIns="127761" bIns="63881" anchor="ctr"/>
            <a:lstStyle/>
            <a:p>
              <a:pPr algn="ctr" defTabSz="1273175"/>
              <a:r>
                <a:rPr lang="en-US" sz="28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567"/>
          <p:cNvGrpSpPr/>
          <p:nvPr/>
        </p:nvGrpSpPr>
        <p:grpSpPr>
          <a:xfrm rot="-749454">
            <a:off x="4394643" y="3016867"/>
            <a:ext cx="164437" cy="111080"/>
            <a:chOff x="3079" y="3840"/>
            <a:chExt cx="181" cy="91"/>
          </a:xfrm>
        </p:grpSpPr>
        <p:sp>
          <p:nvSpPr>
            <p:cNvPr id="72" name="Line 564"/>
            <p:cNvSpPr>
              <a:spLocks noChangeShapeType="1"/>
            </p:cNvSpPr>
            <p:nvPr/>
          </p:nvSpPr>
          <p:spPr bwMode="auto">
            <a:xfrm flipH="1" flipV="1">
              <a:off x="3260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Line 565"/>
            <p:cNvSpPr>
              <a:spLocks noChangeShapeType="1"/>
            </p:cNvSpPr>
            <p:nvPr/>
          </p:nvSpPr>
          <p:spPr bwMode="auto">
            <a:xfrm flipH="1" flipV="1">
              <a:off x="3079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Line 566"/>
            <p:cNvSpPr>
              <a:spLocks noChangeShapeType="1"/>
            </p:cNvSpPr>
            <p:nvPr/>
          </p:nvSpPr>
          <p:spPr bwMode="auto">
            <a:xfrm flipH="1">
              <a:off x="3079" y="3886"/>
              <a:ext cx="18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9" name="AutoShape 98"/>
          <p:cNvSpPr>
            <a:spLocks noChangeArrowheads="1"/>
          </p:cNvSpPr>
          <p:nvPr/>
        </p:nvSpPr>
        <p:spPr bwMode="auto">
          <a:xfrm>
            <a:off x="2440360" y="4800600"/>
            <a:ext cx="1007864" cy="28803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Бочки, </a:t>
            </a:r>
            <a:r>
              <a:rPr lang="en-US" sz="600" smtClean="0"/>
              <a:t>V</a:t>
            </a:r>
            <a:r>
              <a:rPr lang="ru-RU" sz="600" smtClean="0"/>
              <a:t> 200 л.</a:t>
            </a:r>
          </a:p>
          <a:p>
            <a:pPr algn="ctr" defTabSz="1279525">
              <a:lnSpc>
                <a:spcPct val="70000"/>
              </a:lnSpc>
            </a:pPr>
            <a:r>
              <a:rPr lang="ru-RU" sz="600" smtClean="0"/>
              <a:t>Хранится ДТ (180 шт.), Масло (4 шт.) для ДЭС</a:t>
            </a:r>
            <a:endParaRPr lang="ru-RU" sz="600"/>
          </a:p>
        </p:txBody>
      </p:sp>
      <p:sp>
        <p:nvSpPr>
          <p:cNvPr id="80" name="Прямоугольник 51"/>
          <p:cNvSpPr>
            <a:spLocks noChangeArrowheads="1"/>
          </p:cNvSpPr>
          <p:nvPr/>
        </p:nvSpPr>
        <p:spPr bwMode="auto">
          <a:xfrm rot="2065507">
            <a:off x="4936987" y="4700464"/>
            <a:ext cx="317632" cy="52421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1" name="Прямоугольник 80"/>
          <p:cNvSpPr/>
          <p:nvPr/>
        </p:nvSpPr>
        <p:spPr bwMode="auto">
          <a:xfrm rot="2201340">
            <a:off x="5646951" y="5374775"/>
            <a:ext cx="149577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 bwMode="auto">
          <a:xfrm rot="2258938">
            <a:off x="4997722" y="4943558"/>
            <a:ext cx="150642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3" name="Прямоугольник 51"/>
          <p:cNvSpPr>
            <a:spLocks noChangeArrowheads="1"/>
          </p:cNvSpPr>
          <p:nvPr/>
        </p:nvSpPr>
        <p:spPr bwMode="auto">
          <a:xfrm rot="2065507">
            <a:off x="5585058" y="5132512"/>
            <a:ext cx="317632" cy="52421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4" name="Прямоугольник 51"/>
          <p:cNvSpPr>
            <a:spLocks noChangeArrowheads="1"/>
          </p:cNvSpPr>
          <p:nvPr/>
        </p:nvSpPr>
        <p:spPr bwMode="auto">
          <a:xfrm rot="7209479">
            <a:off x="6701783" y="5917778"/>
            <a:ext cx="307859" cy="25913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5" name="Прямоугольник 84"/>
          <p:cNvSpPr/>
          <p:nvPr/>
        </p:nvSpPr>
        <p:spPr bwMode="auto">
          <a:xfrm rot="1823293">
            <a:off x="6788044" y="5976788"/>
            <a:ext cx="134239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7" name="AutoShape 105"/>
          <p:cNvSpPr>
            <a:spLocks noChangeArrowheads="1"/>
          </p:cNvSpPr>
          <p:nvPr/>
        </p:nvSpPr>
        <p:spPr bwMode="auto">
          <a:xfrm>
            <a:off x="3664496" y="5880720"/>
            <a:ext cx="720849" cy="288032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ДЭС (АД-30), 2 ед. (1 экспл., 1 резерв.). АД-16 </a:t>
            </a:r>
            <a:endParaRPr lang="ru-RU" sz="600"/>
          </a:p>
        </p:txBody>
      </p:sp>
      <p:sp>
        <p:nvSpPr>
          <p:cNvPr id="88" name="Прямоугольник 87"/>
          <p:cNvSpPr/>
          <p:nvPr/>
        </p:nvSpPr>
        <p:spPr bwMode="auto">
          <a:xfrm rot="2035656">
            <a:off x="11131526" y="7056829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9" name="AutoShape 110"/>
          <p:cNvSpPr>
            <a:spLocks noChangeArrowheads="1"/>
          </p:cNvSpPr>
          <p:nvPr/>
        </p:nvSpPr>
        <p:spPr bwMode="auto">
          <a:xfrm>
            <a:off x="4456584" y="1704256"/>
            <a:ext cx="792162" cy="288032"/>
          </a:xfrm>
          <a:prstGeom prst="wedgeRectCallout">
            <a:avLst>
              <a:gd name="adj1" fmla="val -36171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Забор воды на хозпитьевые нужды</a:t>
            </a:r>
            <a:endParaRPr lang="ru-RU" sz="600"/>
          </a:p>
        </p:txBody>
      </p:sp>
      <p:sp>
        <p:nvSpPr>
          <p:cNvPr id="90" name="Прямоугольник 51"/>
          <p:cNvSpPr>
            <a:spLocks noChangeArrowheads="1"/>
          </p:cNvSpPr>
          <p:nvPr/>
        </p:nvSpPr>
        <p:spPr bwMode="auto">
          <a:xfrm rot="2065507">
            <a:off x="6713329" y="5148132"/>
            <a:ext cx="300314" cy="40071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91" name="Прямоугольник 90"/>
          <p:cNvSpPr/>
          <p:nvPr/>
        </p:nvSpPr>
        <p:spPr bwMode="auto">
          <a:xfrm rot="2201340">
            <a:off x="6767834" y="5335885"/>
            <a:ext cx="184258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2" name="AutoShape 98"/>
          <p:cNvSpPr>
            <a:spLocks noChangeArrowheads="1"/>
          </p:cNvSpPr>
          <p:nvPr/>
        </p:nvSpPr>
        <p:spPr bwMode="auto">
          <a:xfrm>
            <a:off x="9857184" y="5232648"/>
            <a:ext cx="864096" cy="28803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Вертолетная площадка с грунт. покрытием</a:t>
            </a:r>
          </a:p>
          <a:p>
            <a:pPr algn="ctr" defTabSz="1279525">
              <a:lnSpc>
                <a:spcPct val="70000"/>
              </a:lnSpc>
            </a:pPr>
            <a:r>
              <a:rPr lang="ru-RU" sz="600" smtClean="0"/>
              <a:t>Ми-8</a:t>
            </a:r>
            <a:endParaRPr lang="ru-RU" sz="600"/>
          </a:p>
        </p:txBody>
      </p:sp>
      <p:sp>
        <p:nvSpPr>
          <p:cNvPr id="66573" name="AutoShape 105"/>
          <p:cNvSpPr>
            <a:spLocks noChangeArrowheads="1"/>
          </p:cNvSpPr>
          <p:nvPr/>
        </p:nvSpPr>
        <p:spPr bwMode="auto">
          <a:xfrm>
            <a:off x="7480920" y="7104856"/>
            <a:ext cx="936873" cy="215900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Магазин №2 Каратайского ПО</a:t>
            </a:r>
            <a:endParaRPr lang="ru-RU" sz="600"/>
          </a:p>
        </p:txBody>
      </p:sp>
      <p:sp>
        <p:nvSpPr>
          <p:cNvPr id="86" name="Line 197"/>
          <p:cNvSpPr>
            <a:spLocks noChangeShapeType="1"/>
          </p:cNvSpPr>
          <p:nvPr/>
        </p:nvSpPr>
        <p:spPr bwMode="auto">
          <a:xfrm flipH="1">
            <a:off x="4384576" y="4656584"/>
            <a:ext cx="720080" cy="86409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3" name="Line 197"/>
          <p:cNvSpPr>
            <a:spLocks noChangeShapeType="1"/>
          </p:cNvSpPr>
          <p:nvPr/>
        </p:nvSpPr>
        <p:spPr bwMode="auto">
          <a:xfrm flipH="1">
            <a:off x="5752728" y="5088632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4" name="Line 197"/>
          <p:cNvSpPr>
            <a:spLocks noChangeShapeType="1"/>
          </p:cNvSpPr>
          <p:nvPr/>
        </p:nvSpPr>
        <p:spPr bwMode="auto">
          <a:xfrm flipH="1" flipV="1">
            <a:off x="1720280" y="2640360"/>
            <a:ext cx="8928992" cy="518457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5" name="Line 197"/>
          <p:cNvSpPr>
            <a:spLocks noChangeShapeType="1"/>
          </p:cNvSpPr>
          <p:nvPr/>
        </p:nvSpPr>
        <p:spPr bwMode="auto">
          <a:xfrm flipH="1">
            <a:off x="6472808" y="5448672"/>
            <a:ext cx="144016" cy="216024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6" name="Line 197"/>
          <p:cNvSpPr>
            <a:spLocks noChangeShapeType="1"/>
          </p:cNvSpPr>
          <p:nvPr/>
        </p:nvSpPr>
        <p:spPr bwMode="auto">
          <a:xfrm flipH="1">
            <a:off x="6832848" y="5736704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7" name="Line 197"/>
          <p:cNvSpPr>
            <a:spLocks noChangeShapeType="1"/>
          </p:cNvSpPr>
          <p:nvPr/>
        </p:nvSpPr>
        <p:spPr bwMode="auto">
          <a:xfrm flipV="1">
            <a:off x="6760840" y="5448672"/>
            <a:ext cx="72008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8" name="Line 197"/>
          <p:cNvSpPr>
            <a:spLocks noChangeShapeType="1"/>
          </p:cNvSpPr>
          <p:nvPr/>
        </p:nvSpPr>
        <p:spPr bwMode="auto">
          <a:xfrm flipV="1">
            <a:off x="6256784" y="5088632"/>
            <a:ext cx="144016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9" name="Line 197"/>
          <p:cNvSpPr>
            <a:spLocks noChangeShapeType="1"/>
          </p:cNvSpPr>
          <p:nvPr/>
        </p:nvSpPr>
        <p:spPr bwMode="auto">
          <a:xfrm flipV="1">
            <a:off x="5752728" y="4728592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0" name="Line 197"/>
          <p:cNvSpPr>
            <a:spLocks noChangeShapeType="1"/>
          </p:cNvSpPr>
          <p:nvPr/>
        </p:nvSpPr>
        <p:spPr bwMode="auto">
          <a:xfrm flipV="1">
            <a:off x="7624936" y="5952728"/>
            <a:ext cx="72008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2" name="Line 197"/>
          <p:cNvSpPr>
            <a:spLocks noChangeShapeType="1"/>
          </p:cNvSpPr>
          <p:nvPr/>
        </p:nvSpPr>
        <p:spPr bwMode="auto">
          <a:xfrm flipH="1">
            <a:off x="7768952" y="6240760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3" name="Line 197"/>
          <p:cNvSpPr>
            <a:spLocks noChangeShapeType="1"/>
          </p:cNvSpPr>
          <p:nvPr/>
        </p:nvSpPr>
        <p:spPr bwMode="auto">
          <a:xfrm flipV="1">
            <a:off x="8201000" y="6240760"/>
            <a:ext cx="72008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4" name="Line 197"/>
          <p:cNvSpPr>
            <a:spLocks noChangeShapeType="1"/>
          </p:cNvSpPr>
          <p:nvPr/>
        </p:nvSpPr>
        <p:spPr bwMode="auto">
          <a:xfrm flipH="1">
            <a:off x="4816624" y="4008512"/>
            <a:ext cx="216024" cy="432048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5" name="Line 197"/>
          <p:cNvSpPr>
            <a:spLocks noChangeShapeType="1"/>
          </p:cNvSpPr>
          <p:nvPr/>
        </p:nvSpPr>
        <p:spPr bwMode="auto">
          <a:xfrm flipH="1">
            <a:off x="9137104" y="6672808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6" name="Line 197"/>
          <p:cNvSpPr>
            <a:spLocks noChangeShapeType="1"/>
          </p:cNvSpPr>
          <p:nvPr/>
        </p:nvSpPr>
        <p:spPr bwMode="auto">
          <a:xfrm flipV="1">
            <a:off x="8633048" y="6672808"/>
            <a:ext cx="144016" cy="216024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7" name="Line 197"/>
          <p:cNvSpPr>
            <a:spLocks noChangeShapeType="1"/>
          </p:cNvSpPr>
          <p:nvPr/>
        </p:nvSpPr>
        <p:spPr bwMode="auto">
          <a:xfrm flipH="1">
            <a:off x="9209112" y="7104856"/>
            <a:ext cx="144016" cy="216024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8" name="Line 197"/>
          <p:cNvSpPr>
            <a:spLocks noChangeShapeType="1"/>
          </p:cNvSpPr>
          <p:nvPr/>
        </p:nvSpPr>
        <p:spPr bwMode="auto">
          <a:xfrm flipH="1">
            <a:off x="9929192" y="6744816"/>
            <a:ext cx="360040" cy="64807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9" name="Line 197"/>
          <p:cNvSpPr>
            <a:spLocks noChangeShapeType="1"/>
          </p:cNvSpPr>
          <p:nvPr/>
        </p:nvSpPr>
        <p:spPr bwMode="auto">
          <a:xfrm flipV="1">
            <a:off x="10649272" y="7176864"/>
            <a:ext cx="576064" cy="64807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1" name="Line 197"/>
          <p:cNvSpPr>
            <a:spLocks noChangeShapeType="1"/>
          </p:cNvSpPr>
          <p:nvPr/>
        </p:nvSpPr>
        <p:spPr bwMode="auto">
          <a:xfrm flipH="1" flipV="1">
            <a:off x="1072208" y="2496344"/>
            <a:ext cx="648072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2" name="Line 197"/>
          <p:cNvSpPr>
            <a:spLocks noChangeShapeType="1"/>
          </p:cNvSpPr>
          <p:nvPr/>
        </p:nvSpPr>
        <p:spPr bwMode="auto">
          <a:xfrm flipH="1">
            <a:off x="1720279" y="1560240"/>
            <a:ext cx="864097" cy="108012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3" name="Line 197"/>
          <p:cNvSpPr>
            <a:spLocks noChangeShapeType="1"/>
          </p:cNvSpPr>
          <p:nvPr/>
        </p:nvSpPr>
        <p:spPr bwMode="auto">
          <a:xfrm flipH="1" flipV="1">
            <a:off x="4888632" y="4944616"/>
            <a:ext cx="144016" cy="72008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6" name="Line 197"/>
          <p:cNvSpPr>
            <a:spLocks noChangeShapeType="1"/>
          </p:cNvSpPr>
          <p:nvPr/>
        </p:nvSpPr>
        <p:spPr bwMode="auto">
          <a:xfrm flipH="1">
            <a:off x="2656383" y="3216424"/>
            <a:ext cx="72006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0" name="Прямоугольник 5"/>
          <p:cNvSpPr>
            <a:spLocks noChangeArrowheads="1"/>
          </p:cNvSpPr>
          <p:nvPr/>
        </p:nvSpPr>
        <p:spPr bwMode="auto">
          <a:xfrm>
            <a:off x="-9525" y="-23813"/>
            <a:ext cx="12801600" cy="115200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89575" tIns="44745" rIns="89575" bIns="44745" anchor="ctr"/>
          <a:lstStyle/>
          <a:p>
            <a:pPr algn="ctr" defTabSz="1266825">
              <a:lnSpc>
                <a:spcPct val="90000"/>
              </a:lnSpc>
              <a:tabLst>
                <a:tab pos="3211513"/>
                <a:tab pos="3468688"/>
                <a:tab pos="3565525"/>
              </a:tabLst>
            </a:pPr>
            <a:endParaRPr lang="ru-RU" sz="21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66825">
              <a:lnSpc>
                <a:spcPct val="90000"/>
              </a:lnSpc>
              <a:tabLst>
                <a:tab pos="3211513"/>
                <a:tab pos="3468688"/>
                <a:tab pos="3565525"/>
              </a:tabLst>
            </a:pPr>
            <a:endParaRPr lang="ru-RU" sz="21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66825">
              <a:lnSpc>
                <a:spcPct val="90000"/>
              </a:lnSpc>
              <a:tabLst>
                <a:tab pos="3211513"/>
                <a:tab pos="3468688"/>
                <a:tab pos="3565525"/>
              </a:tabLst>
            </a:pP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НАСЕЛЕННОГО ПУНКТА ПОС. ВАРНЕК МУНИЦИПАЛЬНОГО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СЕЛЬСОВЕТ»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НЕНЕЦКОГО АВТОНОМНОГО ОКРУГА</a:t>
            </a:r>
            <a:endParaRPr lang="ru-RU" sz="21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66825">
              <a:lnSpc>
                <a:spcPct val="80000"/>
              </a:lnSpc>
              <a:tabLst>
                <a:tab pos="3211513"/>
                <a:tab pos="3468688"/>
                <a:tab pos="3565525"/>
              </a:tabLst>
            </a:pP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(риски возникновения ЧС на сетях водоснабжения) </a:t>
            </a:r>
          </a:p>
          <a:p>
            <a:pPr algn="ctr" defTabSz="1266825">
              <a:lnSpc>
                <a:spcPct val="80000"/>
              </a:lnSpc>
              <a:tabLst>
                <a:tab pos="3211513"/>
                <a:tab pos="3468688"/>
                <a:tab pos="3565525"/>
              </a:tabLst>
            </a:pPr>
            <a:endParaRPr lang="ru-RU" sz="21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 Box 233"/>
          <p:cNvSpPr txBox="1">
            <a:spLocks noChangeArrowheads="1"/>
          </p:cNvSpPr>
          <p:nvPr/>
        </p:nvSpPr>
        <p:spPr bwMode="auto">
          <a:xfrm>
            <a:off x="12017424" y="0"/>
            <a:ext cx="78417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/>
              <a:t>п. </a:t>
            </a:r>
            <a:r>
              <a:rPr lang="ru-RU" sz="1400" smtClean="0"/>
              <a:t>4.2.4.</a:t>
            </a:r>
            <a:endParaRPr lang="ru-RU" sz="1400"/>
          </a:p>
        </p:txBody>
      </p:sp>
      <p:sp>
        <p:nvSpPr>
          <p:cNvPr id="117" name="Rectangle 3"/>
          <p:cNvSpPr>
            <a:spLocks noChangeArrowheads="1"/>
          </p:cNvSpPr>
          <p:nvPr/>
        </p:nvSpPr>
        <p:spPr bwMode="auto">
          <a:xfrm>
            <a:off x="1036203" y="8371313"/>
            <a:ext cx="11737304" cy="1199797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</a:ln>
        </p:spPr>
        <p:txBody>
          <a:bodyPr wrap="square" lIns="90913" tIns="45457" rIns="90913" bIns="45457">
            <a:spAutoFit/>
          </a:bodyPr>
          <a:lstStyle/>
          <a:p>
            <a:pPr algn="ctr" defTabSz="1271588"/>
            <a:r>
              <a:rPr lang="ru-RU" sz="3600" b="1" smtClean="0">
                <a:solidFill>
                  <a:srgbClr val="000000"/>
                </a:solidFill>
              </a:rPr>
              <a:t>Риски возникновения аварий отсутствуют в связи с отсутствием систем водоснабжения</a:t>
            </a:r>
            <a:endParaRPr lang="ru-RU" sz="3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6564" name="Picture 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28193"/>
            <a:ext cx="12801600" cy="8473008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97"/>
          <p:cNvSpPr>
            <a:spLocks noChangeArrowheads="1"/>
          </p:cNvSpPr>
          <p:nvPr/>
        </p:nvSpPr>
        <p:spPr bwMode="auto">
          <a:xfrm rot="1571504">
            <a:off x="10087796" y="6564556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6" name="AutoShape 98"/>
          <p:cNvSpPr>
            <a:spLocks noChangeArrowheads="1"/>
          </p:cNvSpPr>
          <p:nvPr/>
        </p:nvSpPr>
        <p:spPr bwMode="auto">
          <a:xfrm>
            <a:off x="9281120" y="5808712"/>
            <a:ext cx="792187" cy="28803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Общественный центр (клуб, ФАП)</a:t>
            </a:r>
            <a:endParaRPr lang="ru-RU" sz="600"/>
          </a:p>
        </p:txBody>
      </p:sp>
      <p:sp>
        <p:nvSpPr>
          <p:cNvPr id="66567" name="Rectangle 99"/>
          <p:cNvSpPr>
            <a:spLocks noChangeArrowheads="1"/>
          </p:cNvSpPr>
          <p:nvPr/>
        </p:nvSpPr>
        <p:spPr bwMode="auto">
          <a:xfrm rot="-1730222">
            <a:off x="2152650" y="3360738"/>
            <a:ext cx="576263" cy="2651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8" name="AutoShape 100"/>
          <p:cNvSpPr>
            <a:spLocks noChangeArrowheads="1"/>
          </p:cNvSpPr>
          <p:nvPr/>
        </p:nvSpPr>
        <p:spPr bwMode="auto">
          <a:xfrm>
            <a:off x="1792288" y="3071813"/>
            <a:ext cx="431800" cy="14446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БАНЯ</a:t>
            </a:r>
          </a:p>
        </p:txBody>
      </p:sp>
      <p:sp>
        <p:nvSpPr>
          <p:cNvPr id="66571" name="Rectangle 103"/>
          <p:cNvSpPr>
            <a:spLocks noChangeArrowheads="1"/>
          </p:cNvSpPr>
          <p:nvPr/>
        </p:nvSpPr>
        <p:spPr bwMode="auto">
          <a:xfrm rot="1743570">
            <a:off x="8056563" y="6096000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2" name="AutoShape 104"/>
          <p:cNvSpPr>
            <a:spLocks noChangeArrowheads="1"/>
          </p:cNvSpPr>
          <p:nvPr/>
        </p:nvSpPr>
        <p:spPr bwMode="auto">
          <a:xfrm>
            <a:off x="7840663" y="5305425"/>
            <a:ext cx="936625" cy="215900"/>
          </a:xfrm>
          <a:prstGeom prst="wedgeRectCallout">
            <a:avLst>
              <a:gd name="adj1" fmla="val -12204"/>
              <a:gd name="adj2" fmla="val 32867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60000"/>
              </a:lnSpc>
            </a:pPr>
            <a:r>
              <a:rPr lang="ru-RU" sz="600"/>
              <a:t>Пекарня производительность -25кг \сутки</a:t>
            </a:r>
          </a:p>
        </p:txBody>
      </p:sp>
      <p:sp>
        <p:nvSpPr>
          <p:cNvPr id="66574" name="Rectangle 106"/>
          <p:cNvSpPr>
            <a:spLocks noChangeArrowheads="1"/>
          </p:cNvSpPr>
          <p:nvPr/>
        </p:nvSpPr>
        <p:spPr bwMode="auto">
          <a:xfrm rot="2070800">
            <a:off x="8272463" y="6816725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7" name="Rectangle 109"/>
          <p:cNvSpPr>
            <a:spLocks noChangeArrowheads="1"/>
          </p:cNvSpPr>
          <p:nvPr/>
        </p:nvSpPr>
        <p:spPr bwMode="auto">
          <a:xfrm rot="1893124">
            <a:off x="5224245" y="4917306"/>
            <a:ext cx="382174" cy="544356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8" name="AutoShape 110"/>
          <p:cNvSpPr>
            <a:spLocks noChangeArrowheads="1"/>
          </p:cNvSpPr>
          <p:nvPr/>
        </p:nvSpPr>
        <p:spPr bwMode="auto">
          <a:xfrm>
            <a:off x="5320680" y="4440560"/>
            <a:ext cx="792162" cy="144463"/>
          </a:xfrm>
          <a:prstGeom prst="wedgeRectCallout">
            <a:avLst>
              <a:gd name="adj1" fmla="val -36171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Телевизионная</a:t>
            </a:r>
          </a:p>
        </p:txBody>
      </p:sp>
      <p:grpSp>
        <p:nvGrpSpPr>
          <p:cNvPr id="2" name="Group 265"/>
          <p:cNvGrpSpPr/>
          <p:nvPr/>
        </p:nvGrpSpPr>
        <p:grpSpPr>
          <a:xfrm rot="2661616">
            <a:off x="4218658" y="5575028"/>
            <a:ext cx="434561" cy="179335"/>
            <a:chOff x="249" y="2931"/>
            <a:chExt cx="907" cy="363"/>
          </a:xfrm>
          <a:solidFill>
            <a:schemeClr val="tx1"/>
          </a:solidFill>
        </p:grpSpPr>
        <p:sp>
          <p:nvSpPr>
            <p:cNvPr id="21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2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3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4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</p:grpSp>
      <p:sp>
        <p:nvSpPr>
          <p:cNvPr id="26" name="Прямоугольник 51"/>
          <p:cNvSpPr>
            <a:spLocks noChangeArrowheads="1"/>
          </p:cNvSpPr>
          <p:nvPr/>
        </p:nvSpPr>
        <p:spPr bwMode="auto">
          <a:xfrm rot="21070448">
            <a:off x="4740137" y="3860055"/>
            <a:ext cx="644753" cy="29723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7" name="Прямоугольник 51"/>
          <p:cNvSpPr>
            <a:spLocks noChangeArrowheads="1"/>
          </p:cNvSpPr>
          <p:nvPr/>
        </p:nvSpPr>
        <p:spPr bwMode="auto">
          <a:xfrm rot="2099473">
            <a:off x="9002238" y="7120181"/>
            <a:ext cx="383628" cy="49552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28" name="Прямоугольник 51"/>
          <p:cNvSpPr>
            <a:spLocks noChangeArrowheads="1"/>
          </p:cNvSpPr>
          <p:nvPr/>
        </p:nvSpPr>
        <p:spPr bwMode="auto">
          <a:xfrm rot="1144718">
            <a:off x="813065" y="2815823"/>
            <a:ext cx="230253" cy="22513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29" name="Прямоугольник 51"/>
          <p:cNvSpPr>
            <a:spLocks noChangeArrowheads="1"/>
          </p:cNvSpPr>
          <p:nvPr/>
        </p:nvSpPr>
        <p:spPr bwMode="auto">
          <a:xfrm rot="1473376">
            <a:off x="8726694" y="7956187"/>
            <a:ext cx="709158" cy="25633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0" name="Прямоугольник 51"/>
          <p:cNvSpPr>
            <a:spLocks noChangeArrowheads="1"/>
          </p:cNvSpPr>
          <p:nvPr/>
        </p:nvSpPr>
        <p:spPr bwMode="auto">
          <a:xfrm>
            <a:off x="2368352" y="1416224"/>
            <a:ext cx="504056" cy="43204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 rot="305283">
            <a:off x="2512368" y="1488232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3" name="Прямоугольник 51"/>
          <p:cNvSpPr>
            <a:spLocks noChangeArrowheads="1"/>
          </p:cNvSpPr>
          <p:nvPr/>
        </p:nvSpPr>
        <p:spPr bwMode="auto">
          <a:xfrm rot="1506666">
            <a:off x="735002" y="2357096"/>
            <a:ext cx="602402" cy="24178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4" name="Прямоугольник 51"/>
          <p:cNvSpPr>
            <a:spLocks noChangeArrowheads="1"/>
          </p:cNvSpPr>
          <p:nvPr/>
        </p:nvSpPr>
        <p:spPr bwMode="auto">
          <a:xfrm rot="19301700">
            <a:off x="2399633" y="3865746"/>
            <a:ext cx="225470" cy="18426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5" name="Прямоугольник 51"/>
          <p:cNvSpPr>
            <a:spLocks noChangeArrowheads="1"/>
          </p:cNvSpPr>
          <p:nvPr/>
        </p:nvSpPr>
        <p:spPr bwMode="auto">
          <a:xfrm rot="20547644">
            <a:off x="5971327" y="3500909"/>
            <a:ext cx="159021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6" name="Прямоугольник 51"/>
          <p:cNvSpPr>
            <a:spLocks noChangeArrowheads="1"/>
          </p:cNvSpPr>
          <p:nvPr/>
        </p:nvSpPr>
        <p:spPr bwMode="auto">
          <a:xfrm rot="1688196">
            <a:off x="9187303" y="6590043"/>
            <a:ext cx="385406" cy="199659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7" name="Прямоугольник 51"/>
          <p:cNvSpPr>
            <a:spLocks noChangeArrowheads="1"/>
          </p:cNvSpPr>
          <p:nvPr/>
        </p:nvSpPr>
        <p:spPr bwMode="auto">
          <a:xfrm rot="1631055">
            <a:off x="7156678" y="5518378"/>
            <a:ext cx="161005" cy="19216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8" name="Прямоугольник 51"/>
          <p:cNvSpPr>
            <a:spLocks noChangeArrowheads="1"/>
          </p:cNvSpPr>
          <p:nvPr/>
        </p:nvSpPr>
        <p:spPr bwMode="auto">
          <a:xfrm rot="2478033">
            <a:off x="11040033" y="6928760"/>
            <a:ext cx="454017" cy="34916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9" name="Прямоугольник 51"/>
          <p:cNvSpPr>
            <a:spLocks noChangeArrowheads="1"/>
          </p:cNvSpPr>
          <p:nvPr/>
        </p:nvSpPr>
        <p:spPr bwMode="auto">
          <a:xfrm rot="1886794">
            <a:off x="9012420" y="6244105"/>
            <a:ext cx="221862" cy="13656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0" name="Прямоугольник 51"/>
          <p:cNvSpPr>
            <a:spLocks noChangeArrowheads="1"/>
          </p:cNvSpPr>
          <p:nvPr/>
        </p:nvSpPr>
        <p:spPr bwMode="auto">
          <a:xfrm rot="1907419">
            <a:off x="7403785" y="6416553"/>
            <a:ext cx="642405" cy="35862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1" name="Прямоугольник 51"/>
          <p:cNvSpPr>
            <a:spLocks noChangeArrowheads="1"/>
          </p:cNvSpPr>
          <p:nvPr/>
        </p:nvSpPr>
        <p:spPr bwMode="auto">
          <a:xfrm rot="2065507">
            <a:off x="6305140" y="4751481"/>
            <a:ext cx="317632" cy="52421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2" name="Прямоугольник 51"/>
          <p:cNvSpPr>
            <a:spLocks noChangeArrowheads="1"/>
          </p:cNvSpPr>
          <p:nvPr/>
        </p:nvSpPr>
        <p:spPr bwMode="auto">
          <a:xfrm rot="2339236">
            <a:off x="5732941" y="4438776"/>
            <a:ext cx="395168" cy="51455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3" name="Прямоугольник 51"/>
          <p:cNvSpPr>
            <a:spLocks noChangeArrowheads="1"/>
          </p:cNvSpPr>
          <p:nvPr/>
        </p:nvSpPr>
        <p:spPr bwMode="auto">
          <a:xfrm rot="7209479">
            <a:off x="6234070" y="5427587"/>
            <a:ext cx="307859" cy="51827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4" name="Прямоугольник 51"/>
          <p:cNvSpPr>
            <a:spLocks noChangeArrowheads="1"/>
          </p:cNvSpPr>
          <p:nvPr/>
        </p:nvSpPr>
        <p:spPr bwMode="auto">
          <a:xfrm rot="1582456">
            <a:off x="7453602" y="5736412"/>
            <a:ext cx="552076" cy="330554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5" name="Прямоугольник 51"/>
          <p:cNvSpPr>
            <a:spLocks noChangeArrowheads="1"/>
          </p:cNvSpPr>
          <p:nvPr/>
        </p:nvSpPr>
        <p:spPr bwMode="auto">
          <a:xfrm rot="1720696">
            <a:off x="9372207" y="5074362"/>
            <a:ext cx="150442" cy="184860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6" name="Прямоугольник 51"/>
          <p:cNvSpPr>
            <a:spLocks noChangeArrowheads="1"/>
          </p:cNvSpPr>
          <p:nvPr/>
        </p:nvSpPr>
        <p:spPr bwMode="auto">
          <a:xfrm rot="1362766">
            <a:off x="11710438" y="7452211"/>
            <a:ext cx="94228" cy="134862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 rot="2258938">
            <a:off x="5874312" y="4645132"/>
            <a:ext cx="184677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 rot="2098180">
            <a:off x="7630896" y="6466080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 rot="21137920">
            <a:off x="4894593" y="3922678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 bwMode="auto">
          <a:xfrm rot="2201340">
            <a:off x="6307028" y="5004374"/>
            <a:ext cx="184258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 bwMode="auto">
          <a:xfrm rot="2035656">
            <a:off x="9086898" y="7296898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 bwMode="auto">
          <a:xfrm rot="1756283">
            <a:off x="9287080" y="6610096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 rot="1610965">
            <a:off x="7630896" y="5818009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 bwMode="auto">
          <a:xfrm rot="1823293">
            <a:off x="6353839" y="5624693"/>
            <a:ext cx="165650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3" name="Group 99"/>
          <p:cNvGrpSpPr/>
          <p:nvPr/>
        </p:nvGrpSpPr>
        <p:grpSpPr>
          <a:xfrm rot="2903099">
            <a:off x="3448472" y="3360440"/>
            <a:ext cx="417512" cy="236538"/>
            <a:chExt cx="20000" cy="20000"/>
          </a:xfrm>
        </p:grpSpPr>
        <p:sp>
          <p:nvSpPr>
            <p:cNvPr id="60" name="Freeform 100"/>
            <p:cNvSpPr/>
            <p:nvPr/>
          </p:nvSpPr>
          <p:spPr bwMode="auto">
            <a:xfrm>
              <a:off x="0" y="0"/>
              <a:ext cx="20000" cy="6036"/>
            </a:xfrm>
            <a:custGeom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61" name="Freeform 101"/>
            <p:cNvSpPr/>
            <p:nvPr/>
          </p:nvSpPr>
          <p:spPr bwMode="auto">
            <a:xfrm>
              <a:off x="0" y="13966"/>
              <a:ext cx="20000" cy="6034"/>
            </a:xfrm>
            <a:custGeom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62" name="AutoShape 108"/>
          <p:cNvSpPr>
            <a:spLocks noChangeArrowheads="1"/>
          </p:cNvSpPr>
          <p:nvPr/>
        </p:nvSpPr>
        <p:spPr bwMode="auto">
          <a:xfrm>
            <a:off x="3448472" y="2136304"/>
            <a:ext cx="1080120" cy="288032"/>
          </a:xfrm>
          <a:prstGeom prst="wedgeRectCallout">
            <a:avLst>
              <a:gd name="adj1" fmla="val -34769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Мост деревянный через</a:t>
            </a:r>
          </a:p>
          <a:p>
            <a:pPr algn="ctr" defTabSz="1279525">
              <a:lnSpc>
                <a:spcPct val="70000"/>
              </a:lnSpc>
            </a:pPr>
            <a:r>
              <a:rPr lang="ru-RU" sz="600" smtClean="0"/>
              <a:t>р. Казённый, длина 5 м, шир. 1,5 м.</a:t>
            </a:r>
            <a:endParaRPr lang="ru-RU" sz="600"/>
          </a:p>
        </p:txBody>
      </p:sp>
      <p:sp>
        <p:nvSpPr>
          <p:cNvPr id="63" name="AutoShape 108"/>
          <p:cNvSpPr>
            <a:spLocks noChangeArrowheads="1"/>
          </p:cNvSpPr>
          <p:nvPr/>
        </p:nvSpPr>
        <p:spPr bwMode="auto">
          <a:xfrm>
            <a:off x="784176" y="1416224"/>
            <a:ext cx="863153" cy="216470"/>
          </a:xfrm>
          <a:prstGeom prst="wedgeRectCallout">
            <a:avLst>
              <a:gd name="adj1" fmla="val -34769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Склад  хранится бензин (10 бочек)</a:t>
            </a:r>
            <a:endParaRPr lang="ru-RU" sz="600"/>
          </a:p>
        </p:txBody>
      </p:sp>
      <p:sp>
        <p:nvSpPr>
          <p:cNvPr id="65" name="AutoShape 105"/>
          <p:cNvSpPr>
            <a:spLocks noChangeArrowheads="1"/>
          </p:cNvSpPr>
          <p:nvPr/>
        </p:nvSpPr>
        <p:spPr bwMode="auto">
          <a:xfrm>
            <a:off x="7768952" y="8256984"/>
            <a:ext cx="1080889" cy="216024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Склад Каратайского ПО (не эксплуатир-ся)</a:t>
            </a:r>
            <a:endParaRPr lang="ru-RU" sz="600"/>
          </a:p>
        </p:txBody>
      </p:sp>
      <p:sp>
        <p:nvSpPr>
          <p:cNvPr id="66" name="Oval 41"/>
          <p:cNvSpPr>
            <a:spLocks noChangeArrowheads="1"/>
          </p:cNvSpPr>
          <p:nvPr/>
        </p:nvSpPr>
        <p:spPr bwMode="auto">
          <a:xfrm>
            <a:off x="3304456" y="4512568"/>
            <a:ext cx="288143" cy="288409"/>
          </a:xfrm>
          <a:prstGeom prst="ellipse">
            <a:avLst/>
          </a:prstGeom>
          <a:noFill/>
          <a:ln w="25400">
            <a:noFill/>
            <a:round/>
          </a:ln>
        </p:spPr>
        <p:txBody>
          <a:bodyPr wrap="none" lIns="127761" tIns="63881" rIns="127761" bIns="63881" anchor="ctr"/>
          <a:lstStyle/>
          <a:p>
            <a:pPr algn="ctr" defTabSz="1273175"/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18"/>
          <p:cNvGrpSpPr/>
          <p:nvPr/>
        </p:nvGrpSpPr>
        <p:grpSpPr>
          <a:xfrm>
            <a:off x="11009313" y="5940128"/>
            <a:ext cx="335129" cy="300653"/>
            <a:chOff x="982376" y="5374357"/>
            <a:chExt cx="288000" cy="314398"/>
          </a:xfrm>
        </p:grpSpPr>
        <p:sp>
          <p:nvSpPr>
            <p:cNvPr id="69" name="Oval 41"/>
            <p:cNvSpPr>
              <a:spLocks noChangeArrowheads="1"/>
            </p:cNvSpPr>
            <p:nvPr/>
          </p:nvSpPr>
          <p:spPr bwMode="auto">
            <a:xfrm>
              <a:off x="982376" y="5374357"/>
              <a:ext cx="288000" cy="314398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</a:ln>
          </p:spPr>
          <p:txBody>
            <a:bodyPr wrap="none" lIns="127761" tIns="63881" rIns="127761" bIns="63881" anchor="ctr"/>
            <a:lstStyle/>
            <a:p>
              <a:pPr algn="ctr" defTabSz="1273175"/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Oval 41"/>
            <p:cNvSpPr>
              <a:spLocks noChangeArrowheads="1"/>
            </p:cNvSpPr>
            <p:nvPr/>
          </p:nvSpPr>
          <p:spPr bwMode="auto">
            <a:xfrm>
              <a:off x="982376" y="5387535"/>
              <a:ext cx="288000" cy="287999"/>
            </a:xfrm>
            <a:prstGeom prst="ellipse">
              <a:avLst/>
            </a:prstGeom>
            <a:noFill/>
            <a:ln w="25400">
              <a:noFill/>
              <a:round/>
            </a:ln>
          </p:spPr>
          <p:txBody>
            <a:bodyPr wrap="none" lIns="127761" tIns="63881" rIns="127761" bIns="63881" anchor="ctr"/>
            <a:lstStyle/>
            <a:p>
              <a:pPr algn="ctr" defTabSz="1273175"/>
              <a:r>
                <a:rPr lang="en-US" sz="28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567"/>
          <p:cNvGrpSpPr/>
          <p:nvPr/>
        </p:nvGrpSpPr>
        <p:grpSpPr>
          <a:xfrm rot="-749454">
            <a:off x="4394643" y="3016867"/>
            <a:ext cx="164437" cy="111080"/>
            <a:chOff x="3079" y="3840"/>
            <a:chExt cx="181" cy="91"/>
          </a:xfrm>
        </p:grpSpPr>
        <p:sp>
          <p:nvSpPr>
            <p:cNvPr id="72" name="Line 564"/>
            <p:cNvSpPr>
              <a:spLocks noChangeShapeType="1"/>
            </p:cNvSpPr>
            <p:nvPr/>
          </p:nvSpPr>
          <p:spPr bwMode="auto">
            <a:xfrm flipH="1" flipV="1">
              <a:off x="3260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Line 565"/>
            <p:cNvSpPr>
              <a:spLocks noChangeShapeType="1"/>
            </p:cNvSpPr>
            <p:nvPr/>
          </p:nvSpPr>
          <p:spPr bwMode="auto">
            <a:xfrm flipH="1" flipV="1">
              <a:off x="3079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Line 566"/>
            <p:cNvSpPr>
              <a:spLocks noChangeShapeType="1"/>
            </p:cNvSpPr>
            <p:nvPr/>
          </p:nvSpPr>
          <p:spPr bwMode="auto">
            <a:xfrm flipH="1">
              <a:off x="3079" y="3886"/>
              <a:ext cx="18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9" name="AutoShape 98"/>
          <p:cNvSpPr>
            <a:spLocks noChangeArrowheads="1"/>
          </p:cNvSpPr>
          <p:nvPr/>
        </p:nvSpPr>
        <p:spPr bwMode="auto">
          <a:xfrm>
            <a:off x="2440360" y="4800600"/>
            <a:ext cx="1007864" cy="28803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Бочки, </a:t>
            </a:r>
            <a:r>
              <a:rPr lang="en-US" sz="600" smtClean="0"/>
              <a:t>V</a:t>
            </a:r>
            <a:r>
              <a:rPr lang="ru-RU" sz="600" smtClean="0"/>
              <a:t> 200 л.</a:t>
            </a:r>
          </a:p>
          <a:p>
            <a:pPr algn="ctr" defTabSz="1279525">
              <a:lnSpc>
                <a:spcPct val="70000"/>
              </a:lnSpc>
            </a:pPr>
            <a:r>
              <a:rPr lang="ru-RU" sz="600" smtClean="0"/>
              <a:t>Хранится ДТ (180 шт.), Масло (4 шт.) для ДЭС</a:t>
            </a:r>
            <a:endParaRPr lang="ru-RU" sz="600"/>
          </a:p>
        </p:txBody>
      </p:sp>
      <p:sp>
        <p:nvSpPr>
          <p:cNvPr id="80" name="Прямоугольник 51"/>
          <p:cNvSpPr>
            <a:spLocks noChangeArrowheads="1"/>
          </p:cNvSpPr>
          <p:nvPr/>
        </p:nvSpPr>
        <p:spPr bwMode="auto">
          <a:xfrm rot="2065507">
            <a:off x="4936987" y="4700464"/>
            <a:ext cx="317632" cy="52421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1" name="Прямоугольник 80"/>
          <p:cNvSpPr/>
          <p:nvPr/>
        </p:nvSpPr>
        <p:spPr bwMode="auto">
          <a:xfrm rot="2201340">
            <a:off x="5646951" y="5374775"/>
            <a:ext cx="149577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 bwMode="auto">
          <a:xfrm rot="2258938">
            <a:off x="4997722" y="4943558"/>
            <a:ext cx="150642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3" name="Прямоугольник 51"/>
          <p:cNvSpPr>
            <a:spLocks noChangeArrowheads="1"/>
          </p:cNvSpPr>
          <p:nvPr/>
        </p:nvSpPr>
        <p:spPr bwMode="auto">
          <a:xfrm rot="2065507">
            <a:off x="5585058" y="5132512"/>
            <a:ext cx="317632" cy="52421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4" name="Прямоугольник 51"/>
          <p:cNvSpPr>
            <a:spLocks noChangeArrowheads="1"/>
          </p:cNvSpPr>
          <p:nvPr/>
        </p:nvSpPr>
        <p:spPr bwMode="auto">
          <a:xfrm rot="7209479">
            <a:off x="6701783" y="5917778"/>
            <a:ext cx="307859" cy="25913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5" name="Прямоугольник 84"/>
          <p:cNvSpPr/>
          <p:nvPr/>
        </p:nvSpPr>
        <p:spPr bwMode="auto">
          <a:xfrm rot="1823293">
            <a:off x="6788044" y="5976788"/>
            <a:ext cx="134239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7" name="AutoShape 105"/>
          <p:cNvSpPr>
            <a:spLocks noChangeArrowheads="1"/>
          </p:cNvSpPr>
          <p:nvPr/>
        </p:nvSpPr>
        <p:spPr bwMode="auto">
          <a:xfrm>
            <a:off x="3664496" y="5880720"/>
            <a:ext cx="720849" cy="288032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ДЭС (АД-30), 2 ед. (1 экспл., 1 резерв.). АД-16 </a:t>
            </a:r>
            <a:endParaRPr lang="ru-RU" sz="600"/>
          </a:p>
        </p:txBody>
      </p:sp>
      <p:sp>
        <p:nvSpPr>
          <p:cNvPr id="88" name="Прямоугольник 87"/>
          <p:cNvSpPr/>
          <p:nvPr/>
        </p:nvSpPr>
        <p:spPr bwMode="auto">
          <a:xfrm rot="2035656">
            <a:off x="11131526" y="7056829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9" name="AutoShape 110"/>
          <p:cNvSpPr>
            <a:spLocks noChangeArrowheads="1"/>
          </p:cNvSpPr>
          <p:nvPr/>
        </p:nvSpPr>
        <p:spPr bwMode="auto">
          <a:xfrm>
            <a:off x="4456584" y="1704256"/>
            <a:ext cx="792162" cy="288032"/>
          </a:xfrm>
          <a:prstGeom prst="wedgeRectCallout">
            <a:avLst>
              <a:gd name="adj1" fmla="val -36171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Забор воды на хозпитьевые нужды</a:t>
            </a:r>
            <a:endParaRPr lang="ru-RU" sz="600"/>
          </a:p>
        </p:txBody>
      </p:sp>
      <p:sp>
        <p:nvSpPr>
          <p:cNvPr id="90" name="Прямоугольник 51"/>
          <p:cNvSpPr>
            <a:spLocks noChangeArrowheads="1"/>
          </p:cNvSpPr>
          <p:nvPr/>
        </p:nvSpPr>
        <p:spPr bwMode="auto">
          <a:xfrm rot="2065507">
            <a:off x="6713329" y="5148132"/>
            <a:ext cx="300314" cy="40071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91" name="Прямоугольник 90"/>
          <p:cNvSpPr/>
          <p:nvPr/>
        </p:nvSpPr>
        <p:spPr bwMode="auto">
          <a:xfrm rot="2201340">
            <a:off x="6767834" y="5335885"/>
            <a:ext cx="184258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2" name="AutoShape 98"/>
          <p:cNvSpPr>
            <a:spLocks noChangeArrowheads="1"/>
          </p:cNvSpPr>
          <p:nvPr/>
        </p:nvSpPr>
        <p:spPr bwMode="auto">
          <a:xfrm>
            <a:off x="9857184" y="5232648"/>
            <a:ext cx="864096" cy="28803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Вертолетная площадка с грунт. покрытием</a:t>
            </a:r>
          </a:p>
          <a:p>
            <a:pPr algn="ctr" defTabSz="1279525">
              <a:lnSpc>
                <a:spcPct val="70000"/>
              </a:lnSpc>
            </a:pPr>
            <a:r>
              <a:rPr lang="ru-RU" sz="600" smtClean="0"/>
              <a:t>Ми-8</a:t>
            </a:r>
            <a:endParaRPr lang="ru-RU" sz="600"/>
          </a:p>
        </p:txBody>
      </p:sp>
      <p:sp>
        <p:nvSpPr>
          <p:cNvPr id="66573" name="AutoShape 105"/>
          <p:cNvSpPr>
            <a:spLocks noChangeArrowheads="1"/>
          </p:cNvSpPr>
          <p:nvPr/>
        </p:nvSpPr>
        <p:spPr bwMode="auto">
          <a:xfrm>
            <a:off x="7480920" y="7104856"/>
            <a:ext cx="936873" cy="215900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Магазин №2 Каратайского ПО</a:t>
            </a:r>
            <a:endParaRPr lang="ru-RU" sz="600"/>
          </a:p>
        </p:txBody>
      </p:sp>
      <p:sp>
        <p:nvSpPr>
          <p:cNvPr id="86" name="Line 197"/>
          <p:cNvSpPr>
            <a:spLocks noChangeShapeType="1"/>
          </p:cNvSpPr>
          <p:nvPr/>
        </p:nvSpPr>
        <p:spPr bwMode="auto">
          <a:xfrm flipH="1">
            <a:off x="4384576" y="4656584"/>
            <a:ext cx="720080" cy="86409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3" name="Line 197"/>
          <p:cNvSpPr>
            <a:spLocks noChangeShapeType="1"/>
          </p:cNvSpPr>
          <p:nvPr/>
        </p:nvSpPr>
        <p:spPr bwMode="auto">
          <a:xfrm flipH="1">
            <a:off x="5752728" y="5088632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4" name="Line 197"/>
          <p:cNvSpPr>
            <a:spLocks noChangeShapeType="1"/>
          </p:cNvSpPr>
          <p:nvPr/>
        </p:nvSpPr>
        <p:spPr bwMode="auto">
          <a:xfrm flipH="1" flipV="1">
            <a:off x="1720280" y="2640360"/>
            <a:ext cx="8928992" cy="518457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5" name="Line 197"/>
          <p:cNvSpPr>
            <a:spLocks noChangeShapeType="1"/>
          </p:cNvSpPr>
          <p:nvPr/>
        </p:nvSpPr>
        <p:spPr bwMode="auto">
          <a:xfrm flipH="1">
            <a:off x="6472808" y="5448672"/>
            <a:ext cx="144016" cy="216024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6" name="Line 197"/>
          <p:cNvSpPr>
            <a:spLocks noChangeShapeType="1"/>
          </p:cNvSpPr>
          <p:nvPr/>
        </p:nvSpPr>
        <p:spPr bwMode="auto">
          <a:xfrm flipH="1">
            <a:off x="6832848" y="5736704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7" name="Line 197"/>
          <p:cNvSpPr>
            <a:spLocks noChangeShapeType="1"/>
          </p:cNvSpPr>
          <p:nvPr/>
        </p:nvSpPr>
        <p:spPr bwMode="auto">
          <a:xfrm flipV="1">
            <a:off x="6760840" y="5448672"/>
            <a:ext cx="72008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8" name="Line 197"/>
          <p:cNvSpPr>
            <a:spLocks noChangeShapeType="1"/>
          </p:cNvSpPr>
          <p:nvPr/>
        </p:nvSpPr>
        <p:spPr bwMode="auto">
          <a:xfrm flipV="1">
            <a:off x="6256784" y="5088632"/>
            <a:ext cx="144016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9" name="Line 197"/>
          <p:cNvSpPr>
            <a:spLocks noChangeShapeType="1"/>
          </p:cNvSpPr>
          <p:nvPr/>
        </p:nvSpPr>
        <p:spPr bwMode="auto">
          <a:xfrm flipV="1">
            <a:off x="5752728" y="4728592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0" name="Line 197"/>
          <p:cNvSpPr>
            <a:spLocks noChangeShapeType="1"/>
          </p:cNvSpPr>
          <p:nvPr/>
        </p:nvSpPr>
        <p:spPr bwMode="auto">
          <a:xfrm flipV="1">
            <a:off x="7624936" y="5952728"/>
            <a:ext cx="72008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2" name="Line 197"/>
          <p:cNvSpPr>
            <a:spLocks noChangeShapeType="1"/>
          </p:cNvSpPr>
          <p:nvPr/>
        </p:nvSpPr>
        <p:spPr bwMode="auto">
          <a:xfrm flipH="1">
            <a:off x="7768952" y="6240760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3" name="Line 197"/>
          <p:cNvSpPr>
            <a:spLocks noChangeShapeType="1"/>
          </p:cNvSpPr>
          <p:nvPr/>
        </p:nvSpPr>
        <p:spPr bwMode="auto">
          <a:xfrm flipV="1">
            <a:off x="8201000" y="6240760"/>
            <a:ext cx="72008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4" name="Line 197"/>
          <p:cNvSpPr>
            <a:spLocks noChangeShapeType="1"/>
          </p:cNvSpPr>
          <p:nvPr/>
        </p:nvSpPr>
        <p:spPr bwMode="auto">
          <a:xfrm flipH="1">
            <a:off x="4816624" y="4008512"/>
            <a:ext cx="216024" cy="432048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5" name="Line 197"/>
          <p:cNvSpPr>
            <a:spLocks noChangeShapeType="1"/>
          </p:cNvSpPr>
          <p:nvPr/>
        </p:nvSpPr>
        <p:spPr bwMode="auto">
          <a:xfrm flipH="1">
            <a:off x="9137104" y="6672808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6" name="Line 197"/>
          <p:cNvSpPr>
            <a:spLocks noChangeShapeType="1"/>
          </p:cNvSpPr>
          <p:nvPr/>
        </p:nvSpPr>
        <p:spPr bwMode="auto">
          <a:xfrm flipV="1">
            <a:off x="8633048" y="6672808"/>
            <a:ext cx="144016" cy="216024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7" name="Line 197"/>
          <p:cNvSpPr>
            <a:spLocks noChangeShapeType="1"/>
          </p:cNvSpPr>
          <p:nvPr/>
        </p:nvSpPr>
        <p:spPr bwMode="auto">
          <a:xfrm flipH="1">
            <a:off x="9209112" y="7104856"/>
            <a:ext cx="144016" cy="216024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8" name="Line 197"/>
          <p:cNvSpPr>
            <a:spLocks noChangeShapeType="1"/>
          </p:cNvSpPr>
          <p:nvPr/>
        </p:nvSpPr>
        <p:spPr bwMode="auto">
          <a:xfrm flipH="1">
            <a:off x="9929192" y="6744816"/>
            <a:ext cx="360040" cy="64807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9" name="Line 197"/>
          <p:cNvSpPr>
            <a:spLocks noChangeShapeType="1"/>
          </p:cNvSpPr>
          <p:nvPr/>
        </p:nvSpPr>
        <p:spPr bwMode="auto">
          <a:xfrm flipV="1">
            <a:off x="10649272" y="7176864"/>
            <a:ext cx="576064" cy="64807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1" name="Line 197"/>
          <p:cNvSpPr>
            <a:spLocks noChangeShapeType="1"/>
          </p:cNvSpPr>
          <p:nvPr/>
        </p:nvSpPr>
        <p:spPr bwMode="auto">
          <a:xfrm flipH="1" flipV="1">
            <a:off x="1072208" y="2496344"/>
            <a:ext cx="648072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2" name="Line 197"/>
          <p:cNvSpPr>
            <a:spLocks noChangeShapeType="1"/>
          </p:cNvSpPr>
          <p:nvPr/>
        </p:nvSpPr>
        <p:spPr bwMode="auto">
          <a:xfrm flipH="1">
            <a:off x="1720279" y="1560240"/>
            <a:ext cx="864097" cy="108012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3" name="Line 197"/>
          <p:cNvSpPr>
            <a:spLocks noChangeShapeType="1"/>
          </p:cNvSpPr>
          <p:nvPr/>
        </p:nvSpPr>
        <p:spPr bwMode="auto">
          <a:xfrm flipH="1" flipV="1">
            <a:off x="4888632" y="4944616"/>
            <a:ext cx="144016" cy="72008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6" name="Line 197"/>
          <p:cNvSpPr>
            <a:spLocks noChangeShapeType="1"/>
          </p:cNvSpPr>
          <p:nvPr/>
        </p:nvSpPr>
        <p:spPr bwMode="auto">
          <a:xfrm flipH="1">
            <a:off x="2656383" y="3216424"/>
            <a:ext cx="72006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0" name="Прямоугольник 5"/>
          <p:cNvSpPr>
            <a:spLocks noChangeArrowheads="1"/>
          </p:cNvSpPr>
          <p:nvPr/>
        </p:nvSpPr>
        <p:spPr bwMode="auto">
          <a:xfrm>
            <a:off x="-9525" y="-23813"/>
            <a:ext cx="12801600" cy="115200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89575" tIns="44745" rIns="89575" bIns="44745" anchor="ctr"/>
          <a:lstStyle/>
          <a:p>
            <a:pPr algn="ctr" defTabSz="1266825">
              <a:lnSpc>
                <a:spcPct val="90000"/>
              </a:lnSpc>
              <a:tabLst>
                <a:tab pos="3211513"/>
                <a:tab pos="3468688"/>
                <a:tab pos="3565525"/>
              </a:tabLst>
            </a:pPr>
            <a:endParaRPr lang="ru-RU" sz="21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66825">
              <a:lnSpc>
                <a:spcPct val="90000"/>
              </a:lnSpc>
              <a:tabLst>
                <a:tab pos="3211513"/>
                <a:tab pos="3468688"/>
                <a:tab pos="3565525"/>
              </a:tabLst>
            </a:pPr>
            <a:endParaRPr lang="ru-RU" sz="21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66825">
              <a:lnSpc>
                <a:spcPct val="90000"/>
              </a:lnSpc>
              <a:tabLst>
                <a:tab pos="3211513"/>
                <a:tab pos="3468688"/>
                <a:tab pos="3565525"/>
              </a:tabLst>
            </a:pP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НАСЕЛЕННОГО ПУНКТА ПОС. ВАРНЕК МУНИЦИПАЛЬНОГО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СЕЛЬСОВЕТ»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НЕНЕЦКОГО АВТОНОМНОГО ОКРУГА</a:t>
            </a:r>
            <a:endParaRPr lang="ru-RU" sz="21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66825">
              <a:lnSpc>
                <a:spcPct val="80000"/>
              </a:lnSpc>
              <a:tabLst>
                <a:tab pos="3211513"/>
                <a:tab pos="3468688"/>
                <a:tab pos="3565525"/>
              </a:tabLst>
            </a:pP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(риски возникновения ЧС на газопроводах) </a:t>
            </a:r>
          </a:p>
          <a:p>
            <a:pPr algn="ctr" defTabSz="1266825">
              <a:lnSpc>
                <a:spcPct val="80000"/>
              </a:lnSpc>
              <a:tabLst>
                <a:tab pos="3211513"/>
                <a:tab pos="3468688"/>
                <a:tab pos="3565525"/>
              </a:tabLst>
            </a:pPr>
            <a:endParaRPr lang="ru-RU" sz="21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3"/>
          <p:cNvSpPr>
            <a:spLocks noChangeArrowheads="1"/>
          </p:cNvSpPr>
          <p:nvPr/>
        </p:nvSpPr>
        <p:spPr bwMode="auto">
          <a:xfrm>
            <a:off x="761168" y="8408605"/>
            <a:ext cx="11590511" cy="1197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8613" tIns="44234" rIns="88613" bIns="44234">
            <a:spAutoFit/>
          </a:bodyPr>
          <a:lstStyle/>
          <a:p>
            <a:pPr algn="ctr" defTabSz="1238250"/>
            <a:r>
              <a:rPr lang="ru-RU" sz="3600" b="1">
                <a:solidFill>
                  <a:srgbClr val="000000"/>
                </a:solidFill>
                <a:latin typeface="Times New Roman" pitchFamily="18" charset="0"/>
              </a:rPr>
              <a:t>Риски возникновения аварий на газопроводах</a:t>
            </a:r>
          </a:p>
          <a:p>
            <a:pPr algn="ctr" defTabSz="1238250"/>
            <a:r>
              <a:rPr lang="ru-RU" sz="3600" b="1">
                <a:solidFill>
                  <a:srgbClr val="000000"/>
                </a:solidFill>
                <a:latin typeface="Times New Roman" pitchFamily="18" charset="0"/>
              </a:rPr>
              <a:t> отсутствуют в связи с отсутствием газопроводов</a:t>
            </a:r>
          </a:p>
        </p:txBody>
      </p:sp>
      <p:sp>
        <p:nvSpPr>
          <p:cNvPr id="117" name="Text Box 181"/>
          <p:cNvSpPr txBox="1">
            <a:spLocks noChangeArrowheads="1"/>
          </p:cNvSpPr>
          <p:nvPr/>
        </p:nvSpPr>
        <p:spPr bwMode="auto">
          <a:xfrm>
            <a:off x="11945938" y="0"/>
            <a:ext cx="855662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8" tIns="45714" rIns="91428" bIns="45714">
            <a:spAutoFit/>
          </a:bodyPr>
          <a:lstStyle/>
          <a:p>
            <a:pPr algn="r" defTabSz="1279525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п. 4.3.</a:t>
            </a:r>
          </a:p>
        </p:txBody>
      </p:sp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6564" name="Picture 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12168"/>
            <a:ext cx="12801600" cy="8689032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97"/>
          <p:cNvSpPr>
            <a:spLocks noChangeArrowheads="1"/>
          </p:cNvSpPr>
          <p:nvPr/>
        </p:nvSpPr>
        <p:spPr bwMode="auto">
          <a:xfrm rot="1571504">
            <a:off x="10087796" y="6564556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6" name="AutoShape 98"/>
          <p:cNvSpPr>
            <a:spLocks noChangeArrowheads="1"/>
          </p:cNvSpPr>
          <p:nvPr/>
        </p:nvSpPr>
        <p:spPr bwMode="auto">
          <a:xfrm>
            <a:off x="9281120" y="5808712"/>
            <a:ext cx="792187" cy="28803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Общественный центр (клуб, ФАП)</a:t>
            </a:r>
            <a:endParaRPr lang="ru-RU" sz="600"/>
          </a:p>
        </p:txBody>
      </p:sp>
      <p:sp>
        <p:nvSpPr>
          <p:cNvPr id="66567" name="Rectangle 99"/>
          <p:cNvSpPr>
            <a:spLocks noChangeArrowheads="1"/>
          </p:cNvSpPr>
          <p:nvPr/>
        </p:nvSpPr>
        <p:spPr bwMode="auto">
          <a:xfrm rot="-1730222">
            <a:off x="2152650" y="3360738"/>
            <a:ext cx="576263" cy="2651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8" name="AutoShape 100"/>
          <p:cNvSpPr>
            <a:spLocks noChangeArrowheads="1"/>
          </p:cNvSpPr>
          <p:nvPr/>
        </p:nvSpPr>
        <p:spPr bwMode="auto">
          <a:xfrm>
            <a:off x="1792288" y="3071813"/>
            <a:ext cx="431800" cy="14446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БАНЯ</a:t>
            </a:r>
          </a:p>
        </p:txBody>
      </p:sp>
      <p:sp>
        <p:nvSpPr>
          <p:cNvPr id="66571" name="Rectangle 103"/>
          <p:cNvSpPr>
            <a:spLocks noChangeArrowheads="1"/>
          </p:cNvSpPr>
          <p:nvPr/>
        </p:nvSpPr>
        <p:spPr bwMode="auto">
          <a:xfrm rot="1743570">
            <a:off x="8056563" y="6096000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2" name="AutoShape 104"/>
          <p:cNvSpPr>
            <a:spLocks noChangeArrowheads="1"/>
          </p:cNvSpPr>
          <p:nvPr/>
        </p:nvSpPr>
        <p:spPr bwMode="auto">
          <a:xfrm>
            <a:off x="7840663" y="5305425"/>
            <a:ext cx="936625" cy="215900"/>
          </a:xfrm>
          <a:prstGeom prst="wedgeRectCallout">
            <a:avLst>
              <a:gd name="adj1" fmla="val -12204"/>
              <a:gd name="adj2" fmla="val 32867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60000"/>
              </a:lnSpc>
            </a:pPr>
            <a:r>
              <a:rPr lang="ru-RU" sz="600"/>
              <a:t>Пекарня производительность -25кг \сутки</a:t>
            </a:r>
          </a:p>
        </p:txBody>
      </p:sp>
      <p:sp>
        <p:nvSpPr>
          <p:cNvPr id="66574" name="Rectangle 106"/>
          <p:cNvSpPr>
            <a:spLocks noChangeArrowheads="1"/>
          </p:cNvSpPr>
          <p:nvPr/>
        </p:nvSpPr>
        <p:spPr bwMode="auto">
          <a:xfrm rot="2070800">
            <a:off x="8272463" y="6816725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7" name="Rectangle 109"/>
          <p:cNvSpPr>
            <a:spLocks noChangeArrowheads="1"/>
          </p:cNvSpPr>
          <p:nvPr/>
        </p:nvSpPr>
        <p:spPr bwMode="auto">
          <a:xfrm rot="1893124">
            <a:off x="5224245" y="4917306"/>
            <a:ext cx="382174" cy="544356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8" name="AutoShape 110"/>
          <p:cNvSpPr>
            <a:spLocks noChangeArrowheads="1"/>
          </p:cNvSpPr>
          <p:nvPr/>
        </p:nvSpPr>
        <p:spPr bwMode="auto">
          <a:xfrm>
            <a:off x="5320680" y="4440560"/>
            <a:ext cx="792162" cy="144463"/>
          </a:xfrm>
          <a:prstGeom prst="wedgeRectCallout">
            <a:avLst>
              <a:gd name="adj1" fmla="val -36171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Телевизионная</a:t>
            </a:r>
          </a:p>
        </p:txBody>
      </p:sp>
      <p:grpSp>
        <p:nvGrpSpPr>
          <p:cNvPr id="2" name="Group 265"/>
          <p:cNvGrpSpPr/>
          <p:nvPr/>
        </p:nvGrpSpPr>
        <p:grpSpPr>
          <a:xfrm rot="2661616">
            <a:off x="4218658" y="5575028"/>
            <a:ext cx="434561" cy="179335"/>
            <a:chOff x="249" y="2931"/>
            <a:chExt cx="907" cy="363"/>
          </a:xfrm>
          <a:solidFill>
            <a:schemeClr val="tx1"/>
          </a:solidFill>
        </p:grpSpPr>
        <p:sp>
          <p:nvSpPr>
            <p:cNvPr id="21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2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3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4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</p:grpSp>
      <p:sp>
        <p:nvSpPr>
          <p:cNvPr id="26" name="Прямоугольник 51"/>
          <p:cNvSpPr>
            <a:spLocks noChangeArrowheads="1"/>
          </p:cNvSpPr>
          <p:nvPr/>
        </p:nvSpPr>
        <p:spPr bwMode="auto">
          <a:xfrm rot="21070448">
            <a:off x="4740137" y="3860055"/>
            <a:ext cx="644753" cy="29723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7" name="Прямоугольник 51"/>
          <p:cNvSpPr>
            <a:spLocks noChangeArrowheads="1"/>
          </p:cNvSpPr>
          <p:nvPr/>
        </p:nvSpPr>
        <p:spPr bwMode="auto">
          <a:xfrm rot="2099473">
            <a:off x="9002238" y="7120181"/>
            <a:ext cx="383628" cy="49552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28" name="Прямоугольник 51"/>
          <p:cNvSpPr>
            <a:spLocks noChangeArrowheads="1"/>
          </p:cNvSpPr>
          <p:nvPr/>
        </p:nvSpPr>
        <p:spPr bwMode="auto">
          <a:xfrm rot="1144718">
            <a:off x="813065" y="2815823"/>
            <a:ext cx="230253" cy="22513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29" name="Прямоугольник 51"/>
          <p:cNvSpPr>
            <a:spLocks noChangeArrowheads="1"/>
          </p:cNvSpPr>
          <p:nvPr/>
        </p:nvSpPr>
        <p:spPr bwMode="auto">
          <a:xfrm rot="1473376">
            <a:off x="8726694" y="7956187"/>
            <a:ext cx="709158" cy="25633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0" name="Прямоугольник 51"/>
          <p:cNvSpPr>
            <a:spLocks noChangeArrowheads="1"/>
          </p:cNvSpPr>
          <p:nvPr/>
        </p:nvSpPr>
        <p:spPr bwMode="auto">
          <a:xfrm>
            <a:off x="2368352" y="1416224"/>
            <a:ext cx="504056" cy="43204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 rot="305283">
            <a:off x="2512368" y="1488232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3" name="Прямоугольник 51"/>
          <p:cNvSpPr>
            <a:spLocks noChangeArrowheads="1"/>
          </p:cNvSpPr>
          <p:nvPr/>
        </p:nvSpPr>
        <p:spPr bwMode="auto">
          <a:xfrm rot="1506666">
            <a:off x="735002" y="2357096"/>
            <a:ext cx="602402" cy="24178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4" name="Прямоугольник 51"/>
          <p:cNvSpPr>
            <a:spLocks noChangeArrowheads="1"/>
          </p:cNvSpPr>
          <p:nvPr/>
        </p:nvSpPr>
        <p:spPr bwMode="auto">
          <a:xfrm rot="19301700">
            <a:off x="2399633" y="3865746"/>
            <a:ext cx="225470" cy="18426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5" name="Прямоугольник 51"/>
          <p:cNvSpPr>
            <a:spLocks noChangeArrowheads="1"/>
          </p:cNvSpPr>
          <p:nvPr/>
        </p:nvSpPr>
        <p:spPr bwMode="auto">
          <a:xfrm rot="20547644">
            <a:off x="5971327" y="3500909"/>
            <a:ext cx="159021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6" name="Прямоугольник 51"/>
          <p:cNvSpPr>
            <a:spLocks noChangeArrowheads="1"/>
          </p:cNvSpPr>
          <p:nvPr/>
        </p:nvSpPr>
        <p:spPr bwMode="auto">
          <a:xfrm rot="1688196">
            <a:off x="9187303" y="6590043"/>
            <a:ext cx="385406" cy="199659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7" name="Прямоугольник 51"/>
          <p:cNvSpPr>
            <a:spLocks noChangeArrowheads="1"/>
          </p:cNvSpPr>
          <p:nvPr/>
        </p:nvSpPr>
        <p:spPr bwMode="auto">
          <a:xfrm rot="1631055">
            <a:off x="7156678" y="5518378"/>
            <a:ext cx="161005" cy="19216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8" name="Прямоугольник 51"/>
          <p:cNvSpPr>
            <a:spLocks noChangeArrowheads="1"/>
          </p:cNvSpPr>
          <p:nvPr/>
        </p:nvSpPr>
        <p:spPr bwMode="auto">
          <a:xfrm rot="2478033">
            <a:off x="11040033" y="6928760"/>
            <a:ext cx="454017" cy="34916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9" name="Прямоугольник 51"/>
          <p:cNvSpPr>
            <a:spLocks noChangeArrowheads="1"/>
          </p:cNvSpPr>
          <p:nvPr/>
        </p:nvSpPr>
        <p:spPr bwMode="auto">
          <a:xfrm rot="1886794">
            <a:off x="9012420" y="6244105"/>
            <a:ext cx="221862" cy="13656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0" name="Прямоугольник 51"/>
          <p:cNvSpPr>
            <a:spLocks noChangeArrowheads="1"/>
          </p:cNvSpPr>
          <p:nvPr/>
        </p:nvSpPr>
        <p:spPr bwMode="auto">
          <a:xfrm rot="1907419">
            <a:off x="7403785" y="6416553"/>
            <a:ext cx="642405" cy="35862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1" name="Прямоугольник 51"/>
          <p:cNvSpPr>
            <a:spLocks noChangeArrowheads="1"/>
          </p:cNvSpPr>
          <p:nvPr/>
        </p:nvSpPr>
        <p:spPr bwMode="auto">
          <a:xfrm rot="2065507">
            <a:off x="6305140" y="4751481"/>
            <a:ext cx="317632" cy="52421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2" name="Прямоугольник 51"/>
          <p:cNvSpPr>
            <a:spLocks noChangeArrowheads="1"/>
          </p:cNvSpPr>
          <p:nvPr/>
        </p:nvSpPr>
        <p:spPr bwMode="auto">
          <a:xfrm rot="2339236">
            <a:off x="5732941" y="4438776"/>
            <a:ext cx="395168" cy="51455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3" name="Прямоугольник 51"/>
          <p:cNvSpPr>
            <a:spLocks noChangeArrowheads="1"/>
          </p:cNvSpPr>
          <p:nvPr/>
        </p:nvSpPr>
        <p:spPr bwMode="auto">
          <a:xfrm rot="7209479">
            <a:off x="6234070" y="5427587"/>
            <a:ext cx="307859" cy="51827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4" name="Прямоугольник 51"/>
          <p:cNvSpPr>
            <a:spLocks noChangeArrowheads="1"/>
          </p:cNvSpPr>
          <p:nvPr/>
        </p:nvSpPr>
        <p:spPr bwMode="auto">
          <a:xfrm rot="1582456">
            <a:off x="7453602" y="5736412"/>
            <a:ext cx="552076" cy="330554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5" name="Прямоугольник 51"/>
          <p:cNvSpPr>
            <a:spLocks noChangeArrowheads="1"/>
          </p:cNvSpPr>
          <p:nvPr/>
        </p:nvSpPr>
        <p:spPr bwMode="auto">
          <a:xfrm rot="1720696">
            <a:off x="9372207" y="5074362"/>
            <a:ext cx="150442" cy="184860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6" name="Прямоугольник 51"/>
          <p:cNvSpPr>
            <a:spLocks noChangeArrowheads="1"/>
          </p:cNvSpPr>
          <p:nvPr/>
        </p:nvSpPr>
        <p:spPr bwMode="auto">
          <a:xfrm rot="1362766">
            <a:off x="11710438" y="7452211"/>
            <a:ext cx="94228" cy="134862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 rot="2258938">
            <a:off x="5874312" y="4645132"/>
            <a:ext cx="184677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 rot="2098180">
            <a:off x="7630896" y="6466080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 rot="21137920">
            <a:off x="4894593" y="3922678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 bwMode="auto">
          <a:xfrm rot="2201340">
            <a:off x="6307028" y="5004374"/>
            <a:ext cx="184258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 bwMode="auto">
          <a:xfrm rot="2035656">
            <a:off x="9086898" y="7296898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 bwMode="auto">
          <a:xfrm rot="1756283">
            <a:off x="9287080" y="6610096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 rot="1610965">
            <a:off x="7630896" y="5818009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 bwMode="auto">
          <a:xfrm rot="1823293">
            <a:off x="6353839" y="5624693"/>
            <a:ext cx="165650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3" name="Group 99"/>
          <p:cNvGrpSpPr/>
          <p:nvPr/>
        </p:nvGrpSpPr>
        <p:grpSpPr>
          <a:xfrm rot="2903099">
            <a:off x="3448472" y="3360440"/>
            <a:ext cx="417512" cy="236538"/>
            <a:chExt cx="20000" cy="20000"/>
          </a:xfrm>
        </p:grpSpPr>
        <p:sp>
          <p:nvSpPr>
            <p:cNvPr id="60" name="Freeform 100"/>
            <p:cNvSpPr/>
            <p:nvPr/>
          </p:nvSpPr>
          <p:spPr bwMode="auto">
            <a:xfrm>
              <a:off x="0" y="0"/>
              <a:ext cx="20000" cy="6036"/>
            </a:xfrm>
            <a:custGeom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61" name="Freeform 101"/>
            <p:cNvSpPr/>
            <p:nvPr/>
          </p:nvSpPr>
          <p:spPr bwMode="auto">
            <a:xfrm>
              <a:off x="0" y="13966"/>
              <a:ext cx="20000" cy="6034"/>
            </a:xfrm>
            <a:custGeom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62" name="AutoShape 108"/>
          <p:cNvSpPr>
            <a:spLocks noChangeArrowheads="1"/>
          </p:cNvSpPr>
          <p:nvPr/>
        </p:nvSpPr>
        <p:spPr bwMode="auto">
          <a:xfrm>
            <a:off x="3448472" y="2136304"/>
            <a:ext cx="1080120" cy="288032"/>
          </a:xfrm>
          <a:prstGeom prst="wedgeRectCallout">
            <a:avLst>
              <a:gd name="adj1" fmla="val -34769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Мост деревянный через</a:t>
            </a:r>
          </a:p>
          <a:p>
            <a:pPr algn="ctr" defTabSz="1279525">
              <a:lnSpc>
                <a:spcPct val="70000"/>
              </a:lnSpc>
            </a:pPr>
            <a:r>
              <a:rPr lang="ru-RU" sz="600" smtClean="0"/>
              <a:t>р. Казённый, длина 5 м, шир. 1,5 м.</a:t>
            </a:r>
            <a:endParaRPr lang="ru-RU" sz="600"/>
          </a:p>
        </p:txBody>
      </p:sp>
      <p:sp>
        <p:nvSpPr>
          <p:cNvPr id="63" name="AutoShape 108"/>
          <p:cNvSpPr>
            <a:spLocks noChangeArrowheads="1"/>
          </p:cNvSpPr>
          <p:nvPr/>
        </p:nvSpPr>
        <p:spPr bwMode="auto">
          <a:xfrm>
            <a:off x="784176" y="1416224"/>
            <a:ext cx="863153" cy="216470"/>
          </a:xfrm>
          <a:prstGeom prst="wedgeRectCallout">
            <a:avLst>
              <a:gd name="adj1" fmla="val -34769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Склад  хранится бензин (10 бочек)</a:t>
            </a:r>
            <a:endParaRPr lang="ru-RU" sz="600"/>
          </a:p>
        </p:txBody>
      </p:sp>
      <p:sp>
        <p:nvSpPr>
          <p:cNvPr id="65" name="AutoShape 105"/>
          <p:cNvSpPr>
            <a:spLocks noChangeArrowheads="1"/>
          </p:cNvSpPr>
          <p:nvPr/>
        </p:nvSpPr>
        <p:spPr bwMode="auto">
          <a:xfrm>
            <a:off x="7768952" y="8256984"/>
            <a:ext cx="1080889" cy="216024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Склад Каратайского ПО (не эксплуатир-ся)</a:t>
            </a:r>
            <a:endParaRPr lang="ru-RU" sz="600"/>
          </a:p>
        </p:txBody>
      </p:sp>
      <p:sp>
        <p:nvSpPr>
          <p:cNvPr id="66" name="Oval 41"/>
          <p:cNvSpPr>
            <a:spLocks noChangeArrowheads="1"/>
          </p:cNvSpPr>
          <p:nvPr/>
        </p:nvSpPr>
        <p:spPr bwMode="auto">
          <a:xfrm>
            <a:off x="3304456" y="4512568"/>
            <a:ext cx="288143" cy="288409"/>
          </a:xfrm>
          <a:prstGeom prst="ellipse">
            <a:avLst/>
          </a:prstGeom>
          <a:noFill/>
          <a:ln w="25400">
            <a:noFill/>
            <a:round/>
          </a:ln>
        </p:spPr>
        <p:txBody>
          <a:bodyPr wrap="none" lIns="127761" tIns="63881" rIns="127761" bIns="63881" anchor="ctr"/>
          <a:lstStyle/>
          <a:p>
            <a:pPr algn="ctr" defTabSz="1273175"/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18"/>
          <p:cNvGrpSpPr/>
          <p:nvPr/>
        </p:nvGrpSpPr>
        <p:grpSpPr>
          <a:xfrm>
            <a:off x="11009313" y="5940128"/>
            <a:ext cx="335129" cy="300653"/>
            <a:chOff x="982376" y="5374357"/>
            <a:chExt cx="288000" cy="314398"/>
          </a:xfrm>
        </p:grpSpPr>
        <p:sp>
          <p:nvSpPr>
            <p:cNvPr id="69" name="Oval 41"/>
            <p:cNvSpPr>
              <a:spLocks noChangeArrowheads="1"/>
            </p:cNvSpPr>
            <p:nvPr/>
          </p:nvSpPr>
          <p:spPr bwMode="auto">
            <a:xfrm>
              <a:off x="982376" y="5374357"/>
              <a:ext cx="288000" cy="314398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</a:ln>
          </p:spPr>
          <p:txBody>
            <a:bodyPr wrap="none" lIns="127761" tIns="63881" rIns="127761" bIns="63881" anchor="ctr"/>
            <a:lstStyle/>
            <a:p>
              <a:pPr algn="ctr" defTabSz="1273175"/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Oval 41"/>
            <p:cNvSpPr>
              <a:spLocks noChangeArrowheads="1"/>
            </p:cNvSpPr>
            <p:nvPr/>
          </p:nvSpPr>
          <p:spPr bwMode="auto">
            <a:xfrm>
              <a:off x="982376" y="5387535"/>
              <a:ext cx="288000" cy="287999"/>
            </a:xfrm>
            <a:prstGeom prst="ellipse">
              <a:avLst/>
            </a:prstGeom>
            <a:noFill/>
            <a:ln w="25400">
              <a:noFill/>
              <a:round/>
            </a:ln>
          </p:spPr>
          <p:txBody>
            <a:bodyPr wrap="none" lIns="127761" tIns="63881" rIns="127761" bIns="63881" anchor="ctr"/>
            <a:lstStyle/>
            <a:p>
              <a:pPr algn="ctr" defTabSz="1273175"/>
              <a:r>
                <a:rPr lang="en-US" sz="28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567"/>
          <p:cNvGrpSpPr/>
          <p:nvPr/>
        </p:nvGrpSpPr>
        <p:grpSpPr>
          <a:xfrm rot="-749454">
            <a:off x="4394643" y="3016867"/>
            <a:ext cx="164437" cy="111080"/>
            <a:chOff x="3079" y="3840"/>
            <a:chExt cx="181" cy="91"/>
          </a:xfrm>
        </p:grpSpPr>
        <p:sp>
          <p:nvSpPr>
            <p:cNvPr id="72" name="Line 564"/>
            <p:cNvSpPr>
              <a:spLocks noChangeShapeType="1"/>
            </p:cNvSpPr>
            <p:nvPr/>
          </p:nvSpPr>
          <p:spPr bwMode="auto">
            <a:xfrm flipH="1" flipV="1">
              <a:off x="3260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Line 565"/>
            <p:cNvSpPr>
              <a:spLocks noChangeShapeType="1"/>
            </p:cNvSpPr>
            <p:nvPr/>
          </p:nvSpPr>
          <p:spPr bwMode="auto">
            <a:xfrm flipH="1" flipV="1">
              <a:off x="3079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Line 566"/>
            <p:cNvSpPr>
              <a:spLocks noChangeShapeType="1"/>
            </p:cNvSpPr>
            <p:nvPr/>
          </p:nvSpPr>
          <p:spPr bwMode="auto">
            <a:xfrm flipH="1">
              <a:off x="3079" y="3886"/>
              <a:ext cx="18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9" name="AutoShape 98"/>
          <p:cNvSpPr>
            <a:spLocks noChangeArrowheads="1"/>
          </p:cNvSpPr>
          <p:nvPr/>
        </p:nvSpPr>
        <p:spPr bwMode="auto">
          <a:xfrm>
            <a:off x="2440360" y="4800600"/>
            <a:ext cx="1007864" cy="28803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Бочки, </a:t>
            </a:r>
            <a:r>
              <a:rPr lang="en-US" sz="600" smtClean="0"/>
              <a:t>V</a:t>
            </a:r>
            <a:r>
              <a:rPr lang="ru-RU" sz="600" smtClean="0"/>
              <a:t> 200 л.</a:t>
            </a:r>
          </a:p>
          <a:p>
            <a:pPr algn="ctr" defTabSz="1279525">
              <a:lnSpc>
                <a:spcPct val="70000"/>
              </a:lnSpc>
            </a:pPr>
            <a:r>
              <a:rPr lang="ru-RU" sz="600" smtClean="0"/>
              <a:t>Хранится ДТ (180 шт.), Масло (4 шт.) для ДЭС</a:t>
            </a:r>
            <a:endParaRPr lang="ru-RU" sz="600"/>
          </a:p>
        </p:txBody>
      </p:sp>
      <p:sp>
        <p:nvSpPr>
          <p:cNvPr id="80" name="Прямоугольник 51"/>
          <p:cNvSpPr>
            <a:spLocks noChangeArrowheads="1"/>
          </p:cNvSpPr>
          <p:nvPr/>
        </p:nvSpPr>
        <p:spPr bwMode="auto">
          <a:xfrm rot="2065507">
            <a:off x="4936987" y="4700464"/>
            <a:ext cx="317632" cy="52421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1" name="Прямоугольник 80"/>
          <p:cNvSpPr/>
          <p:nvPr/>
        </p:nvSpPr>
        <p:spPr bwMode="auto">
          <a:xfrm rot="2201340">
            <a:off x="5646951" y="5374775"/>
            <a:ext cx="149577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 bwMode="auto">
          <a:xfrm rot="2258938">
            <a:off x="4997722" y="4943558"/>
            <a:ext cx="150642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3" name="Прямоугольник 51"/>
          <p:cNvSpPr>
            <a:spLocks noChangeArrowheads="1"/>
          </p:cNvSpPr>
          <p:nvPr/>
        </p:nvSpPr>
        <p:spPr bwMode="auto">
          <a:xfrm rot="2065507">
            <a:off x="5585058" y="5132512"/>
            <a:ext cx="317632" cy="52421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4" name="Прямоугольник 51"/>
          <p:cNvSpPr>
            <a:spLocks noChangeArrowheads="1"/>
          </p:cNvSpPr>
          <p:nvPr/>
        </p:nvSpPr>
        <p:spPr bwMode="auto">
          <a:xfrm rot="7209479">
            <a:off x="6701783" y="5917778"/>
            <a:ext cx="307859" cy="25913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5" name="Прямоугольник 84"/>
          <p:cNvSpPr/>
          <p:nvPr/>
        </p:nvSpPr>
        <p:spPr bwMode="auto">
          <a:xfrm rot="1823293">
            <a:off x="6788044" y="5976788"/>
            <a:ext cx="134239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7" name="AutoShape 105"/>
          <p:cNvSpPr>
            <a:spLocks noChangeArrowheads="1"/>
          </p:cNvSpPr>
          <p:nvPr/>
        </p:nvSpPr>
        <p:spPr bwMode="auto">
          <a:xfrm>
            <a:off x="3664496" y="5880720"/>
            <a:ext cx="720849" cy="288032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ДЭС (АД-30), 2 ед. (1 экспл., 1 резерв.). АД-16 </a:t>
            </a:r>
            <a:endParaRPr lang="ru-RU" sz="600"/>
          </a:p>
        </p:txBody>
      </p:sp>
      <p:sp>
        <p:nvSpPr>
          <p:cNvPr id="88" name="Прямоугольник 87"/>
          <p:cNvSpPr/>
          <p:nvPr/>
        </p:nvSpPr>
        <p:spPr bwMode="auto">
          <a:xfrm rot="2035656">
            <a:off x="11131526" y="7056829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9" name="AutoShape 110"/>
          <p:cNvSpPr>
            <a:spLocks noChangeArrowheads="1"/>
          </p:cNvSpPr>
          <p:nvPr/>
        </p:nvSpPr>
        <p:spPr bwMode="auto">
          <a:xfrm>
            <a:off x="4456584" y="1704256"/>
            <a:ext cx="792162" cy="288032"/>
          </a:xfrm>
          <a:prstGeom prst="wedgeRectCallout">
            <a:avLst>
              <a:gd name="adj1" fmla="val -36171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Забор воды на хозпитьевые нужды</a:t>
            </a:r>
            <a:endParaRPr lang="ru-RU" sz="600"/>
          </a:p>
        </p:txBody>
      </p:sp>
      <p:sp>
        <p:nvSpPr>
          <p:cNvPr id="90" name="Прямоугольник 51"/>
          <p:cNvSpPr>
            <a:spLocks noChangeArrowheads="1"/>
          </p:cNvSpPr>
          <p:nvPr/>
        </p:nvSpPr>
        <p:spPr bwMode="auto">
          <a:xfrm rot="2065507">
            <a:off x="6713329" y="5148132"/>
            <a:ext cx="300314" cy="40071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91" name="Прямоугольник 90"/>
          <p:cNvSpPr/>
          <p:nvPr/>
        </p:nvSpPr>
        <p:spPr bwMode="auto">
          <a:xfrm rot="2201340">
            <a:off x="6767834" y="5335885"/>
            <a:ext cx="184258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2" name="AutoShape 98"/>
          <p:cNvSpPr>
            <a:spLocks noChangeArrowheads="1"/>
          </p:cNvSpPr>
          <p:nvPr/>
        </p:nvSpPr>
        <p:spPr bwMode="auto">
          <a:xfrm>
            <a:off x="9857184" y="5232648"/>
            <a:ext cx="864096" cy="28803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Вертолетная площадка с грунт. покрытием</a:t>
            </a:r>
          </a:p>
          <a:p>
            <a:pPr algn="ctr" defTabSz="1279525">
              <a:lnSpc>
                <a:spcPct val="70000"/>
              </a:lnSpc>
            </a:pPr>
            <a:r>
              <a:rPr lang="ru-RU" sz="600" smtClean="0"/>
              <a:t>Ми-8</a:t>
            </a:r>
            <a:endParaRPr lang="ru-RU" sz="600"/>
          </a:p>
        </p:txBody>
      </p:sp>
      <p:sp>
        <p:nvSpPr>
          <p:cNvPr id="66573" name="AutoShape 105"/>
          <p:cNvSpPr>
            <a:spLocks noChangeArrowheads="1"/>
          </p:cNvSpPr>
          <p:nvPr/>
        </p:nvSpPr>
        <p:spPr bwMode="auto">
          <a:xfrm>
            <a:off x="7480920" y="7104856"/>
            <a:ext cx="936873" cy="215900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Магазин №2 Каратайского ПО</a:t>
            </a:r>
            <a:endParaRPr lang="ru-RU" sz="600"/>
          </a:p>
        </p:txBody>
      </p:sp>
      <p:sp>
        <p:nvSpPr>
          <p:cNvPr id="86" name="Line 197"/>
          <p:cNvSpPr>
            <a:spLocks noChangeShapeType="1"/>
          </p:cNvSpPr>
          <p:nvPr/>
        </p:nvSpPr>
        <p:spPr bwMode="auto">
          <a:xfrm flipH="1">
            <a:off x="4384576" y="4656584"/>
            <a:ext cx="720080" cy="86409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3" name="Line 197"/>
          <p:cNvSpPr>
            <a:spLocks noChangeShapeType="1"/>
          </p:cNvSpPr>
          <p:nvPr/>
        </p:nvSpPr>
        <p:spPr bwMode="auto">
          <a:xfrm flipH="1">
            <a:off x="5752728" y="5088632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4" name="Line 197"/>
          <p:cNvSpPr>
            <a:spLocks noChangeShapeType="1"/>
          </p:cNvSpPr>
          <p:nvPr/>
        </p:nvSpPr>
        <p:spPr bwMode="auto">
          <a:xfrm flipH="1" flipV="1">
            <a:off x="1720280" y="2640360"/>
            <a:ext cx="8928992" cy="518457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5" name="Line 197"/>
          <p:cNvSpPr>
            <a:spLocks noChangeShapeType="1"/>
          </p:cNvSpPr>
          <p:nvPr/>
        </p:nvSpPr>
        <p:spPr bwMode="auto">
          <a:xfrm flipH="1">
            <a:off x="6472808" y="5448672"/>
            <a:ext cx="144016" cy="216024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6" name="Line 197"/>
          <p:cNvSpPr>
            <a:spLocks noChangeShapeType="1"/>
          </p:cNvSpPr>
          <p:nvPr/>
        </p:nvSpPr>
        <p:spPr bwMode="auto">
          <a:xfrm flipH="1">
            <a:off x="6832848" y="5736704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7" name="Line 197"/>
          <p:cNvSpPr>
            <a:spLocks noChangeShapeType="1"/>
          </p:cNvSpPr>
          <p:nvPr/>
        </p:nvSpPr>
        <p:spPr bwMode="auto">
          <a:xfrm flipV="1">
            <a:off x="6760840" y="5448672"/>
            <a:ext cx="72008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8" name="Line 197"/>
          <p:cNvSpPr>
            <a:spLocks noChangeShapeType="1"/>
          </p:cNvSpPr>
          <p:nvPr/>
        </p:nvSpPr>
        <p:spPr bwMode="auto">
          <a:xfrm flipV="1">
            <a:off x="6256784" y="5088632"/>
            <a:ext cx="144016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9" name="Line 197"/>
          <p:cNvSpPr>
            <a:spLocks noChangeShapeType="1"/>
          </p:cNvSpPr>
          <p:nvPr/>
        </p:nvSpPr>
        <p:spPr bwMode="auto">
          <a:xfrm flipV="1">
            <a:off x="5752728" y="4728592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0" name="Line 197"/>
          <p:cNvSpPr>
            <a:spLocks noChangeShapeType="1"/>
          </p:cNvSpPr>
          <p:nvPr/>
        </p:nvSpPr>
        <p:spPr bwMode="auto">
          <a:xfrm flipV="1">
            <a:off x="7624936" y="5952728"/>
            <a:ext cx="72008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2" name="Line 197"/>
          <p:cNvSpPr>
            <a:spLocks noChangeShapeType="1"/>
          </p:cNvSpPr>
          <p:nvPr/>
        </p:nvSpPr>
        <p:spPr bwMode="auto">
          <a:xfrm flipH="1">
            <a:off x="7768952" y="6240760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3" name="Line 197"/>
          <p:cNvSpPr>
            <a:spLocks noChangeShapeType="1"/>
          </p:cNvSpPr>
          <p:nvPr/>
        </p:nvSpPr>
        <p:spPr bwMode="auto">
          <a:xfrm flipV="1">
            <a:off x="8201000" y="6240760"/>
            <a:ext cx="72008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4" name="Line 197"/>
          <p:cNvSpPr>
            <a:spLocks noChangeShapeType="1"/>
          </p:cNvSpPr>
          <p:nvPr/>
        </p:nvSpPr>
        <p:spPr bwMode="auto">
          <a:xfrm flipH="1">
            <a:off x="4816624" y="4008512"/>
            <a:ext cx="216024" cy="432048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5" name="Line 197"/>
          <p:cNvSpPr>
            <a:spLocks noChangeShapeType="1"/>
          </p:cNvSpPr>
          <p:nvPr/>
        </p:nvSpPr>
        <p:spPr bwMode="auto">
          <a:xfrm flipH="1">
            <a:off x="9137104" y="6672808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6" name="Line 197"/>
          <p:cNvSpPr>
            <a:spLocks noChangeShapeType="1"/>
          </p:cNvSpPr>
          <p:nvPr/>
        </p:nvSpPr>
        <p:spPr bwMode="auto">
          <a:xfrm flipV="1">
            <a:off x="8633048" y="6672808"/>
            <a:ext cx="144016" cy="216024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7" name="Line 197"/>
          <p:cNvSpPr>
            <a:spLocks noChangeShapeType="1"/>
          </p:cNvSpPr>
          <p:nvPr/>
        </p:nvSpPr>
        <p:spPr bwMode="auto">
          <a:xfrm flipH="1">
            <a:off x="9209112" y="7104856"/>
            <a:ext cx="144016" cy="216024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8" name="Line 197"/>
          <p:cNvSpPr>
            <a:spLocks noChangeShapeType="1"/>
          </p:cNvSpPr>
          <p:nvPr/>
        </p:nvSpPr>
        <p:spPr bwMode="auto">
          <a:xfrm flipH="1">
            <a:off x="9929192" y="6744816"/>
            <a:ext cx="360040" cy="64807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9" name="Line 197"/>
          <p:cNvSpPr>
            <a:spLocks noChangeShapeType="1"/>
          </p:cNvSpPr>
          <p:nvPr/>
        </p:nvSpPr>
        <p:spPr bwMode="auto">
          <a:xfrm flipV="1">
            <a:off x="10649272" y="7176864"/>
            <a:ext cx="576064" cy="64807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1" name="Line 197"/>
          <p:cNvSpPr>
            <a:spLocks noChangeShapeType="1"/>
          </p:cNvSpPr>
          <p:nvPr/>
        </p:nvSpPr>
        <p:spPr bwMode="auto">
          <a:xfrm flipH="1" flipV="1">
            <a:off x="1072208" y="2496344"/>
            <a:ext cx="648072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2" name="Line 197"/>
          <p:cNvSpPr>
            <a:spLocks noChangeShapeType="1"/>
          </p:cNvSpPr>
          <p:nvPr/>
        </p:nvSpPr>
        <p:spPr bwMode="auto">
          <a:xfrm flipH="1">
            <a:off x="1720279" y="1560240"/>
            <a:ext cx="864097" cy="108012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3" name="Line 197"/>
          <p:cNvSpPr>
            <a:spLocks noChangeShapeType="1"/>
          </p:cNvSpPr>
          <p:nvPr/>
        </p:nvSpPr>
        <p:spPr bwMode="auto">
          <a:xfrm flipH="1" flipV="1">
            <a:off x="4888632" y="4944616"/>
            <a:ext cx="144016" cy="72008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6" name="Line 197"/>
          <p:cNvSpPr>
            <a:spLocks noChangeShapeType="1"/>
          </p:cNvSpPr>
          <p:nvPr/>
        </p:nvSpPr>
        <p:spPr bwMode="auto">
          <a:xfrm flipH="1">
            <a:off x="2656383" y="3216424"/>
            <a:ext cx="72006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0" name="Прямоугольник 5"/>
          <p:cNvSpPr>
            <a:spLocks noChangeArrowheads="1"/>
          </p:cNvSpPr>
          <p:nvPr/>
        </p:nvSpPr>
        <p:spPr bwMode="auto">
          <a:xfrm>
            <a:off x="-9525" y="-23813"/>
            <a:ext cx="12801600" cy="115200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89575" tIns="44745" rIns="89575" bIns="44745" anchor="ctr"/>
          <a:lstStyle/>
          <a:p>
            <a:pPr algn="ctr" defTabSz="1266825">
              <a:lnSpc>
                <a:spcPct val="90000"/>
              </a:lnSpc>
              <a:tabLst>
                <a:tab pos="3211513"/>
                <a:tab pos="3468688"/>
                <a:tab pos="3565525"/>
              </a:tabLst>
            </a:pPr>
            <a:endParaRPr lang="ru-RU" sz="21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66825">
              <a:lnSpc>
                <a:spcPct val="90000"/>
              </a:lnSpc>
              <a:tabLst>
                <a:tab pos="3211513"/>
                <a:tab pos="3468688"/>
                <a:tab pos="3565525"/>
              </a:tabLst>
            </a:pPr>
            <a:endParaRPr lang="ru-RU" sz="21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66825">
              <a:lnSpc>
                <a:spcPct val="90000"/>
              </a:lnSpc>
              <a:tabLst>
                <a:tab pos="3211513"/>
                <a:tab pos="3468688"/>
                <a:tab pos="3565525"/>
              </a:tabLst>
            </a:pP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НАСЕЛЕННОГО ПУНКТА ПОС. ВАРНЕК МУНИЦИПАЛЬНОГО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СЕЛЬСОВЕТ»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НЕНЕЦКОГО АВТОНОМНОГО ОКРУГА</a:t>
            </a:r>
            <a:endParaRPr lang="ru-RU" sz="21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66825">
              <a:lnSpc>
                <a:spcPct val="80000"/>
              </a:lnSpc>
              <a:tabLst>
                <a:tab pos="3211513"/>
                <a:tab pos="3468688"/>
                <a:tab pos="3565525"/>
              </a:tabLst>
            </a:pP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(риски возникновения ЧС на нефтепроводах) </a:t>
            </a:r>
          </a:p>
          <a:p>
            <a:pPr algn="ctr" defTabSz="1266825">
              <a:lnSpc>
                <a:spcPct val="80000"/>
              </a:lnSpc>
              <a:tabLst>
                <a:tab pos="3211513"/>
                <a:tab pos="3468688"/>
                <a:tab pos="3565525"/>
              </a:tabLst>
            </a:pPr>
            <a:endParaRPr lang="ru-RU" sz="21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 Box 181"/>
          <p:cNvSpPr txBox="1">
            <a:spLocks noChangeArrowheads="1"/>
          </p:cNvSpPr>
          <p:nvPr/>
        </p:nvSpPr>
        <p:spPr bwMode="auto">
          <a:xfrm>
            <a:off x="11945938" y="0"/>
            <a:ext cx="855662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8" tIns="45714" rIns="91428" bIns="45714">
            <a:spAutoFit/>
          </a:bodyPr>
          <a:lstStyle/>
          <a:p>
            <a:pPr algn="r" defTabSz="1279525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п. </a:t>
            </a:r>
            <a:r>
              <a:rPr lang="ru-RU" sz="1400" b="1" smtClean="0">
                <a:latin typeface="Times New Roman" pitchFamily="18" charset="0"/>
              </a:rPr>
              <a:t>4.4.</a:t>
            </a:r>
            <a:endParaRPr lang="ru-RU" sz="1400" b="1">
              <a:latin typeface="Times New Roman" panose="02020603050405020304" pitchFamily="18" charset="0"/>
            </a:endParaRPr>
          </a:p>
        </p:txBody>
      </p:sp>
      <p:sp>
        <p:nvSpPr>
          <p:cNvPr id="117" name="Rectangle 3"/>
          <p:cNvSpPr>
            <a:spLocks noChangeArrowheads="1"/>
          </p:cNvSpPr>
          <p:nvPr/>
        </p:nvSpPr>
        <p:spPr bwMode="auto">
          <a:xfrm>
            <a:off x="1225550" y="1677988"/>
            <a:ext cx="10748963" cy="1187450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</a:ln>
        </p:spPr>
        <p:txBody>
          <a:bodyPr wrap="none" lIns="89795" tIns="44863" rIns="89795" bIns="44863">
            <a:spAutoFit/>
          </a:bodyPr>
          <a:lstStyle/>
          <a:p>
            <a:pPr algn="ctr"/>
            <a:r>
              <a:rPr lang="ru-RU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Риски возникновения аварий на нефтепроводах</a:t>
            </a:r>
          </a:p>
          <a:p>
            <a:pPr algn="ctr"/>
            <a:r>
              <a:rPr lang="ru-RU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отсутствуют в связи с отсутствием нефтепроводов</a:t>
            </a:r>
          </a:p>
        </p:txBody>
      </p:sp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6564" name="Picture 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84175"/>
            <a:ext cx="12801600" cy="861702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97"/>
          <p:cNvSpPr>
            <a:spLocks noChangeArrowheads="1"/>
          </p:cNvSpPr>
          <p:nvPr/>
        </p:nvSpPr>
        <p:spPr bwMode="auto">
          <a:xfrm rot="1571504">
            <a:off x="10087796" y="6564556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6" name="AutoShape 98"/>
          <p:cNvSpPr>
            <a:spLocks noChangeArrowheads="1"/>
          </p:cNvSpPr>
          <p:nvPr/>
        </p:nvSpPr>
        <p:spPr bwMode="auto">
          <a:xfrm>
            <a:off x="9281120" y="5808712"/>
            <a:ext cx="792187" cy="28803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Общественный центр (клуб, ФАП)</a:t>
            </a:r>
            <a:endParaRPr lang="ru-RU" sz="600"/>
          </a:p>
        </p:txBody>
      </p:sp>
      <p:sp>
        <p:nvSpPr>
          <p:cNvPr id="66567" name="Rectangle 99"/>
          <p:cNvSpPr>
            <a:spLocks noChangeArrowheads="1"/>
          </p:cNvSpPr>
          <p:nvPr/>
        </p:nvSpPr>
        <p:spPr bwMode="auto">
          <a:xfrm rot="-1730222">
            <a:off x="2152650" y="3360738"/>
            <a:ext cx="576263" cy="2651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8" name="AutoShape 100"/>
          <p:cNvSpPr>
            <a:spLocks noChangeArrowheads="1"/>
          </p:cNvSpPr>
          <p:nvPr/>
        </p:nvSpPr>
        <p:spPr bwMode="auto">
          <a:xfrm>
            <a:off x="1792288" y="3071813"/>
            <a:ext cx="431800" cy="14446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БАНЯ</a:t>
            </a:r>
          </a:p>
        </p:txBody>
      </p:sp>
      <p:sp>
        <p:nvSpPr>
          <p:cNvPr id="66571" name="Rectangle 103"/>
          <p:cNvSpPr>
            <a:spLocks noChangeArrowheads="1"/>
          </p:cNvSpPr>
          <p:nvPr/>
        </p:nvSpPr>
        <p:spPr bwMode="auto">
          <a:xfrm rot="1743570">
            <a:off x="8056563" y="6096000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2" name="AutoShape 104"/>
          <p:cNvSpPr>
            <a:spLocks noChangeArrowheads="1"/>
          </p:cNvSpPr>
          <p:nvPr/>
        </p:nvSpPr>
        <p:spPr bwMode="auto">
          <a:xfrm>
            <a:off x="7840663" y="5305425"/>
            <a:ext cx="936625" cy="215900"/>
          </a:xfrm>
          <a:prstGeom prst="wedgeRectCallout">
            <a:avLst>
              <a:gd name="adj1" fmla="val -12204"/>
              <a:gd name="adj2" fmla="val 32867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60000"/>
              </a:lnSpc>
            </a:pPr>
            <a:r>
              <a:rPr lang="ru-RU" sz="600"/>
              <a:t>Пекарня производительность -25кг \сутки</a:t>
            </a:r>
          </a:p>
        </p:txBody>
      </p:sp>
      <p:sp>
        <p:nvSpPr>
          <p:cNvPr id="66574" name="Rectangle 106"/>
          <p:cNvSpPr>
            <a:spLocks noChangeArrowheads="1"/>
          </p:cNvSpPr>
          <p:nvPr/>
        </p:nvSpPr>
        <p:spPr bwMode="auto">
          <a:xfrm rot="2070800">
            <a:off x="8272463" y="6816725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7" name="Rectangle 109"/>
          <p:cNvSpPr>
            <a:spLocks noChangeArrowheads="1"/>
          </p:cNvSpPr>
          <p:nvPr/>
        </p:nvSpPr>
        <p:spPr bwMode="auto">
          <a:xfrm rot="1893124">
            <a:off x="5224245" y="4917306"/>
            <a:ext cx="382174" cy="544356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8" name="AutoShape 110"/>
          <p:cNvSpPr>
            <a:spLocks noChangeArrowheads="1"/>
          </p:cNvSpPr>
          <p:nvPr/>
        </p:nvSpPr>
        <p:spPr bwMode="auto">
          <a:xfrm>
            <a:off x="5320680" y="4440560"/>
            <a:ext cx="792162" cy="144463"/>
          </a:xfrm>
          <a:prstGeom prst="wedgeRectCallout">
            <a:avLst>
              <a:gd name="adj1" fmla="val -36171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Телевизионная</a:t>
            </a:r>
          </a:p>
        </p:txBody>
      </p:sp>
      <p:grpSp>
        <p:nvGrpSpPr>
          <p:cNvPr id="2" name="Group 265"/>
          <p:cNvGrpSpPr/>
          <p:nvPr/>
        </p:nvGrpSpPr>
        <p:grpSpPr>
          <a:xfrm rot="2661616">
            <a:off x="4218658" y="5575028"/>
            <a:ext cx="434561" cy="179335"/>
            <a:chOff x="249" y="2931"/>
            <a:chExt cx="907" cy="363"/>
          </a:xfrm>
          <a:solidFill>
            <a:schemeClr val="tx1"/>
          </a:solidFill>
        </p:grpSpPr>
        <p:sp>
          <p:nvSpPr>
            <p:cNvPr id="21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2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3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4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</p:grpSp>
      <p:sp>
        <p:nvSpPr>
          <p:cNvPr id="26" name="Прямоугольник 51"/>
          <p:cNvSpPr>
            <a:spLocks noChangeArrowheads="1"/>
          </p:cNvSpPr>
          <p:nvPr/>
        </p:nvSpPr>
        <p:spPr bwMode="auto">
          <a:xfrm rot="21070448">
            <a:off x="4740137" y="3860055"/>
            <a:ext cx="644753" cy="29723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7" name="Прямоугольник 51"/>
          <p:cNvSpPr>
            <a:spLocks noChangeArrowheads="1"/>
          </p:cNvSpPr>
          <p:nvPr/>
        </p:nvSpPr>
        <p:spPr bwMode="auto">
          <a:xfrm rot="2099473">
            <a:off x="9002238" y="7120181"/>
            <a:ext cx="383628" cy="49552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28" name="Прямоугольник 51"/>
          <p:cNvSpPr>
            <a:spLocks noChangeArrowheads="1"/>
          </p:cNvSpPr>
          <p:nvPr/>
        </p:nvSpPr>
        <p:spPr bwMode="auto">
          <a:xfrm rot="1144718">
            <a:off x="813065" y="2815823"/>
            <a:ext cx="230253" cy="22513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29" name="Прямоугольник 51"/>
          <p:cNvSpPr>
            <a:spLocks noChangeArrowheads="1"/>
          </p:cNvSpPr>
          <p:nvPr/>
        </p:nvSpPr>
        <p:spPr bwMode="auto">
          <a:xfrm rot="1473376">
            <a:off x="8726694" y="7956187"/>
            <a:ext cx="709158" cy="25633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0" name="Прямоугольник 51"/>
          <p:cNvSpPr>
            <a:spLocks noChangeArrowheads="1"/>
          </p:cNvSpPr>
          <p:nvPr/>
        </p:nvSpPr>
        <p:spPr bwMode="auto">
          <a:xfrm>
            <a:off x="2368352" y="1416224"/>
            <a:ext cx="504056" cy="43204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 rot="305283">
            <a:off x="2512368" y="1488232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3" name="Прямоугольник 51"/>
          <p:cNvSpPr>
            <a:spLocks noChangeArrowheads="1"/>
          </p:cNvSpPr>
          <p:nvPr/>
        </p:nvSpPr>
        <p:spPr bwMode="auto">
          <a:xfrm rot="1506666">
            <a:off x="735002" y="2357096"/>
            <a:ext cx="602402" cy="24178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4" name="Прямоугольник 51"/>
          <p:cNvSpPr>
            <a:spLocks noChangeArrowheads="1"/>
          </p:cNvSpPr>
          <p:nvPr/>
        </p:nvSpPr>
        <p:spPr bwMode="auto">
          <a:xfrm rot="19301700">
            <a:off x="2399633" y="3865746"/>
            <a:ext cx="225470" cy="18426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5" name="Прямоугольник 51"/>
          <p:cNvSpPr>
            <a:spLocks noChangeArrowheads="1"/>
          </p:cNvSpPr>
          <p:nvPr/>
        </p:nvSpPr>
        <p:spPr bwMode="auto">
          <a:xfrm rot="20547644">
            <a:off x="5971327" y="3500909"/>
            <a:ext cx="159021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6" name="Прямоугольник 51"/>
          <p:cNvSpPr>
            <a:spLocks noChangeArrowheads="1"/>
          </p:cNvSpPr>
          <p:nvPr/>
        </p:nvSpPr>
        <p:spPr bwMode="auto">
          <a:xfrm rot="1688196">
            <a:off x="9187303" y="6590043"/>
            <a:ext cx="385406" cy="199659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7" name="Прямоугольник 51"/>
          <p:cNvSpPr>
            <a:spLocks noChangeArrowheads="1"/>
          </p:cNvSpPr>
          <p:nvPr/>
        </p:nvSpPr>
        <p:spPr bwMode="auto">
          <a:xfrm rot="1631055">
            <a:off x="7156678" y="5518378"/>
            <a:ext cx="161005" cy="19216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8" name="Прямоугольник 51"/>
          <p:cNvSpPr>
            <a:spLocks noChangeArrowheads="1"/>
          </p:cNvSpPr>
          <p:nvPr/>
        </p:nvSpPr>
        <p:spPr bwMode="auto">
          <a:xfrm rot="2478033">
            <a:off x="11040033" y="6928760"/>
            <a:ext cx="454017" cy="34916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9" name="Прямоугольник 51"/>
          <p:cNvSpPr>
            <a:spLocks noChangeArrowheads="1"/>
          </p:cNvSpPr>
          <p:nvPr/>
        </p:nvSpPr>
        <p:spPr bwMode="auto">
          <a:xfrm rot="1886794">
            <a:off x="9012420" y="6244105"/>
            <a:ext cx="221862" cy="13656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0" name="Прямоугольник 51"/>
          <p:cNvSpPr>
            <a:spLocks noChangeArrowheads="1"/>
          </p:cNvSpPr>
          <p:nvPr/>
        </p:nvSpPr>
        <p:spPr bwMode="auto">
          <a:xfrm rot="1907419">
            <a:off x="7403785" y="6416553"/>
            <a:ext cx="642405" cy="35862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1" name="Прямоугольник 51"/>
          <p:cNvSpPr>
            <a:spLocks noChangeArrowheads="1"/>
          </p:cNvSpPr>
          <p:nvPr/>
        </p:nvSpPr>
        <p:spPr bwMode="auto">
          <a:xfrm rot="2065507">
            <a:off x="6305140" y="4751481"/>
            <a:ext cx="317632" cy="52421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2" name="Прямоугольник 51"/>
          <p:cNvSpPr>
            <a:spLocks noChangeArrowheads="1"/>
          </p:cNvSpPr>
          <p:nvPr/>
        </p:nvSpPr>
        <p:spPr bwMode="auto">
          <a:xfrm rot="2339236">
            <a:off x="5732941" y="4438776"/>
            <a:ext cx="395168" cy="51455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3" name="Прямоугольник 51"/>
          <p:cNvSpPr>
            <a:spLocks noChangeArrowheads="1"/>
          </p:cNvSpPr>
          <p:nvPr/>
        </p:nvSpPr>
        <p:spPr bwMode="auto">
          <a:xfrm rot="7209479">
            <a:off x="6234070" y="5427587"/>
            <a:ext cx="307859" cy="51827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4" name="Прямоугольник 51"/>
          <p:cNvSpPr>
            <a:spLocks noChangeArrowheads="1"/>
          </p:cNvSpPr>
          <p:nvPr/>
        </p:nvSpPr>
        <p:spPr bwMode="auto">
          <a:xfrm rot="1582456">
            <a:off x="7453602" y="5736412"/>
            <a:ext cx="552076" cy="330554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5" name="Прямоугольник 51"/>
          <p:cNvSpPr>
            <a:spLocks noChangeArrowheads="1"/>
          </p:cNvSpPr>
          <p:nvPr/>
        </p:nvSpPr>
        <p:spPr bwMode="auto">
          <a:xfrm rot="1720696">
            <a:off x="9372207" y="5074362"/>
            <a:ext cx="150442" cy="184860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6" name="Прямоугольник 51"/>
          <p:cNvSpPr>
            <a:spLocks noChangeArrowheads="1"/>
          </p:cNvSpPr>
          <p:nvPr/>
        </p:nvSpPr>
        <p:spPr bwMode="auto">
          <a:xfrm rot="1362766">
            <a:off x="11710438" y="7452211"/>
            <a:ext cx="94228" cy="134862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 rot="2258938">
            <a:off x="5874312" y="4645132"/>
            <a:ext cx="184677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 rot="2098180">
            <a:off x="7630896" y="6466080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 rot="21137920">
            <a:off x="4894593" y="3922678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 bwMode="auto">
          <a:xfrm rot="2201340">
            <a:off x="6307028" y="5004374"/>
            <a:ext cx="184258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 bwMode="auto">
          <a:xfrm rot="2035656">
            <a:off x="9086898" y="7296898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 bwMode="auto">
          <a:xfrm rot="1756283">
            <a:off x="9287080" y="6610096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 rot="1610965">
            <a:off x="7630896" y="5818009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 bwMode="auto">
          <a:xfrm rot="1823293">
            <a:off x="6353839" y="5624693"/>
            <a:ext cx="165650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3" name="Group 99"/>
          <p:cNvGrpSpPr/>
          <p:nvPr/>
        </p:nvGrpSpPr>
        <p:grpSpPr>
          <a:xfrm rot="2903099">
            <a:off x="3448472" y="3360440"/>
            <a:ext cx="417512" cy="236538"/>
            <a:chExt cx="20000" cy="20000"/>
          </a:xfrm>
        </p:grpSpPr>
        <p:sp>
          <p:nvSpPr>
            <p:cNvPr id="60" name="Freeform 100"/>
            <p:cNvSpPr/>
            <p:nvPr/>
          </p:nvSpPr>
          <p:spPr bwMode="auto">
            <a:xfrm>
              <a:off x="0" y="0"/>
              <a:ext cx="20000" cy="6036"/>
            </a:xfrm>
            <a:custGeom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61" name="Freeform 101"/>
            <p:cNvSpPr/>
            <p:nvPr/>
          </p:nvSpPr>
          <p:spPr bwMode="auto">
            <a:xfrm>
              <a:off x="0" y="13966"/>
              <a:ext cx="20000" cy="6034"/>
            </a:xfrm>
            <a:custGeom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62" name="AutoShape 108"/>
          <p:cNvSpPr>
            <a:spLocks noChangeArrowheads="1"/>
          </p:cNvSpPr>
          <p:nvPr/>
        </p:nvSpPr>
        <p:spPr bwMode="auto">
          <a:xfrm>
            <a:off x="3448472" y="2136304"/>
            <a:ext cx="1080120" cy="288032"/>
          </a:xfrm>
          <a:prstGeom prst="wedgeRectCallout">
            <a:avLst>
              <a:gd name="adj1" fmla="val -34769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Мост деревянный через</a:t>
            </a:r>
          </a:p>
          <a:p>
            <a:pPr algn="ctr" defTabSz="1279525">
              <a:lnSpc>
                <a:spcPct val="70000"/>
              </a:lnSpc>
            </a:pPr>
            <a:r>
              <a:rPr lang="ru-RU" sz="600" smtClean="0"/>
              <a:t>р. Казённый, длина 5 м, шир. 1,5 м.</a:t>
            </a:r>
            <a:endParaRPr lang="ru-RU" sz="600"/>
          </a:p>
        </p:txBody>
      </p:sp>
      <p:sp>
        <p:nvSpPr>
          <p:cNvPr id="63" name="AutoShape 108"/>
          <p:cNvSpPr>
            <a:spLocks noChangeArrowheads="1"/>
          </p:cNvSpPr>
          <p:nvPr/>
        </p:nvSpPr>
        <p:spPr bwMode="auto">
          <a:xfrm>
            <a:off x="784176" y="1416224"/>
            <a:ext cx="863153" cy="216470"/>
          </a:xfrm>
          <a:prstGeom prst="wedgeRectCallout">
            <a:avLst>
              <a:gd name="adj1" fmla="val -34769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Склад  хранится бензин (10 бочек)</a:t>
            </a:r>
            <a:endParaRPr lang="ru-RU" sz="600"/>
          </a:p>
        </p:txBody>
      </p:sp>
      <p:sp>
        <p:nvSpPr>
          <p:cNvPr id="65" name="AutoShape 105"/>
          <p:cNvSpPr>
            <a:spLocks noChangeArrowheads="1"/>
          </p:cNvSpPr>
          <p:nvPr/>
        </p:nvSpPr>
        <p:spPr bwMode="auto">
          <a:xfrm>
            <a:off x="7768952" y="8256984"/>
            <a:ext cx="1080889" cy="216024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Склад Каратайского ПО (не эксплуатир-ся)</a:t>
            </a:r>
            <a:endParaRPr lang="ru-RU" sz="600"/>
          </a:p>
        </p:txBody>
      </p:sp>
      <p:sp>
        <p:nvSpPr>
          <p:cNvPr id="66" name="Oval 41"/>
          <p:cNvSpPr>
            <a:spLocks noChangeArrowheads="1"/>
          </p:cNvSpPr>
          <p:nvPr/>
        </p:nvSpPr>
        <p:spPr bwMode="auto">
          <a:xfrm>
            <a:off x="3304456" y="4512568"/>
            <a:ext cx="288143" cy="288409"/>
          </a:xfrm>
          <a:prstGeom prst="ellipse">
            <a:avLst/>
          </a:prstGeom>
          <a:noFill/>
          <a:ln w="25400">
            <a:noFill/>
            <a:round/>
          </a:ln>
        </p:spPr>
        <p:txBody>
          <a:bodyPr wrap="none" lIns="127761" tIns="63881" rIns="127761" bIns="63881" anchor="ctr"/>
          <a:lstStyle/>
          <a:p>
            <a:pPr algn="ctr" defTabSz="1273175"/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18"/>
          <p:cNvGrpSpPr/>
          <p:nvPr/>
        </p:nvGrpSpPr>
        <p:grpSpPr>
          <a:xfrm>
            <a:off x="11009313" y="5940128"/>
            <a:ext cx="335129" cy="300653"/>
            <a:chOff x="982376" y="5374357"/>
            <a:chExt cx="288000" cy="314398"/>
          </a:xfrm>
        </p:grpSpPr>
        <p:sp>
          <p:nvSpPr>
            <p:cNvPr id="69" name="Oval 41"/>
            <p:cNvSpPr>
              <a:spLocks noChangeArrowheads="1"/>
            </p:cNvSpPr>
            <p:nvPr/>
          </p:nvSpPr>
          <p:spPr bwMode="auto">
            <a:xfrm>
              <a:off x="982376" y="5374357"/>
              <a:ext cx="288000" cy="314398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</a:ln>
          </p:spPr>
          <p:txBody>
            <a:bodyPr wrap="none" lIns="127761" tIns="63881" rIns="127761" bIns="63881" anchor="ctr"/>
            <a:lstStyle/>
            <a:p>
              <a:pPr algn="ctr" defTabSz="1273175"/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Oval 41"/>
            <p:cNvSpPr>
              <a:spLocks noChangeArrowheads="1"/>
            </p:cNvSpPr>
            <p:nvPr/>
          </p:nvSpPr>
          <p:spPr bwMode="auto">
            <a:xfrm>
              <a:off x="982376" y="5387535"/>
              <a:ext cx="288000" cy="287999"/>
            </a:xfrm>
            <a:prstGeom prst="ellipse">
              <a:avLst/>
            </a:prstGeom>
            <a:noFill/>
            <a:ln w="25400">
              <a:noFill/>
              <a:round/>
            </a:ln>
          </p:spPr>
          <p:txBody>
            <a:bodyPr wrap="none" lIns="127761" tIns="63881" rIns="127761" bIns="63881" anchor="ctr"/>
            <a:lstStyle/>
            <a:p>
              <a:pPr algn="ctr" defTabSz="1273175"/>
              <a:r>
                <a:rPr lang="en-US" sz="28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567"/>
          <p:cNvGrpSpPr/>
          <p:nvPr/>
        </p:nvGrpSpPr>
        <p:grpSpPr>
          <a:xfrm rot="-749454">
            <a:off x="4394643" y="3016867"/>
            <a:ext cx="164437" cy="111080"/>
            <a:chOff x="3079" y="3840"/>
            <a:chExt cx="181" cy="91"/>
          </a:xfrm>
        </p:grpSpPr>
        <p:sp>
          <p:nvSpPr>
            <p:cNvPr id="72" name="Line 564"/>
            <p:cNvSpPr>
              <a:spLocks noChangeShapeType="1"/>
            </p:cNvSpPr>
            <p:nvPr/>
          </p:nvSpPr>
          <p:spPr bwMode="auto">
            <a:xfrm flipH="1" flipV="1">
              <a:off x="3260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Line 565"/>
            <p:cNvSpPr>
              <a:spLocks noChangeShapeType="1"/>
            </p:cNvSpPr>
            <p:nvPr/>
          </p:nvSpPr>
          <p:spPr bwMode="auto">
            <a:xfrm flipH="1" flipV="1">
              <a:off x="3079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Line 566"/>
            <p:cNvSpPr>
              <a:spLocks noChangeShapeType="1"/>
            </p:cNvSpPr>
            <p:nvPr/>
          </p:nvSpPr>
          <p:spPr bwMode="auto">
            <a:xfrm flipH="1">
              <a:off x="3079" y="3886"/>
              <a:ext cx="18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9" name="AutoShape 98"/>
          <p:cNvSpPr>
            <a:spLocks noChangeArrowheads="1"/>
          </p:cNvSpPr>
          <p:nvPr/>
        </p:nvSpPr>
        <p:spPr bwMode="auto">
          <a:xfrm>
            <a:off x="2440360" y="4800600"/>
            <a:ext cx="1007864" cy="28803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Бочки, </a:t>
            </a:r>
            <a:r>
              <a:rPr lang="en-US" sz="600" smtClean="0"/>
              <a:t>V</a:t>
            </a:r>
            <a:r>
              <a:rPr lang="ru-RU" sz="600" smtClean="0"/>
              <a:t> 200 л.</a:t>
            </a:r>
          </a:p>
          <a:p>
            <a:pPr algn="ctr" defTabSz="1279525">
              <a:lnSpc>
                <a:spcPct val="70000"/>
              </a:lnSpc>
            </a:pPr>
            <a:r>
              <a:rPr lang="ru-RU" sz="600" smtClean="0"/>
              <a:t>Хранится ДТ (180 шт.), Масло (4 шт.) для ДЭС</a:t>
            </a:r>
            <a:endParaRPr lang="ru-RU" sz="600"/>
          </a:p>
        </p:txBody>
      </p:sp>
      <p:sp>
        <p:nvSpPr>
          <p:cNvPr id="80" name="Прямоугольник 51"/>
          <p:cNvSpPr>
            <a:spLocks noChangeArrowheads="1"/>
          </p:cNvSpPr>
          <p:nvPr/>
        </p:nvSpPr>
        <p:spPr bwMode="auto">
          <a:xfrm rot="2065507">
            <a:off x="4936987" y="4700464"/>
            <a:ext cx="317632" cy="52421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1" name="Прямоугольник 80"/>
          <p:cNvSpPr/>
          <p:nvPr/>
        </p:nvSpPr>
        <p:spPr bwMode="auto">
          <a:xfrm rot="2201340">
            <a:off x="5646951" y="5374775"/>
            <a:ext cx="149577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 bwMode="auto">
          <a:xfrm rot="2258938">
            <a:off x="4997722" y="4943558"/>
            <a:ext cx="150642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3" name="Прямоугольник 51"/>
          <p:cNvSpPr>
            <a:spLocks noChangeArrowheads="1"/>
          </p:cNvSpPr>
          <p:nvPr/>
        </p:nvSpPr>
        <p:spPr bwMode="auto">
          <a:xfrm rot="2065507">
            <a:off x="5585058" y="5132512"/>
            <a:ext cx="317632" cy="52421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4" name="Прямоугольник 51"/>
          <p:cNvSpPr>
            <a:spLocks noChangeArrowheads="1"/>
          </p:cNvSpPr>
          <p:nvPr/>
        </p:nvSpPr>
        <p:spPr bwMode="auto">
          <a:xfrm rot="7209479">
            <a:off x="6701783" y="5917778"/>
            <a:ext cx="307859" cy="25913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5" name="Прямоугольник 84"/>
          <p:cNvSpPr/>
          <p:nvPr/>
        </p:nvSpPr>
        <p:spPr bwMode="auto">
          <a:xfrm rot="1823293">
            <a:off x="6788044" y="5976788"/>
            <a:ext cx="134239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7" name="AutoShape 105"/>
          <p:cNvSpPr>
            <a:spLocks noChangeArrowheads="1"/>
          </p:cNvSpPr>
          <p:nvPr/>
        </p:nvSpPr>
        <p:spPr bwMode="auto">
          <a:xfrm>
            <a:off x="3664496" y="5880720"/>
            <a:ext cx="720849" cy="288032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ДЭС (АД-30), 2 ед. (1 экспл., 1 резерв.). АД-16 </a:t>
            </a:r>
            <a:endParaRPr lang="ru-RU" sz="600"/>
          </a:p>
        </p:txBody>
      </p:sp>
      <p:sp>
        <p:nvSpPr>
          <p:cNvPr id="88" name="Прямоугольник 87"/>
          <p:cNvSpPr/>
          <p:nvPr/>
        </p:nvSpPr>
        <p:spPr bwMode="auto">
          <a:xfrm rot="2035656">
            <a:off x="11131526" y="7056829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9" name="AutoShape 110"/>
          <p:cNvSpPr>
            <a:spLocks noChangeArrowheads="1"/>
          </p:cNvSpPr>
          <p:nvPr/>
        </p:nvSpPr>
        <p:spPr bwMode="auto">
          <a:xfrm>
            <a:off x="4456584" y="1704256"/>
            <a:ext cx="792162" cy="288032"/>
          </a:xfrm>
          <a:prstGeom prst="wedgeRectCallout">
            <a:avLst>
              <a:gd name="adj1" fmla="val -36171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Забор воды на хозпитьевые нужды</a:t>
            </a:r>
            <a:endParaRPr lang="ru-RU" sz="600"/>
          </a:p>
        </p:txBody>
      </p:sp>
      <p:sp>
        <p:nvSpPr>
          <p:cNvPr id="90" name="Прямоугольник 51"/>
          <p:cNvSpPr>
            <a:spLocks noChangeArrowheads="1"/>
          </p:cNvSpPr>
          <p:nvPr/>
        </p:nvSpPr>
        <p:spPr bwMode="auto">
          <a:xfrm rot="2065507">
            <a:off x="6713329" y="5148132"/>
            <a:ext cx="300314" cy="40071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91" name="Прямоугольник 90"/>
          <p:cNvSpPr/>
          <p:nvPr/>
        </p:nvSpPr>
        <p:spPr bwMode="auto">
          <a:xfrm rot="2201340">
            <a:off x="6767834" y="5335885"/>
            <a:ext cx="184258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2" name="AutoShape 98"/>
          <p:cNvSpPr>
            <a:spLocks noChangeArrowheads="1"/>
          </p:cNvSpPr>
          <p:nvPr/>
        </p:nvSpPr>
        <p:spPr bwMode="auto">
          <a:xfrm>
            <a:off x="9857184" y="5232648"/>
            <a:ext cx="864096" cy="28803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Вертолетная площадка с грунт. покрытием</a:t>
            </a:r>
          </a:p>
          <a:p>
            <a:pPr algn="ctr" defTabSz="1279525">
              <a:lnSpc>
                <a:spcPct val="70000"/>
              </a:lnSpc>
            </a:pPr>
            <a:r>
              <a:rPr lang="ru-RU" sz="600" smtClean="0"/>
              <a:t>Ми-8</a:t>
            </a:r>
            <a:endParaRPr lang="ru-RU" sz="600"/>
          </a:p>
        </p:txBody>
      </p:sp>
      <p:sp>
        <p:nvSpPr>
          <p:cNvPr id="66573" name="AutoShape 105"/>
          <p:cNvSpPr>
            <a:spLocks noChangeArrowheads="1"/>
          </p:cNvSpPr>
          <p:nvPr/>
        </p:nvSpPr>
        <p:spPr bwMode="auto">
          <a:xfrm>
            <a:off x="7480920" y="7104856"/>
            <a:ext cx="936873" cy="215900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Магазин №2 Каратайского ПО</a:t>
            </a:r>
            <a:endParaRPr lang="ru-RU" sz="600"/>
          </a:p>
        </p:txBody>
      </p:sp>
      <p:sp>
        <p:nvSpPr>
          <p:cNvPr id="86" name="Line 197"/>
          <p:cNvSpPr>
            <a:spLocks noChangeShapeType="1"/>
          </p:cNvSpPr>
          <p:nvPr/>
        </p:nvSpPr>
        <p:spPr bwMode="auto">
          <a:xfrm flipH="1">
            <a:off x="4384576" y="4656584"/>
            <a:ext cx="720080" cy="86409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3" name="Line 197"/>
          <p:cNvSpPr>
            <a:spLocks noChangeShapeType="1"/>
          </p:cNvSpPr>
          <p:nvPr/>
        </p:nvSpPr>
        <p:spPr bwMode="auto">
          <a:xfrm flipH="1">
            <a:off x="5752728" y="5088632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4" name="Line 197"/>
          <p:cNvSpPr>
            <a:spLocks noChangeShapeType="1"/>
          </p:cNvSpPr>
          <p:nvPr/>
        </p:nvSpPr>
        <p:spPr bwMode="auto">
          <a:xfrm flipH="1" flipV="1">
            <a:off x="1720280" y="2640360"/>
            <a:ext cx="8928992" cy="518457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5" name="Line 197"/>
          <p:cNvSpPr>
            <a:spLocks noChangeShapeType="1"/>
          </p:cNvSpPr>
          <p:nvPr/>
        </p:nvSpPr>
        <p:spPr bwMode="auto">
          <a:xfrm flipH="1">
            <a:off x="6472808" y="5448672"/>
            <a:ext cx="144016" cy="216024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6" name="Line 197"/>
          <p:cNvSpPr>
            <a:spLocks noChangeShapeType="1"/>
          </p:cNvSpPr>
          <p:nvPr/>
        </p:nvSpPr>
        <p:spPr bwMode="auto">
          <a:xfrm flipH="1">
            <a:off x="6832848" y="5736704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7" name="Line 197"/>
          <p:cNvSpPr>
            <a:spLocks noChangeShapeType="1"/>
          </p:cNvSpPr>
          <p:nvPr/>
        </p:nvSpPr>
        <p:spPr bwMode="auto">
          <a:xfrm flipV="1">
            <a:off x="6760840" y="5448672"/>
            <a:ext cx="72008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8" name="Line 197"/>
          <p:cNvSpPr>
            <a:spLocks noChangeShapeType="1"/>
          </p:cNvSpPr>
          <p:nvPr/>
        </p:nvSpPr>
        <p:spPr bwMode="auto">
          <a:xfrm flipV="1">
            <a:off x="6256784" y="5088632"/>
            <a:ext cx="144016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9" name="Line 197"/>
          <p:cNvSpPr>
            <a:spLocks noChangeShapeType="1"/>
          </p:cNvSpPr>
          <p:nvPr/>
        </p:nvSpPr>
        <p:spPr bwMode="auto">
          <a:xfrm flipV="1">
            <a:off x="5752728" y="4728592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0" name="Line 197"/>
          <p:cNvSpPr>
            <a:spLocks noChangeShapeType="1"/>
          </p:cNvSpPr>
          <p:nvPr/>
        </p:nvSpPr>
        <p:spPr bwMode="auto">
          <a:xfrm flipV="1">
            <a:off x="7624936" y="5952728"/>
            <a:ext cx="72008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2" name="Line 197"/>
          <p:cNvSpPr>
            <a:spLocks noChangeShapeType="1"/>
          </p:cNvSpPr>
          <p:nvPr/>
        </p:nvSpPr>
        <p:spPr bwMode="auto">
          <a:xfrm flipH="1">
            <a:off x="7768952" y="6240760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3" name="Line 197"/>
          <p:cNvSpPr>
            <a:spLocks noChangeShapeType="1"/>
          </p:cNvSpPr>
          <p:nvPr/>
        </p:nvSpPr>
        <p:spPr bwMode="auto">
          <a:xfrm flipV="1">
            <a:off x="8201000" y="6240760"/>
            <a:ext cx="72008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4" name="Line 197"/>
          <p:cNvSpPr>
            <a:spLocks noChangeShapeType="1"/>
          </p:cNvSpPr>
          <p:nvPr/>
        </p:nvSpPr>
        <p:spPr bwMode="auto">
          <a:xfrm flipH="1">
            <a:off x="4816624" y="4008512"/>
            <a:ext cx="216024" cy="432048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5" name="Line 197"/>
          <p:cNvSpPr>
            <a:spLocks noChangeShapeType="1"/>
          </p:cNvSpPr>
          <p:nvPr/>
        </p:nvSpPr>
        <p:spPr bwMode="auto">
          <a:xfrm flipH="1">
            <a:off x="9137104" y="6672808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6" name="Line 197"/>
          <p:cNvSpPr>
            <a:spLocks noChangeShapeType="1"/>
          </p:cNvSpPr>
          <p:nvPr/>
        </p:nvSpPr>
        <p:spPr bwMode="auto">
          <a:xfrm flipV="1">
            <a:off x="8633048" y="6672808"/>
            <a:ext cx="144016" cy="216024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7" name="Line 197"/>
          <p:cNvSpPr>
            <a:spLocks noChangeShapeType="1"/>
          </p:cNvSpPr>
          <p:nvPr/>
        </p:nvSpPr>
        <p:spPr bwMode="auto">
          <a:xfrm flipH="1">
            <a:off x="9209112" y="7104856"/>
            <a:ext cx="144016" cy="216024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8" name="Line 197"/>
          <p:cNvSpPr>
            <a:spLocks noChangeShapeType="1"/>
          </p:cNvSpPr>
          <p:nvPr/>
        </p:nvSpPr>
        <p:spPr bwMode="auto">
          <a:xfrm flipH="1">
            <a:off x="9929192" y="6744816"/>
            <a:ext cx="360040" cy="64807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9" name="Line 197"/>
          <p:cNvSpPr>
            <a:spLocks noChangeShapeType="1"/>
          </p:cNvSpPr>
          <p:nvPr/>
        </p:nvSpPr>
        <p:spPr bwMode="auto">
          <a:xfrm flipV="1">
            <a:off x="10649272" y="7176864"/>
            <a:ext cx="576064" cy="64807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1" name="Line 197"/>
          <p:cNvSpPr>
            <a:spLocks noChangeShapeType="1"/>
          </p:cNvSpPr>
          <p:nvPr/>
        </p:nvSpPr>
        <p:spPr bwMode="auto">
          <a:xfrm flipH="1" flipV="1">
            <a:off x="1072208" y="2496344"/>
            <a:ext cx="648072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2" name="Line 197"/>
          <p:cNvSpPr>
            <a:spLocks noChangeShapeType="1"/>
          </p:cNvSpPr>
          <p:nvPr/>
        </p:nvSpPr>
        <p:spPr bwMode="auto">
          <a:xfrm flipH="1">
            <a:off x="1720279" y="1560240"/>
            <a:ext cx="864097" cy="108012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3" name="Line 197"/>
          <p:cNvSpPr>
            <a:spLocks noChangeShapeType="1"/>
          </p:cNvSpPr>
          <p:nvPr/>
        </p:nvSpPr>
        <p:spPr bwMode="auto">
          <a:xfrm flipH="1" flipV="1">
            <a:off x="4888632" y="4944616"/>
            <a:ext cx="144016" cy="72008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6" name="Line 197"/>
          <p:cNvSpPr>
            <a:spLocks noChangeShapeType="1"/>
          </p:cNvSpPr>
          <p:nvPr/>
        </p:nvSpPr>
        <p:spPr bwMode="auto">
          <a:xfrm flipH="1">
            <a:off x="2656383" y="3216424"/>
            <a:ext cx="72006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0" name="Rectangle 3"/>
          <p:cNvSpPr>
            <a:spLocks noChangeArrowheads="1"/>
          </p:cNvSpPr>
          <p:nvPr/>
        </p:nvSpPr>
        <p:spPr bwMode="auto">
          <a:xfrm>
            <a:off x="80963" y="1673225"/>
            <a:ext cx="12515850" cy="638175"/>
          </a:xfrm>
          <a:prstGeom prst="rect">
            <a:avLst/>
          </a:prstGeom>
          <a:solidFill>
            <a:schemeClr val="bg1">
              <a:alpha val="50980"/>
            </a:schemeClr>
          </a:solidFill>
          <a:ln w="9525">
            <a:noFill/>
            <a:miter lim="800000"/>
          </a:ln>
        </p:spPr>
        <p:txBody>
          <a:bodyPr wrap="none" lIns="89795" tIns="44863" rIns="89795" bIns="44863">
            <a:spAutoFit/>
          </a:bodyPr>
          <a:lstStyle/>
          <a:p>
            <a:pPr algn="ctr"/>
            <a:r>
              <a:rPr lang="ru-RU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Риски обрушения зданий, сооружений и пород отсутствуют</a:t>
            </a:r>
          </a:p>
        </p:txBody>
      </p:sp>
      <p:sp>
        <p:nvSpPr>
          <p:cNvPr id="114" name="Прямоугольник 5"/>
          <p:cNvSpPr>
            <a:spLocks noChangeArrowheads="1"/>
          </p:cNvSpPr>
          <p:nvPr/>
        </p:nvSpPr>
        <p:spPr bwMode="auto">
          <a:xfrm>
            <a:off x="-9525" y="-23813"/>
            <a:ext cx="12801600" cy="115200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89575" tIns="44745" rIns="89575" bIns="44745" anchor="ctr"/>
          <a:lstStyle/>
          <a:p>
            <a:pPr algn="ctr" defTabSz="1266825">
              <a:lnSpc>
                <a:spcPct val="90000"/>
              </a:lnSpc>
              <a:tabLst>
                <a:tab pos="3211513"/>
                <a:tab pos="3468688"/>
                <a:tab pos="3565525"/>
              </a:tabLst>
            </a:pPr>
            <a:endParaRPr lang="ru-RU" sz="21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66825">
              <a:lnSpc>
                <a:spcPct val="90000"/>
              </a:lnSpc>
              <a:tabLst>
                <a:tab pos="3211513"/>
                <a:tab pos="3468688"/>
                <a:tab pos="3565525"/>
              </a:tabLst>
            </a:pP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НАСЕЛЕННОГО ПУНКТА ПОС. ВАРНЕК МУНИЦИПАЛЬНОГО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СЕЛЬСОВЕТ»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НЕНЕЦКОГО АВТОНОМНОГО ОКРУГА</a:t>
            </a:r>
            <a:endParaRPr lang="ru-RU" sz="21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66825">
              <a:lnSpc>
                <a:spcPct val="80000"/>
              </a:lnSpc>
              <a:tabLst>
                <a:tab pos="3211513"/>
                <a:tab pos="3468688"/>
                <a:tab pos="3565525"/>
              </a:tabLst>
            </a:pP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(риски обрушения зданий, сооружений, пород)</a:t>
            </a:r>
            <a:endParaRPr lang="ru-RU" sz="21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 Box 181"/>
          <p:cNvSpPr txBox="1">
            <a:spLocks noChangeArrowheads="1"/>
          </p:cNvSpPr>
          <p:nvPr/>
        </p:nvSpPr>
        <p:spPr bwMode="auto">
          <a:xfrm>
            <a:off x="11945938" y="0"/>
            <a:ext cx="855662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8" tIns="45714" rIns="91428" bIns="45714">
            <a:spAutoFit/>
          </a:bodyPr>
          <a:lstStyle/>
          <a:p>
            <a:pPr algn="r" defTabSz="1279525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п. </a:t>
            </a:r>
            <a:r>
              <a:rPr lang="ru-RU" sz="1400" b="1" smtClean="0">
                <a:latin typeface="Times New Roman" pitchFamily="18" charset="0"/>
              </a:rPr>
              <a:t>4.5.</a:t>
            </a:r>
            <a:endParaRPr lang="ru-RU" sz="1400" b="1">
              <a:latin typeface="Times New Roman" pitchFamily="18" charset="0"/>
            </a:endParaRPr>
          </a:p>
        </p:txBody>
      </p:sp>
      <p:sp>
        <p:nvSpPr>
          <p:cNvPr id="101" name="Rectangle 280"/>
          <p:cNvSpPr>
            <a:spLocks noChangeArrowheads="1"/>
          </p:cNvSpPr>
          <p:nvPr/>
        </p:nvSpPr>
        <p:spPr bwMode="auto">
          <a:xfrm>
            <a:off x="0" y="7608888"/>
            <a:ext cx="3016250" cy="19923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5" name="Text Box 281"/>
          <p:cNvSpPr txBox="1">
            <a:spLocks noChangeArrowheads="1"/>
          </p:cNvSpPr>
          <p:nvPr/>
        </p:nvSpPr>
        <p:spPr bwMode="auto">
          <a:xfrm>
            <a:off x="568325" y="7608888"/>
            <a:ext cx="2016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/>
              <a:t>Условные обозначения</a:t>
            </a:r>
          </a:p>
        </p:txBody>
      </p:sp>
      <p:grpSp>
        <p:nvGrpSpPr>
          <p:cNvPr id="118" name="Group 139"/>
          <p:cNvGrpSpPr/>
          <p:nvPr/>
        </p:nvGrpSpPr>
        <p:grpSpPr>
          <a:xfrm>
            <a:off x="63500" y="7881938"/>
            <a:ext cx="504825" cy="352425"/>
            <a:chOff x="6481" y="4521"/>
            <a:chExt cx="349" cy="411"/>
          </a:xfrm>
        </p:grpSpPr>
        <p:sp>
          <p:nvSpPr>
            <p:cNvPr id="119" name="Line 140"/>
            <p:cNvSpPr>
              <a:spLocks noChangeShapeType="1"/>
            </p:cNvSpPr>
            <p:nvPr/>
          </p:nvSpPr>
          <p:spPr bwMode="auto">
            <a:xfrm flipH="1">
              <a:off x="6483" y="4530"/>
              <a:ext cx="0" cy="388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Line 141"/>
            <p:cNvSpPr>
              <a:spLocks noChangeShapeType="1"/>
            </p:cNvSpPr>
            <p:nvPr/>
          </p:nvSpPr>
          <p:spPr bwMode="auto">
            <a:xfrm>
              <a:off x="6483" y="4931"/>
              <a:ext cx="347" cy="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Line 142"/>
            <p:cNvSpPr>
              <a:spLocks noChangeShapeType="1"/>
            </p:cNvSpPr>
            <p:nvPr/>
          </p:nvSpPr>
          <p:spPr bwMode="auto">
            <a:xfrm>
              <a:off x="6581" y="4805"/>
              <a:ext cx="241" cy="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Line 143"/>
            <p:cNvSpPr>
              <a:spLocks noChangeShapeType="1"/>
            </p:cNvSpPr>
            <p:nvPr/>
          </p:nvSpPr>
          <p:spPr bwMode="auto">
            <a:xfrm flipH="1">
              <a:off x="6807" y="4793"/>
              <a:ext cx="0" cy="135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Line 144"/>
            <p:cNvSpPr>
              <a:spLocks noChangeShapeType="1"/>
            </p:cNvSpPr>
            <p:nvPr/>
          </p:nvSpPr>
          <p:spPr bwMode="auto">
            <a:xfrm>
              <a:off x="6481" y="4521"/>
              <a:ext cx="88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Line 145"/>
            <p:cNvSpPr>
              <a:spLocks noChangeShapeType="1"/>
            </p:cNvSpPr>
            <p:nvPr/>
          </p:nvSpPr>
          <p:spPr bwMode="auto">
            <a:xfrm flipH="1">
              <a:off x="6577" y="4521"/>
              <a:ext cx="0" cy="285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5" name="Group 146"/>
          <p:cNvGrpSpPr/>
          <p:nvPr/>
        </p:nvGrpSpPr>
        <p:grpSpPr>
          <a:xfrm>
            <a:off x="63500" y="8559800"/>
            <a:ext cx="504825" cy="350838"/>
            <a:chOff x="6481" y="4521"/>
            <a:chExt cx="349" cy="411"/>
          </a:xfrm>
        </p:grpSpPr>
        <p:sp>
          <p:nvSpPr>
            <p:cNvPr id="126" name="Line 147"/>
            <p:cNvSpPr>
              <a:spLocks noChangeShapeType="1"/>
            </p:cNvSpPr>
            <p:nvPr/>
          </p:nvSpPr>
          <p:spPr bwMode="auto">
            <a:xfrm flipH="1">
              <a:off x="6483" y="4530"/>
              <a:ext cx="0" cy="388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Line 148"/>
            <p:cNvSpPr>
              <a:spLocks noChangeShapeType="1"/>
            </p:cNvSpPr>
            <p:nvPr/>
          </p:nvSpPr>
          <p:spPr bwMode="auto">
            <a:xfrm>
              <a:off x="6483" y="4931"/>
              <a:ext cx="347" cy="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Line 149"/>
            <p:cNvSpPr>
              <a:spLocks noChangeShapeType="1"/>
            </p:cNvSpPr>
            <p:nvPr/>
          </p:nvSpPr>
          <p:spPr bwMode="auto">
            <a:xfrm>
              <a:off x="6581" y="4805"/>
              <a:ext cx="241" cy="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Line 150"/>
            <p:cNvSpPr>
              <a:spLocks noChangeShapeType="1"/>
            </p:cNvSpPr>
            <p:nvPr/>
          </p:nvSpPr>
          <p:spPr bwMode="auto">
            <a:xfrm flipH="1">
              <a:off x="6807" y="4793"/>
              <a:ext cx="0" cy="135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Line 151"/>
            <p:cNvSpPr>
              <a:spLocks noChangeShapeType="1"/>
            </p:cNvSpPr>
            <p:nvPr/>
          </p:nvSpPr>
          <p:spPr bwMode="auto">
            <a:xfrm>
              <a:off x="6481" y="4521"/>
              <a:ext cx="88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Line 152"/>
            <p:cNvSpPr>
              <a:spLocks noChangeShapeType="1"/>
            </p:cNvSpPr>
            <p:nvPr/>
          </p:nvSpPr>
          <p:spPr bwMode="auto">
            <a:xfrm flipH="1">
              <a:off x="6577" y="4521"/>
              <a:ext cx="0" cy="285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2" name="Group 153"/>
          <p:cNvGrpSpPr/>
          <p:nvPr/>
        </p:nvGrpSpPr>
        <p:grpSpPr>
          <a:xfrm>
            <a:off x="95250" y="9232900"/>
            <a:ext cx="406400" cy="309563"/>
            <a:chOff x="5573" y="4880"/>
            <a:chExt cx="276" cy="296"/>
          </a:xfrm>
        </p:grpSpPr>
        <p:sp>
          <p:nvSpPr>
            <p:cNvPr id="133" name="Line 154"/>
            <p:cNvSpPr>
              <a:spLocks noChangeShapeType="1"/>
            </p:cNvSpPr>
            <p:nvPr/>
          </p:nvSpPr>
          <p:spPr bwMode="auto">
            <a:xfrm>
              <a:off x="5573" y="4880"/>
              <a:ext cx="276" cy="282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Line 155"/>
            <p:cNvSpPr>
              <a:spLocks noChangeShapeType="1"/>
            </p:cNvSpPr>
            <p:nvPr/>
          </p:nvSpPr>
          <p:spPr bwMode="auto">
            <a:xfrm flipV="1">
              <a:off x="5580" y="4887"/>
              <a:ext cx="243" cy="289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 type="none" w="sm" len="lg"/>
              <a:tailEnd type="none" w="sm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5" name="Line 174"/>
          <p:cNvSpPr>
            <a:spLocks noChangeShapeType="1"/>
          </p:cNvSpPr>
          <p:nvPr/>
        </p:nvSpPr>
        <p:spPr bwMode="auto">
          <a:xfrm flipH="1">
            <a:off x="109538" y="7926388"/>
            <a:ext cx="238125" cy="5461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" name="Line 175"/>
          <p:cNvSpPr>
            <a:spLocks noChangeShapeType="1"/>
          </p:cNvSpPr>
          <p:nvPr/>
        </p:nvSpPr>
        <p:spPr bwMode="auto">
          <a:xfrm>
            <a:off x="293688" y="7951788"/>
            <a:ext cx="71437" cy="53975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7" name="Line 176"/>
          <p:cNvSpPr>
            <a:spLocks noChangeShapeType="1"/>
          </p:cNvSpPr>
          <p:nvPr/>
        </p:nvSpPr>
        <p:spPr bwMode="auto">
          <a:xfrm>
            <a:off x="268288" y="8004175"/>
            <a:ext cx="69850" cy="5238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8" name="Line 177"/>
          <p:cNvSpPr>
            <a:spLocks noChangeShapeType="1"/>
          </p:cNvSpPr>
          <p:nvPr/>
        </p:nvSpPr>
        <p:spPr bwMode="auto">
          <a:xfrm>
            <a:off x="242888" y="8062913"/>
            <a:ext cx="71437" cy="53975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" name="Line 178"/>
          <p:cNvSpPr>
            <a:spLocks noChangeShapeType="1"/>
          </p:cNvSpPr>
          <p:nvPr/>
        </p:nvSpPr>
        <p:spPr bwMode="auto">
          <a:xfrm>
            <a:off x="212725" y="8129588"/>
            <a:ext cx="68263" cy="55562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" name="Line 179"/>
          <p:cNvSpPr>
            <a:spLocks noChangeShapeType="1"/>
          </p:cNvSpPr>
          <p:nvPr/>
        </p:nvSpPr>
        <p:spPr bwMode="auto">
          <a:xfrm>
            <a:off x="187325" y="8199438"/>
            <a:ext cx="69850" cy="52387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1" name="Line 180"/>
          <p:cNvSpPr>
            <a:spLocks noChangeShapeType="1"/>
          </p:cNvSpPr>
          <p:nvPr/>
        </p:nvSpPr>
        <p:spPr bwMode="auto">
          <a:xfrm>
            <a:off x="147638" y="8259763"/>
            <a:ext cx="71437" cy="52387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2" name="Line 181"/>
          <p:cNvSpPr>
            <a:spLocks noChangeShapeType="1"/>
          </p:cNvSpPr>
          <p:nvPr/>
        </p:nvSpPr>
        <p:spPr bwMode="auto">
          <a:xfrm>
            <a:off x="127000" y="8318500"/>
            <a:ext cx="71438" cy="53975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" name="Line 182"/>
          <p:cNvSpPr>
            <a:spLocks noChangeShapeType="1"/>
          </p:cNvSpPr>
          <p:nvPr/>
        </p:nvSpPr>
        <p:spPr bwMode="auto">
          <a:xfrm>
            <a:off x="103188" y="8377238"/>
            <a:ext cx="71437" cy="52387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44" name="Group 183"/>
          <p:cNvGrpSpPr/>
          <p:nvPr/>
        </p:nvGrpSpPr>
        <p:grpSpPr>
          <a:xfrm>
            <a:off x="103188" y="8575675"/>
            <a:ext cx="303212" cy="546100"/>
            <a:chExt cx="20000" cy="20000"/>
          </a:xfrm>
        </p:grpSpPr>
        <p:sp>
          <p:nvSpPr>
            <p:cNvPr id="145" name="Line 184"/>
            <p:cNvSpPr>
              <a:spLocks noChangeShapeType="1"/>
            </p:cNvSpPr>
            <p:nvPr/>
          </p:nvSpPr>
          <p:spPr bwMode="auto">
            <a:xfrm flipH="1">
              <a:off x="510" y="0"/>
              <a:ext cx="18051" cy="2000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Line 185"/>
            <p:cNvSpPr>
              <a:spLocks noChangeShapeType="1"/>
            </p:cNvSpPr>
            <p:nvPr/>
          </p:nvSpPr>
          <p:spPr bwMode="auto">
            <a:xfrm>
              <a:off x="14617" y="941"/>
              <a:ext cx="5383" cy="1978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Line 186"/>
            <p:cNvSpPr>
              <a:spLocks noChangeShapeType="1"/>
            </p:cNvSpPr>
            <p:nvPr/>
          </p:nvSpPr>
          <p:spPr bwMode="auto">
            <a:xfrm>
              <a:off x="12622" y="2806"/>
              <a:ext cx="5383" cy="1978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Line 187"/>
            <p:cNvSpPr>
              <a:spLocks noChangeShapeType="1"/>
            </p:cNvSpPr>
            <p:nvPr/>
          </p:nvSpPr>
          <p:spPr bwMode="auto">
            <a:xfrm>
              <a:off x="10719" y="5010"/>
              <a:ext cx="5383" cy="1977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Line 188"/>
            <p:cNvSpPr>
              <a:spLocks noChangeShapeType="1"/>
            </p:cNvSpPr>
            <p:nvPr/>
          </p:nvSpPr>
          <p:spPr bwMode="auto">
            <a:xfrm>
              <a:off x="8260" y="7514"/>
              <a:ext cx="5383" cy="1977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Line 189"/>
            <p:cNvSpPr>
              <a:spLocks noChangeShapeType="1"/>
            </p:cNvSpPr>
            <p:nvPr/>
          </p:nvSpPr>
          <p:spPr bwMode="auto">
            <a:xfrm>
              <a:off x="6357" y="9962"/>
              <a:ext cx="5383" cy="1977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Line 190"/>
            <p:cNvSpPr>
              <a:spLocks noChangeShapeType="1"/>
            </p:cNvSpPr>
            <p:nvPr/>
          </p:nvSpPr>
          <p:spPr bwMode="auto">
            <a:xfrm>
              <a:off x="3434" y="12184"/>
              <a:ext cx="5382" cy="1978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Line 191"/>
            <p:cNvSpPr>
              <a:spLocks noChangeShapeType="1"/>
            </p:cNvSpPr>
            <p:nvPr/>
          </p:nvSpPr>
          <p:spPr bwMode="auto">
            <a:xfrm>
              <a:off x="1949" y="14350"/>
              <a:ext cx="5383" cy="1977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Line 192"/>
            <p:cNvSpPr>
              <a:spLocks noChangeShapeType="1"/>
            </p:cNvSpPr>
            <p:nvPr/>
          </p:nvSpPr>
          <p:spPr bwMode="auto">
            <a:xfrm>
              <a:off x="0" y="16497"/>
              <a:ext cx="5383" cy="1978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4" name="Group 193"/>
          <p:cNvGrpSpPr/>
          <p:nvPr/>
        </p:nvGrpSpPr>
        <p:grpSpPr>
          <a:xfrm>
            <a:off x="306388" y="8575675"/>
            <a:ext cx="284162" cy="501650"/>
            <a:chExt cx="20000" cy="20000"/>
          </a:xfrm>
        </p:grpSpPr>
        <p:sp>
          <p:nvSpPr>
            <p:cNvPr id="155" name="Line 194"/>
            <p:cNvSpPr>
              <a:spLocks noChangeShapeType="1"/>
            </p:cNvSpPr>
            <p:nvPr/>
          </p:nvSpPr>
          <p:spPr bwMode="auto">
            <a:xfrm flipH="1">
              <a:off x="510" y="0"/>
              <a:ext cx="18051" cy="2000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Line 195"/>
            <p:cNvSpPr>
              <a:spLocks noChangeShapeType="1"/>
            </p:cNvSpPr>
            <p:nvPr/>
          </p:nvSpPr>
          <p:spPr bwMode="auto">
            <a:xfrm>
              <a:off x="14617" y="941"/>
              <a:ext cx="5383" cy="1978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Line 196"/>
            <p:cNvSpPr>
              <a:spLocks noChangeShapeType="1"/>
            </p:cNvSpPr>
            <p:nvPr/>
          </p:nvSpPr>
          <p:spPr bwMode="auto">
            <a:xfrm>
              <a:off x="12622" y="2806"/>
              <a:ext cx="5383" cy="1978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Line 197"/>
            <p:cNvSpPr>
              <a:spLocks noChangeShapeType="1"/>
            </p:cNvSpPr>
            <p:nvPr/>
          </p:nvSpPr>
          <p:spPr bwMode="auto">
            <a:xfrm>
              <a:off x="10719" y="5010"/>
              <a:ext cx="5383" cy="1977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Line 198"/>
            <p:cNvSpPr>
              <a:spLocks noChangeShapeType="1"/>
            </p:cNvSpPr>
            <p:nvPr/>
          </p:nvSpPr>
          <p:spPr bwMode="auto">
            <a:xfrm>
              <a:off x="8260" y="7514"/>
              <a:ext cx="5383" cy="1977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Line 199"/>
            <p:cNvSpPr>
              <a:spLocks noChangeShapeType="1"/>
            </p:cNvSpPr>
            <p:nvPr/>
          </p:nvSpPr>
          <p:spPr bwMode="auto">
            <a:xfrm>
              <a:off x="6357" y="9962"/>
              <a:ext cx="5383" cy="1977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Line 200"/>
            <p:cNvSpPr>
              <a:spLocks noChangeShapeType="1"/>
            </p:cNvSpPr>
            <p:nvPr/>
          </p:nvSpPr>
          <p:spPr bwMode="auto">
            <a:xfrm>
              <a:off x="3434" y="12184"/>
              <a:ext cx="5382" cy="1978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Line 201"/>
            <p:cNvSpPr>
              <a:spLocks noChangeShapeType="1"/>
            </p:cNvSpPr>
            <p:nvPr/>
          </p:nvSpPr>
          <p:spPr bwMode="auto">
            <a:xfrm>
              <a:off x="1949" y="14350"/>
              <a:ext cx="5383" cy="1977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Line 202"/>
            <p:cNvSpPr>
              <a:spLocks noChangeShapeType="1"/>
            </p:cNvSpPr>
            <p:nvPr/>
          </p:nvSpPr>
          <p:spPr bwMode="auto">
            <a:xfrm>
              <a:off x="0" y="16497"/>
              <a:ext cx="5383" cy="1978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4" name="Group 203"/>
          <p:cNvGrpSpPr/>
          <p:nvPr/>
        </p:nvGrpSpPr>
        <p:grpSpPr>
          <a:xfrm>
            <a:off x="134938" y="9199563"/>
            <a:ext cx="504825" cy="354012"/>
            <a:chOff x="6481" y="4521"/>
            <a:chExt cx="349" cy="411"/>
          </a:xfrm>
        </p:grpSpPr>
        <p:sp>
          <p:nvSpPr>
            <p:cNvPr id="165" name="Line 204"/>
            <p:cNvSpPr>
              <a:spLocks noChangeShapeType="1"/>
            </p:cNvSpPr>
            <p:nvPr/>
          </p:nvSpPr>
          <p:spPr bwMode="auto">
            <a:xfrm flipH="1">
              <a:off x="6483" y="4530"/>
              <a:ext cx="0" cy="388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Line 205"/>
            <p:cNvSpPr>
              <a:spLocks noChangeShapeType="1"/>
            </p:cNvSpPr>
            <p:nvPr/>
          </p:nvSpPr>
          <p:spPr bwMode="auto">
            <a:xfrm>
              <a:off x="6483" y="4931"/>
              <a:ext cx="347" cy="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Line 206"/>
            <p:cNvSpPr>
              <a:spLocks noChangeShapeType="1"/>
            </p:cNvSpPr>
            <p:nvPr/>
          </p:nvSpPr>
          <p:spPr bwMode="auto">
            <a:xfrm>
              <a:off x="6581" y="4805"/>
              <a:ext cx="241" cy="1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Line 207"/>
            <p:cNvSpPr>
              <a:spLocks noChangeShapeType="1"/>
            </p:cNvSpPr>
            <p:nvPr/>
          </p:nvSpPr>
          <p:spPr bwMode="auto">
            <a:xfrm flipH="1">
              <a:off x="6807" y="4793"/>
              <a:ext cx="0" cy="135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Line 208"/>
            <p:cNvSpPr>
              <a:spLocks noChangeShapeType="1"/>
            </p:cNvSpPr>
            <p:nvPr/>
          </p:nvSpPr>
          <p:spPr bwMode="auto">
            <a:xfrm>
              <a:off x="6481" y="4521"/>
              <a:ext cx="88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Line 209"/>
            <p:cNvSpPr>
              <a:spLocks noChangeShapeType="1"/>
            </p:cNvSpPr>
            <p:nvPr/>
          </p:nvSpPr>
          <p:spPr bwMode="auto">
            <a:xfrm flipH="1">
              <a:off x="6577" y="4521"/>
              <a:ext cx="0" cy="285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1" name="Text Box 137"/>
          <p:cNvSpPr txBox="1">
            <a:spLocks noChangeArrowheads="1"/>
          </p:cNvSpPr>
          <p:nvPr/>
        </p:nvSpPr>
        <p:spPr bwMode="auto">
          <a:xfrm>
            <a:off x="784225" y="7969250"/>
            <a:ext cx="1554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 b="0">
                <a:latin typeface="Arial" pitchFamily="34" charset="0"/>
              </a:rPr>
              <a:t>Возможны слабые разрушения</a:t>
            </a:r>
          </a:p>
        </p:txBody>
      </p:sp>
      <p:sp>
        <p:nvSpPr>
          <p:cNvPr id="172" name="Text Box 137"/>
          <p:cNvSpPr txBox="1">
            <a:spLocks noChangeArrowheads="1"/>
          </p:cNvSpPr>
          <p:nvPr/>
        </p:nvSpPr>
        <p:spPr bwMode="auto">
          <a:xfrm>
            <a:off x="712788" y="8545513"/>
            <a:ext cx="15541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 b="0">
                <a:latin typeface="Arial" pitchFamily="34" charset="0"/>
              </a:rPr>
              <a:t>Средние разрушения</a:t>
            </a:r>
          </a:p>
        </p:txBody>
      </p:sp>
      <p:sp>
        <p:nvSpPr>
          <p:cNvPr id="173" name="Text Box 137"/>
          <p:cNvSpPr txBox="1">
            <a:spLocks noChangeArrowheads="1"/>
          </p:cNvSpPr>
          <p:nvPr/>
        </p:nvSpPr>
        <p:spPr bwMode="auto">
          <a:xfrm>
            <a:off x="784225" y="9121775"/>
            <a:ext cx="15541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 b="0">
                <a:latin typeface="Arial" pitchFamily="34" charset="0"/>
              </a:rPr>
              <a:t>Полные разрушения</a:t>
            </a:r>
          </a:p>
        </p:txBody>
      </p:sp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55913"/>
            <a:ext cx="12801600" cy="3365500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08" tIns="63959" rIns="127908" bIns="63959"/>
          <a:lstStyle/>
          <a:p>
            <a:pPr defTabSz="1277938" eaLnBrk="1" hangingPunct="1">
              <a:defRPr/>
            </a:pPr>
            <a:endParaRPr lang="ru-RU" sz="5500" b="1" i="1" u="sng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3427" name="Group 5"/>
          <p:cNvGrpSpPr/>
          <p:nvPr/>
        </p:nvGrpSpPr>
        <p:grpSpPr>
          <a:xfrm>
            <a:off x="42863" y="157163"/>
            <a:ext cx="2335212" cy="2019300"/>
            <a:chOff x="373" y="1752"/>
            <a:chExt cx="1786" cy="1388"/>
          </a:xfrm>
        </p:grpSpPr>
        <p:sp>
          <p:nvSpPr>
            <p:cNvPr id="103436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4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103437" name="Freeform 7"/>
            <p:cNvSpPr/>
            <p:nvPr/>
          </p:nvSpPr>
          <p:spPr bwMode="auto">
            <a:xfrm>
              <a:off x="489" y="1759"/>
              <a:ext cx="764" cy="246"/>
            </a:xfrm>
            <a:custGeom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3438" name="Freeform 8"/>
            <p:cNvSpPr/>
            <p:nvPr/>
          </p:nvSpPr>
          <p:spPr bwMode="auto">
            <a:xfrm>
              <a:off x="485" y="2382"/>
              <a:ext cx="980" cy="246"/>
            </a:xfrm>
            <a:custGeom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6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3439" name="Freeform 9"/>
            <p:cNvSpPr/>
            <p:nvPr/>
          </p:nvSpPr>
          <p:spPr bwMode="auto">
            <a:xfrm>
              <a:off x="1705" y="2340"/>
              <a:ext cx="138" cy="251"/>
            </a:xfrm>
            <a:custGeom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3440" name="Freeform 10"/>
            <p:cNvSpPr/>
            <p:nvPr/>
          </p:nvSpPr>
          <p:spPr bwMode="auto">
            <a:xfrm>
              <a:off x="1083" y="1827"/>
              <a:ext cx="166" cy="247"/>
            </a:xfrm>
            <a:custGeom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3441" name="Freeform 11"/>
            <p:cNvSpPr/>
            <p:nvPr/>
          </p:nvSpPr>
          <p:spPr bwMode="auto">
            <a:xfrm>
              <a:off x="1792" y="2104"/>
              <a:ext cx="248" cy="247"/>
            </a:xfrm>
            <a:custGeom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3442" name="Freeform 12"/>
            <p:cNvSpPr/>
            <p:nvPr/>
          </p:nvSpPr>
          <p:spPr bwMode="auto">
            <a:xfrm>
              <a:off x="1826" y="2472"/>
              <a:ext cx="282" cy="247"/>
            </a:xfrm>
            <a:custGeom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3443" name="Freeform 13"/>
            <p:cNvSpPr/>
            <p:nvPr/>
          </p:nvSpPr>
          <p:spPr bwMode="auto">
            <a:xfrm>
              <a:off x="1117" y="2709"/>
              <a:ext cx="354" cy="247"/>
            </a:xfrm>
            <a:custGeom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3444" name="Freeform 14"/>
            <p:cNvSpPr/>
            <p:nvPr/>
          </p:nvSpPr>
          <p:spPr bwMode="auto">
            <a:xfrm>
              <a:off x="1784" y="2898"/>
              <a:ext cx="73" cy="242"/>
            </a:xfrm>
            <a:custGeom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3445" name="Freeform 15"/>
            <p:cNvSpPr/>
            <p:nvPr/>
          </p:nvSpPr>
          <p:spPr bwMode="auto">
            <a:xfrm>
              <a:off x="1131" y="2611"/>
              <a:ext cx="721" cy="246"/>
            </a:xfrm>
            <a:custGeom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3446" name="Freeform 16"/>
            <p:cNvSpPr/>
            <p:nvPr/>
          </p:nvSpPr>
          <p:spPr bwMode="auto">
            <a:xfrm>
              <a:off x="1794" y="2706"/>
              <a:ext cx="365" cy="246"/>
            </a:xfrm>
            <a:custGeom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3447" name="Freeform 17"/>
            <p:cNvSpPr/>
            <p:nvPr/>
          </p:nvSpPr>
          <p:spPr bwMode="auto">
            <a:xfrm>
              <a:off x="1632" y="2107"/>
              <a:ext cx="199" cy="246"/>
            </a:xfrm>
            <a:custGeom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3448" name="Freeform 18"/>
            <p:cNvSpPr/>
            <p:nvPr/>
          </p:nvSpPr>
          <p:spPr bwMode="auto">
            <a:xfrm>
              <a:off x="1212" y="1881"/>
              <a:ext cx="508" cy="246"/>
            </a:xfrm>
            <a:custGeom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3449" name="Freeform 19"/>
            <p:cNvSpPr/>
            <p:nvPr/>
          </p:nvSpPr>
          <p:spPr bwMode="auto">
            <a:xfrm>
              <a:off x="1242" y="2333"/>
              <a:ext cx="599" cy="246"/>
            </a:xfrm>
            <a:custGeom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3450" name="Freeform 20"/>
            <p:cNvSpPr/>
            <p:nvPr/>
          </p:nvSpPr>
          <p:spPr bwMode="auto">
            <a:xfrm rot="11000101" flipV="1">
              <a:off x="373" y="1835"/>
              <a:ext cx="225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3451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3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103452" name="Freeform 22"/>
            <p:cNvSpPr/>
            <p:nvPr/>
          </p:nvSpPr>
          <p:spPr bwMode="auto">
            <a:xfrm>
              <a:off x="502" y="1752"/>
              <a:ext cx="735" cy="247"/>
            </a:xfrm>
            <a:custGeom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3453" name="Freeform 37"/>
            <p:cNvSpPr/>
            <p:nvPr/>
          </p:nvSpPr>
          <p:spPr bwMode="auto">
            <a:xfrm>
              <a:off x="570" y="2142"/>
              <a:ext cx="822" cy="246"/>
            </a:xfrm>
            <a:custGeom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3454" name="Freeform 38"/>
            <p:cNvSpPr/>
            <p:nvPr/>
          </p:nvSpPr>
          <p:spPr bwMode="auto">
            <a:xfrm rot="21384436" flipH="1">
              <a:off x="396" y="1823"/>
              <a:ext cx="226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3455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3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</p:grpSp>
      <p:grpSp>
        <p:nvGrpSpPr>
          <p:cNvPr id="103428" name="Group 3"/>
          <p:cNvGrpSpPr/>
          <p:nvPr/>
        </p:nvGrpSpPr>
        <p:grpSpPr>
          <a:xfrm>
            <a:off x="12401550" y="0"/>
            <a:ext cx="400050" cy="9601200"/>
            <a:chOff x="5454" y="0"/>
            <a:chExt cx="193" cy="4320"/>
          </a:xfrm>
        </p:grpSpPr>
        <p:sp>
          <p:nvSpPr>
            <p:cNvPr id="103433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103434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103435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</p:grpSp>
      <p:graphicFrame>
        <p:nvGraphicFramePr>
          <p:cNvPr id="103429" name="Object 7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11991975" y="0"/>
          <a:ext cx="8096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CorelDRAW" r:id="rId2" imgW="810768" imgH="950976" progId="">
                  <p:embed/>
                </p:oleObj>
              </mc:Choice>
              <mc:Fallback>
                <p:oleObj name="CorelDRAW" r:id="rId2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91975" y="0"/>
                        <a:ext cx="809625" cy="1160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0" name="Object 3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420688" y="266700"/>
          <a:ext cx="357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CorelDRAW" r:id="rId4" imgW="810768" imgH="950976" progId="">
                  <p:embed/>
                </p:oleObj>
              </mc:Choice>
              <mc:Fallback>
                <p:oleObj name="CorelDRAW" r:id="rId4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0688" y="266700"/>
                        <a:ext cx="357187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31" name="Picture 2" descr="заставка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496888" y="3576638"/>
            <a:ext cx="11945937" cy="22875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06" tIns="45703" rIns="91406" bIns="45703">
            <a:spAutoFit/>
          </a:bodyPr>
          <a:lstStyle/>
          <a:p>
            <a:pPr algn="ctr" defTabSz="1277938">
              <a:defRPr/>
            </a:pPr>
            <a:endParaRPr lang="ru-RU" sz="4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1277938">
              <a:defRPr/>
            </a:pPr>
            <a: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РИСКИ ВОЗНИКНОВЕНИЯ ТЕХНОГЕННЫХ ПОЖАРОВ</a:t>
            </a:r>
          </a:p>
        </p:txBody>
      </p:sp>
    </p:spTree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4450" name="Picture 4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44216"/>
            <a:ext cx="12801600" cy="8256984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Rectangle 469"/>
          <p:cNvSpPr>
            <a:spLocks noChangeArrowheads="1"/>
          </p:cNvSpPr>
          <p:nvPr/>
        </p:nvSpPr>
        <p:spPr bwMode="auto">
          <a:xfrm rot="-613744">
            <a:off x="4097338" y="4584700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52" name="AutoShape 470"/>
          <p:cNvSpPr>
            <a:spLocks noChangeArrowheads="1"/>
          </p:cNvSpPr>
          <p:nvPr/>
        </p:nvSpPr>
        <p:spPr bwMode="auto">
          <a:xfrm>
            <a:off x="3952875" y="4224338"/>
            <a:ext cx="431800" cy="14446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КЛУБ</a:t>
            </a:r>
          </a:p>
        </p:txBody>
      </p:sp>
      <p:sp>
        <p:nvSpPr>
          <p:cNvPr id="104453" name="Rectangle 471"/>
          <p:cNvSpPr>
            <a:spLocks noChangeArrowheads="1"/>
          </p:cNvSpPr>
          <p:nvPr/>
        </p:nvSpPr>
        <p:spPr bwMode="auto">
          <a:xfrm rot="-1730222">
            <a:off x="2152650" y="3360738"/>
            <a:ext cx="576263" cy="2651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54" name="AutoShape 472"/>
          <p:cNvSpPr>
            <a:spLocks noChangeArrowheads="1"/>
          </p:cNvSpPr>
          <p:nvPr/>
        </p:nvSpPr>
        <p:spPr bwMode="auto">
          <a:xfrm>
            <a:off x="1792288" y="3071813"/>
            <a:ext cx="431800" cy="14446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БАНЯ</a:t>
            </a:r>
          </a:p>
        </p:txBody>
      </p:sp>
      <p:sp>
        <p:nvSpPr>
          <p:cNvPr id="104455" name="Rectangle 473"/>
          <p:cNvSpPr>
            <a:spLocks noChangeArrowheads="1"/>
          </p:cNvSpPr>
          <p:nvPr/>
        </p:nvSpPr>
        <p:spPr bwMode="auto">
          <a:xfrm rot="1622538">
            <a:off x="6616700" y="5953125"/>
            <a:ext cx="576263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56" name="AutoShape 474"/>
          <p:cNvSpPr>
            <a:spLocks noChangeArrowheads="1"/>
          </p:cNvSpPr>
          <p:nvPr/>
        </p:nvSpPr>
        <p:spPr bwMode="auto">
          <a:xfrm>
            <a:off x="6472238" y="6456363"/>
            <a:ext cx="504825" cy="215900"/>
          </a:xfrm>
          <a:prstGeom prst="wedgeRectCallout">
            <a:avLst>
              <a:gd name="adj1" fmla="val 72644"/>
              <a:gd name="adj2" fmla="val -1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ФАП п. Варнек</a:t>
            </a:r>
          </a:p>
        </p:txBody>
      </p:sp>
      <p:sp>
        <p:nvSpPr>
          <p:cNvPr id="104457" name="Rectangle 475"/>
          <p:cNvSpPr>
            <a:spLocks noChangeArrowheads="1"/>
          </p:cNvSpPr>
          <p:nvPr/>
        </p:nvSpPr>
        <p:spPr bwMode="auto">
          <a:xfrm rot="1743570">
            <a:off x="8056563" y="6096000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58" name="AutoShape 476"/>
          <p:cNvSpPr>
            <a:spLocks noChangeArrowheads="1"/>
          </p:cNvSpPr>
          <p:nvPr/>
        </p:nvSpPr>
        <p:spPr bwMode="auto">
          <a:xfrm>
            <a:off x="7840663" y="5305425"/>
            <a:ext cx="936625" cy="215900"/>
          </a:xfrm>
          <a:prstGeom prst="wedgeRectCallout">
            <a:avLst>
              <a:gd name="adj1" fmla="val -12204"/>
              <a:gd name="adj2" fmla="val 32867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60000"/>
              </a:lnSpc>
            </a:pPr>
            <a:r>
              <a:rPr lang="ru-RU" sz="600"/>
              <a:t>Пекарня производительность -25кг \сутки</a:t>
            </a:r>
          </a:p>
        </p:txBody>
      </p:sp>
      <p:sp>
        <p:nvSpPr>
          <p:cNvPr id="104459" name="AutoShape 477"/>
          <p:cNvSpPr>
            <a:spLocks noChangeArrowheads="1"/>
          </p:cNvSpPr>
          <p:nvPr/>
        </p:nvSpPr>
        <p:spPr bwMode="auto">
          <a:xfrm>
            <a:off x="7769225" y="7177088"/>
            <a:ext cx="504825" cy="215900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Магазин</a:t>
            </a:r>
          </a:p>
        </p:txBody>
      </p:sp>
      <p:sp>
        <p:nvSpPr>
          <p:cNvPr id="104460" name="Rectangle 478"/>
          <p:cNvSpPr>
            <a:spLocks noChangeArrowheads="1"/>
          </p:cNvSpPr>
          <p:nvPr/>
        </p:nvSpPr>
        <p:spPr bwMode="auto">
          <a:xfrm rot="2070800">
            <a:off x="8272463" y="6816725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61" name="Rectangle 479"/>
          <p:cNvSpPr>
            <a:spLocks noChangeArrowheads="1"/>
          </p:cNvSpPr>
          <p:nvPr/>
        </p:nvSpPr>
        <p:spPr bwMode="auto">
          <a:xfrm rot="8021198">
            <a:off x="6750050" y="5172075"/>
            <a:ext cx="576263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62" name="AutoShape 480"/>
          <p:cNvSpPr>
            <a:spLocks noChangeArrowheads="1"/>
          </p:cNvSpPr>
          <p:nvPr/>
        </p:nvSpPr>
        <p:spPr bwMode="auto">
          <a:xfrm>
            <a:off x="6977063" y="4656138"/>
            <a:ext cx="719137" cy="144462"/>
          </a:xfrm>
          <a:prstGeom prst="wedgeRectCallout">
            <a:avLst>
              <a:gd name="adj1" fmla="val -34769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Гостинница</a:t>
            </a:r>
          </a:p>
        </p:txBody>
      </p:sp>
      <p:sp>
        <p:nvSpPr>
          <p:cNvPr id="104463" name="Rectangle 481"/>
          <p:cNvSpPr>
            <a:spLocks noChangeArrowheads="1"/>
          </p:cNvSpPr>
          <p:nvPr/>
        </p:nvSpPr>
        <p:spPr bwMode="auto">
          <a:xfrm rot="1893124">
            <a:off x="4797425" y="4949825"/>
            <a:ext cx="1366838" cy="61118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64" name="AutoShape 482"/>
          <p:cNvSpPr>
            <a:spLocks noChangeArrowheads="1"/>
          </p:cNvSpPr>
          <p:nvPr/>
        </p:nvSpPr>
        <p:spPr bwMode="auto">
          <a:xfrm>
            <a:off x="5176838" y="4368800"/>
            <a:ext cx="792162" cy="144463"/>
          </a:xfrm>
          <a:prstGeom prst="wedgeRectCallout">
            <a:avLst>
              <a:gd name="adj1" fmla="val -36171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Телевизионная</a:t>
            </a:r>
          </a:p>
        </p:txBody>
      </p:sp>
      <p:sp>
        <p:nvSpPr>
          <p:cNvPr id="104491" name="Oval 211"/>
          <p:cNvSpPr>
            <a:spLocks noChangeArrowheads="1"/>
          </p:cNvSpPr>
          <p:nvPr/>
        </p:nvSpPr>
        <p:spPr bwMode="auto">
          <a:xfrm>
            <a:off x="3448472" y="5232648"/>
            <a:ext cx="863600" cy="808038"/>
          </a:xfrm>
          <a:prstGeom prst="ellipse">
            <a:avLst/>
          </a:prstGeom>
          <a:solidFill>
            <a:srgbClr val="FF0000">
              <a:alpha val="45097"/>
            </a:srgbClr>
          </a:solidFill>
          <a:ln w="28575">
            <a:solidFill>
              <a:schemeClr val="tx1"/>
            </a:solidFill>
            <a:prstDash val="dash"/>
            <a:round/>
          </a:ln>
        </p:spPr>
        <p:txBody>
          <a:bodyPr wrap="none" lIns="128001" tIns="64001" rIns="128001" bIns="64001" anchor="ctr"/>
          <a:lstStyle/>
          <a:p>
            <a:endParaRPr lang="ru-RU" sz="5500" b="1">
              <a:latin typeface="Times New Roman" panose="02020603050405020304" pitchFamily="18" charset="0"/>
            </a:endParaRPr>
          </a:p>
        </p:txBody>
      </p:sp>
      <p:pic>
        <p:nvPicPr>
          <p:cNvPr id="104493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120" y="2856384"/>
            <a:ext cx="12169352" cy="157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93"/>
          <p:cNvSpPr txBox="1">
            <a:spLocks noChangeArrowheads="1"/>
          </p:cNvSpPr>
          <p:nvPr/>
        </p:nvSpPr>
        <p:spPr bwMode="auto">
          <a:xfrm>
            <a:off x="0" y="1488232"/>
            <a:ext cx="1920529" cy="97549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859" tIns="63931" rIns="127859" bIns="63931">
            <a:spAutoFit/>
          </a:bodyPr>
          <a:lstStyle>
            <a:lvl1pPr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787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787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 u="sng">
                <a:latin typeface="Calibri" pitchFamily="34" charset="0"/>
              </a:rPr>
              <a:t>Подлежит эвакуации</a:t>
            </a:r>
          </a:p>
          <a:p>
            <a:pPr eaLnBrk="1" hangingPunct="1"/>
            <a:r>
              <a:rPr lang="ru-RU" sz="1100" b="0" i="1">
                <a:latin typeface="Calibri" pitchFamily="34" charset="0"/>
              </a:rPr>
              <a:t>Население – </a:t>
            </a:r>
            <a:r>
              <a:rPr lang="ru-RU" sz="1100" b="0" i="1" smtClean="0">
                <a:latin typeface="Calibri" pitchFamily="34" charset="0"/>
              </a:rPr>
              <a:t>0 </a:t>
            </a:r>
            <a:r>
              <a:rPr lang="ru-RU" sz="1100" b="0" i="1">
                <a:latin typeface="Calibri" pitchFamily="34" charset="0"/>
              </a:rPr>
              <a:t>чел.</a:t>
            </a:r>
          </a:p>
          <a:p>
            <a:pPr eaLnBrk="1" hangingPunct="1"/>
            <a:r>
              <a:rPr lang="ru-RU" sz="1100" b="0" i="1">
                <a:latin typeface="Calibri" pitchFamily="34" charset="0"/>
              </a:rPr>
              <a:t>В том числе детей – </a:t>
            </a:r>
            <a:r>
              <a:rPr lang="ru-RU" sz="1100" b="0" i="1" smtClean="0">
                <a:latin typeface="Calibri" pitchFamily="34" charset="0"/>
              </a:rPr>
              <a:t>0 </a:t>
            </a:r>
            <a:r>
              <a:rPr lang="ru-RU" sz="1100" b="0" i="1">
                <a:latin typeface="Calibri" pitchFamily="34" charset="0"/>
              </a:rPr>
              <a:t>чел.</a:t>
            </a:r>
          </a:p>
          <a:p>
            <a:pPr eaLnBrk="1" hangingPunct="1"/>
            <a:r>
              <a:rPr lang="ru-RU" sz="1100" b="0" i="1">
                <a:latin typeface="Calibri" pitchFamily="34" charset="0"/>
              </a:rPr>
              <a:t>Голов скота – </a:t>
            </a:r>
            <a:r>
              <a:rPr lang="ru-RU" sz="1100" b="0" i="1" smtClean="0">
                <a:latin typeface="Calibri" pitchFamily="34" charset="0"/>
              </a:rPr>
              <a:t>0 </a:t>
            </a:r>
            <a:endParaRPr lang="ru-RU" sz="1100" b="0" i="1">
              <a:latin typeface="Calibri" panose="020f0502020204030204" pitchFamily="34" charset="0"/>
            </a:endParaRPr>
          </a:p>
          <a:p>
            <a:pPr eaLnBrk="1" hangingPunct="1"/>
            <a:endParaRPr lang="ru-RU" sz="1100" b="0" i="1">
              <a:latin typeface="Calibri" pitchFamily="34" charset="0"/>
            </a:endParaRPr>
          </a:p>
        </p:txBody>
      </p:sp>
      <p:sp>
        <p:nvSpPr>
          <p:cNvPr id="25" name="AutoShape 252"/>
          <p:cNvSpPr>
            <a:spLocks noChangeArrowheads="1"/>
          </p:cNvSpPr>
          <p:nvPr/>
        </p:nvSpPr>
        <p:spPr bwMode="auto">
          <a:xfrm>
            <a:off x="3808512" y="6672808"/>
            <a:ext cx="2520280" cy="621553"/>
          </a:xfrm>
          <a:prstGeom prst="wedgeRectCallout">
            <a:avLst>
              <a:gd name="adj1" fmla="val -65358"/>
              <a:gd name="adj2" fmla="val 817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square" lIns="127865" tIns="63931" rIns="127865" bIns="63931">
            <a:spAutoFit/>
          </a:bodyPr>
          <a:lstStyle/>
          <a:p>
            <a:pPr algn="ctr" defTabSz="1790700"/>
            <a:r>
              <a:rPr lang="ru-RU" sz="800" smtClean="0">
                <a:cs typeface="Times New Roman" pitchFamily="18" charset="0"/>
              </a:rPr>
              <a:t>Пролив Югорский шар</a:t>
            </a:r>
            <a:endParaRPr lang="ru-RU" sz="800">
              <a:cs typeface="Times New Roman" panose="02020603050405020304" pitchFamily="18" charset="0"/>
            </a:endParaRPr>
          </a:p>
          <a:p>
            <a:pPr algn="ctr" defTabSz="1790700"/>
            <a:r>
              <a:rPr lang="ru-RU" sz="800">
                <a:cs typeface="Times New Roman" pitchFamily="18" charset="0"/>
              </a:rPr>
              <a:t>Длинна берега пригодного для забора воды – </a:t>
            </a:r>
            <a:r>
              <a:rPr lang="ru-RU" sz="800" smtClean="0">
                <a:cs typeface="Times New Roman" pitchFamily="18" charset="0"/>
              </a:rPr>
              <a:t>650м</a:t>
            </a:r>
            <a:r>
              <a:rPr lang="ru-RU" sz="800">
                <a:cs typeface="Times New Roman" pitchFamily="18" charset="0"/>
              </a:rPr>
              <a:t>.</a:t>
            </a:r>
          </a:p>
          <a:p>
            <a:pPr algn="ctr" defTabSz="1790700"/>
            <a:r>
              <a:rPr lang="en-US" sz="800">
                <a:cs typeface="Times New Roman" pitchFamily="18" charset="0"/>
              </a:rPr>
              <a:t>V </a:t>
            </a:r>
            <a:r>
              <a:rPr lang="ru-RU" sz="800" err="1">
                <a:cs typeface="Times New Roman" pitchFamily="18" charset="0"/>
              </a:rPr>
              <a:t>воды= </a:t>
            </a:r>
            <a:r>
              <a:rPr lang="ru-RU" sz="800" smtClean="0">
                <a:cs typeface="Times New Roman" pitchFamily="18" charset="0"/>
              </a:rPr>
              <a:t>1000000 </a:t>
            </a:r>
            <a:r>
              <a:rPr lang="ru-RU" sz="800">
                <a:cs typeface="Times New Roman" pitchFamily="18" charset="0"/>
              </a:rPr>
              <a:t>куб.м</a:t>
            </a:r>
          </a:p>
        </p:txBody>
      </p:sp>
      <p:sp>
        <p:nvSpPr>
          <p:cNvPr id="26" name="AutoShape 33"/>
          <p:cNvSpPr>
            <a:spLocks noChangeArrowheads="1"/>
          </p:cNvSpPr>
          <p:nvPr/>
        </p:nvSpPr>
        <p:spPr bwMode="auto">
          <a:xfrm>
            <a:off x="0" y="4440560"/>
            <a:ext cx="3330575" cy="1117600"/>
          </a:xfrm>
          <a:prstGeom prst="wedgeRectCallout">
            <a:avLst>
              <a:gd name="adj1" fmla="val 66725"/>
              <a:gd name="adj2" fmla="val 59802"/>
            </a:avLst>
          </a:prstGeom>
          <a:solidFill>
            <a:srgbClr val="FF0000">
              <a:alpha val="54117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lIns="127974" tIns="63990" rIns="127974" bIns="63990"/>
          <a:lstStyle/>
          <a:p>
            <a:pPr defTabSz="1788899"/>
            <a:r>
              <a:rPr lang="ru-RU" sz="1100">
                <a:cs typeface="Times New Roman" pitchFamily="18" charset="0"/>
              </a:rPr>
              <a:t>Зона возможного риска при аварии на площадке для хранения нефтепродуктов</a:t>
            </a:r>
          </a:p>
          <a:p>
            <a:pPr defTabSz="1788899"/>
            <a:r>
              <a:rPr lang="ru-RU" sz="1100" u="sng">
                <a:cs typeface="Times New Roman" pitchFamily="18" charset="0"/>
              </a:rPr>
              <a:t>В зоне риска находятся:</a:t>
            </a:r>
          </a:p>
          <a:p>
            <a:pPr defTabSz="1788899"/>
            <a:r>
              <a:rPr lang="ru-RU" sz="1100">
                <a:cs typeface="Times New Roman" pitchFamily="18" charset="0"/>
              </a:rPr>
              <a:t>- домов 0</a:t>
            </a:r>
            <a:r>
              <a:rPr lang="ru-RU" sz="1100" smtClean="0">
                <a:cs typeface="Times New Roman" pitchFamily="18" charset="0"/>
              </a:rPr>
              <a:t>;</a:t>
            </a:r>
            <a:endParaRPr lang="ru-RU" sz="1100">
              <a:cs typeface="Times New Roman" pitchFamily="18" charset="0"/>
            </a:endParaRPr>
          </a:p>
          <a:p>
            <a:pPr defTabSz="1788899"/>
            <a:r>
              <a:rPr lang="ru-RU" sz="1100">
                <a:cs typeface="Times New Roman" pitchFamily="18" charset="0"/>
              </a:rPr>
              <a:t>- населения – </a:t>
            </a:r>
            <a:r>
              <a:rPr lang="ru-RU" sz="1100" smtClean="0">
                <a:cs typeface="Times New Roman" pitchFamily="18" charset="0"/>
              </a:rPr>
              <a:t>0 </a:t>
            </a:r>
            <a:r>
              <a:rPr lang="ru-RU" sz="1100">
                <a:cs typeface="Times New Roman" pitchFamily="18" charset="0"/>
              </a:rPr>
              <a:t>чел.</a:t>
            </a:r>
          </a:p>
          <a:p>
            <a:pPr defTabSz="1788899"/>
            <a:r>
              <a:rPr lang="ru-RU" sz="1100">
                <a:cs typeface="Times New Roman" pitchFamily="18" charset="0"/>
              </a:rPr>
              <a:t>- соц. значимых объектов – </a:t>
            </a:r>
            <a:r>
              <a:rPr lang="ru-RU" sz="1100" smtClean="0">
                <a:cs typeface="Times New Roman" pitchFamily="18" charset="0"/>
              </a:rPr>
              <a:t>0.</a:t>
            </a:r>
            <a:endParaRPr lang="ru-RU" sz="1100">
              <a:cs typeface="Times New Roman" pitchFamily="18" charset="0"/>
            </a:endParaRPr>
          </a:p>
        </p:txBody>
      </p:sp>
      <p:sp>
        <p:nvSpPr>
          <p:cNvPr id="29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2002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79525">
              <a:lnSpc>
                <a:spcPct val="80000"/>
              </a:lnSpc>
            </a:pPr>
            <a:endParaRPr lang="ru-RU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553"/>
          <p:cNvSpPr txBox="1">
            <a:spLocks noChangeArrowheads="1"/>
          </p:cNvSpPr>
          <p:nvPr/>
        </p:nvSpPr>
        <p:spPr bwMode="auto">
          <a:xfrm>
            <a:off x="0" y="38"/>
            <a:ext cx="12801600" cy="134417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007" tIns="16506" rIns="33007" bIns="16506" anchor="ctr" anchorCtr="1"/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886671" eaLnBrk="1" fontAlgn="base" hangingPunct="1">
              <a:spcBef>
                <a:spcPct val="0"/>
              </a:spcBef>
              <a:spcAft>
                <a:spcPct val="0"/>
              </a:spcAft>
              <a:tabLst>
                <a:tab pos="2248749"/>
                <a:tab pos="2428951"/>
                <a:tab pos="2495286"/>
              </a:tabLst>
            </a:pP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ПАСПОРТ ТЕРРИТОРИИ МУНИЦИПАЛЬНОГО ОБРАЗОВАНИЯ </a:t>
            </a:r>
            <a:br>
              <a:rPr lang="ru-RU" sz="240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2400" smtClean="0">
                <a:solidFill>
                  <a:srgbClr val="000000"/>
                </a:solidFill>
                <a:cs typeface="Times New Roman" pitchFamily="18" charset="0"/>
              </a:rPr>
              <a:t>«ЮШАРСКИЙ </a:t>
            </a: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СЕЛЬСОВЕТ» ПОСЕЛОК </a:t>
            </a:r>
            <a:r>
              <a:rPr lang="ru-RU" sz="2400" smtClean="0">
                <a:solidFill>
                  <a:srgbClr val="000000"/>
                </a:solidFill>
                <a:cs typeface="Times New Roman" pitchFamily="18" charset="0"/>
              </a:rPr>
              <a:t> ВАРНЕК</a:t>
            </a:r>
          </a:p>
          <a:p>
            <a:pPr algn="ctr" defTabSz="886671" eaLnBrk="1" fontAlgn="base" hangingPunct="1">
              <a:spcBef>
                <a:spcPct val="0"/>
              </a:spcBef>
              <a:spcAft>
                <a:spcPct val="0"/>
              </a:spcAft>
              <a:tabLst>
                <a:tab pos="2248749"/>
                <a:tab pos="2428951"/>
                <a:tab pos="2495286"/>
              </a:tabLst>
            </a:pPr>
            <a:r>
              <a:rPr lang="ru-RU" sz="2400" smtClean="0">
                <a:solidFill>
                  <a:srgbClr val="000000"/>
                </a:solidFill>
                <a:cs typeface="Times New Roman" pitchFamily="18" charset="0"/>
              </a:rPr>
              <a:t> НЕНЕЦКОГО АВТОНОМНОГО ОКРУГА</a:t>
            </a:r>
            <a:endParaRPr lang="ru-RU" sz="24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defTabSz="452076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srgbClr val="0000FF"/>
                </a:solidFill>
                <a:cs typeface="Times New Roman" pitchFamily="18" charset="0"/>
              </a:rPr>
              <a:t>(риски возникновения техногенных пожаров (не бытовые пожары)</a:t>
            </a:r>
            <a:endParaRPr lang="ru-RU" sz="2000" b="0">
              <a:solidFill>
                <a:srgbClr val="000000"/>
              </a:solidFill>
            </a:endParaRPr>
          </a:p>
        </p:txBody>
      </p:sp>
      <p:sp>
        <p:nvSpPr>
          <p:cNvPr id="31" name="Text Box 207"/>
          <p:cNvSpPr txBox="1">
            <a:spLocks noChangeArrowheads="1"/>
          </p:cNvSpPr>
          <p:nvPr/>
        </p:nvSpPr>
        <p:spPr bwMode="auto">
          <a:xfrm>
            <a:off x="0" y="8286750"/>
            <a:ext cx="6757988" cy="13144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890" tIns="63945" rIns="127890" bIns="63945">
            <a:spAutoFit/>
          </a:bodyPr>
          <a:lstStyle>
            <a:lvl1pPr defTabSz="1789113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789113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789113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789113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789113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7891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7891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7891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7891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100" b="1" u="sng">
                <a:latin typeface="Times New Roman" pitchFamily="18" charset="0"/>
              </a:rPr>
              <a:t>Превентивные мероприятия проводимые ОМСУ</a:t>
            </a:r>
          </a:p>
          <a:p>
            <a:pPr eaLnBrk="1" hangingPunct="1">
              <a:spcBef>
                <a:spcPct val="50000"/>
              </a:spcBef>
            </a:pPr>
            <a:r>
              <a:rPr lang="ru-RU" sz="1100" b="1">
                <a:latin typeface="Times New Roman" pitchFamily="18" charset="0"/>
              </a:rPr>
              <a:t>Восстанавливаются и содержатся в исправном состоянии источники противопожарного водоснабжения, в зимнее время расчищаются дороги, подъезды к источникам водоснабжения, создаются не замерзающие проруби.</a:t>
            </a:r>
          </a:p>
          <a:p>
            <a:pPr eaLnBrk="1" hangingPunct="1">
              <a:spcBef>
                <a:spcPct val="50000"/>
              </a:spcBef>
            </a:pPr>
            <a:r>
              <a:rPr lang="ru-RU" sz="1100" b="1">
                <a:latin typeface="Times New Roman" pitchFamily="18" charset="0"/>
              </a:rPr>
              <a:t>В летний период производится выкос травы перед домами, производится разборка ветхих и заброшенных строений</a:t>
            </a:r>
          </a:p>
        </p:txBody>
      </p:sp>
      <p:sp>
        <p:nvSpPr>
          <p:cNvPr id="32" name="Text Box 244"/>
          <p:cNvSpPr txBox="1">
            <a:spLocks noChangeArrowheads="1"/>
          </p:cNvSpPr>
          <p:nvPr/>
        </p:nvSpPr>
        <p:spPr bwMode="auto">
          <a:xfrm>
            <a:off x="11945938" y="0"/>
            <a:ext cx="855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п. </a:t>
            </a:r>
            <a:r>
              <a:rPr lang="ru-RU" b="1" smtClean="0">
                <a:latin typeface="Times New Roman" pitchFamily="18" charset="0"/>
              </a:rPr>
              <a:t>4.6.1.</a:t>
            </a: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5" name="Прямоугольник 5"/>
          <p:cNvSpPr>
            <a:spLocks noChangeArrowheads="1"/>
          </p:cNvSpPr>
          <p:nvPr/>
        </p:nvSpPr>
        <p:spPr bwMode="auto">
          <a:xfrm>
            <a:off x="0" y="310"/>
            <a:ext cx="12801600" cy="1079499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89071" tIns="44477" rIns="89071" bIns="44477" anchor="ctr"/>
          <a:lstStyle/>
          <a:p>
            <a:pPr algn="ctr" defTabSz="886671">
              <a:tabLst>
                <a:tab pos="2248749"/>
                <a:tab pos="2428951"/>
                <a:tab pos="2495286"/>
              </a:tabLst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ТЕРРИТОРИИ МУНИЦИПАЛЬНОГО ОБРАЗОВАНИЯ </a:t>
            </a:r>
            <a:b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«ЮШАРСКИЙ СЕЛЬСОВЕТ» ПОСЕЛОК ВАРНЕК НЕНЕЦКОГО АВТОНОМНОГО ОКРУГА</a:t>
            </a:r>
          </a:p>
          <a:p>
            <a:pPr algn="ctr" defTabSz="889907">
              <a:lnSpc>
                <a:spcPct val="80000"/>
              </a:lnSpc>
              <a:defRPr/>
            </a:pPr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(характеристика зданий и сооружений) </a:t>
            </a:r>
            <a:endParaRPr lang="ru-RU" sz="2000">
              <a:latin typeface="Times New Roman" panose="02020603050405020304" pitchFamily="18" charset="0"/>
            </a:endParaRPr>
          </a:p>
        </p:txBody>
      </p:sp>
      <p:graphicFrame>
        <p:nvGraphicFramePr>
          <p:cNvPr id="272412" name="Group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6729770"/>
              </p:ext>
            </p:extLst>
          </p:nvPr>
        </p:nvGraphicFramePr>
        <p:xfrm>
          <a:off x="279401" y="1847854"/>
          <a:ext cx="12314238" cy="3487740"/>
        </p:xfrm>
        <a:graphic>
          <a:graphicData uri="http://schemas.openxmlformats.org/drawingml/2006/table">
            <a:tbl>
              <a:tblPr/>
              <a:tblGrid>
                <a:gridCol w="8650288"/>
                <a:gridCol w="3663950"/>
              </a:tblGrid>
              <a:tr h="314086">
                <a:tc gridSpan="2"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Характеристика зданий и сооружений</a:t>
                      </a:r>
                    </a:p>
                  </a:txBody>
                  <a:tcPr marL="25165" marR="25165" marT="50343" marB="503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314086"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производственных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086"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складских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086"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общественных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887"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в т.ч. с массовым прибыванием людей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086"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жилых домов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0165"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из них </a:t>
                      </a: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частных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086"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- 1-3 этажных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086"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- 4-9этажных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086"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степени огнестойкости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6053" name="Text Box 78"/>
          <p:cNvSpPr txBox="1">
            <a:spLocks noChangeArrowheads="1"/>
          </p:cNvSpPr>
          <p:nvPr/>
        </p:nvSpPr>
        <p:spPr bwMode="auto">
          <a:xfrm>
            <a:off x="11945940" y="0"/>
            <a:ext cx="855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71" tIns="44477" rIns="89071" bIns="44477"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400">
                <a:solidFill>
                  <a:srgbClr val="000000"/>
                </a:solidFill>
                <a:cs typeface="Arial"/>
              </a:rPr>
              <a:t>п. </a:t>
            </a:r>
            <a:r>
              <a:rPr lang="ru-RU" sz="1400" smtClean="0">
                <a:solidFill>
                  <a:srgbClr val="000000"/>
                </a:solidFill>
                <a:cs typeface="Arial"/>
              </a:rPr>
              <a:t>4.6.2.</a:t>
            </a:r>
            <a:endParaRPr lang="ru-RU" sz="140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4972570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7522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63224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886671">
              <a:tabLst>
                <a:tab pos="2248749"/>
                <a:tab pos="2428951"/>
                <a:tab pos="2495286"/>
              </a:tabLst>
            </a:pPr>
            <a:endParaRPr lang="ru-RU" sz="2400" b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86671">
              <a:tabLst>
                <a:tab pos="2248749"/>
                <a:tab pos="2428951"/>
                <a:tab pos="2495286"/>
              </a:tabLst>
            </a:pPr>
            <a:endParaRPr lang="ru-RU" sz="24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886671">
              <a:tabLst>
                <a:tab pos="2248749"/>
                <a:tab pos="2428951"/>
                <a:tab pos="2495286"/>
              </a:tabLst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ТЕРРИТОРИИ МУНИЦИПАЛЬНОГО ОБРАЗОВАНИЯ </a:t>
            </a:r>
            <a:b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СЕЛЬСОВЕТ» ПОСЕЛОК ВАРНЕК</a:t>
            </a:r>
          </a:p>
          <a:p>
            <a:pPr algn="ctr" defTabSz="886671">
              <a:tabLst>
                <a:tab pos="2248749"/>
                <a:tab pos="2428951"/>
                <a:tab pos="2495286"/>
              </a:tabLst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НЕНЕЦКОГО АВТОНОМНОГО ОКРУГА</a:t>
            </a:r>
          </a:p>
          <a:p>
            <a:pPr algn="ctr" defTabSz="886671">
              <a:tabLst>
                <a:tab pos="2248749"/>
                <a:tab pos="2428951"/>
                <a:tab pos="2495286"/>
              </a:tabLst>
            </a:pP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таблица вызовов при возникновении техногенных пожаров) </a:t>
            </a:r>
          </a:p>
          <a:p>
            <a:pPr algn="ctr" defTabSz="886671">
              <a:tabLst>
                <a:tab pos="2248749"/>
                <a:tab pos="2428951"/>
                <a:tab pos="2495286"/>
              </a:tabLst>
            </a:pPr>
            <a:endParaRPr lang="ru-RU" sz="24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889907">
              <a:lnSpc>
                <a:spcPct val="80000"/>
              </a:lnSpc>
              <a:defRPr/>
            </a:pPr>
            <a:endParaRPr lang="ru-RU" sz="2000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6007" name="Group 24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24196525"/>
              </p:ext>
            </p:extLst>
          </p:nvPr>
        </p:nvGraphicFramePr>
        <p:xfrm>
          <a:off x="253206" y="1992288"/>
          <a:ext cx="12295188" cy="4127500"/>
        </p:xfrm>
        <a:graphic>
          <a:graphicData uri="http://schemas.openxmlformats.org/drawingml/2006/table">
            <a:tbl>
              <a:tblPr/>
              <a:tblGrid>
                <a:gridCol w="3806825"/>
                <a:gridCol w="4935538"/>
                <a:gridCol w="3552825"/>
              </a:tblGrid>
              <a:tr h="663444">
                <a:tc gridSpan="3"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Таблица вызовов</a:t>
                      </a:r>
                    </a:p>
                  </a:txBody>
                  <a:tcPr marL="25178" marR="25178" marT="25181" marB="251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995166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25178" marR="25178" marT="25181" marB="251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Ф.И.О. Должность руководителя</a:t>
                      </a:r>
                    </a:p>
                  </a:txBody>
                  <a:tcPr marL="25178" marR="25178" marT="25181" marB="251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</a:t>
                      </a:r>
                    </a:p>
                  </a:txBody>
                  <a:tcPr marL="25178" marR="25178" marT="25181" marB="251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468890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Староста</a:t>
                      </a:r>
                    </a:p>
                  </a:txBody>
                  <a:tcPr marL="25178" marR="25178" marT="25181" marB="251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Бобриков В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</a:t>
                      </a:r>
                    </a:p>
                  </a:txBody>
                  <a:tcPr marL="25178" marR="25178" marT="25181" marB="251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88185722640</a:t>
                      </a:r>
                    </a:p>
                  </a:txBody>
                  <a:tcPr marL="25178" marR="25178" marT="25181" marB="251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7539" name="Text Box 244"/>
          <p:cNvSpPr txBox="1">
            <a:spLocks noChangeArrowheads="1"/>
          </p:cNvSpPr>
          <p:nvPr/>
        </p:nvSpPr>
        <p:spPr bwMode="auto">
          <a:xfrm>
            <a:off x="11945938" y="0"/>
            <a:ext cx="855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п. </a:t>
            </a:r>
            <a:r>
              <a:rPr lang="ru-RU" b="1" smtClean="0">
                <a:latin typeface="Times New Roman" pitchFamily="18" charset="0"/>
              </a:rPr>
              <a:t>4.6.3.</a:t>
            </a: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8546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27220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886671">
              <a:tabLst>
                <a:tab pos="2248749"/>
                <a:tab pos="2428951"/>
                <a:tab pos="2495286"/>
              </a:tabLst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ТЕРРИТОРИИ МУНИЦИПАЛЬНОГО ОБРАЗОВАНИЯ </a:t>
            </a:r>
            <a:b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СЕЛЬСОВЕТ» ПОСЕЛОК ВАРНЕК</a:t>
            </a:r>
          </a:p>
          <a:p>
            <a:pPr algn="ctr" defTabSz="886671">
              <a:tabLst>
                <a:tab pos="2248749"/>
                <a:tab pos="2428951"/>
                <a:tab pos="2495286"/>
              </a:tabLst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НЕНЕЦКОГО АВТОНОМНОГО ОКРУГА</a:t>
            </a:r>
          </a:p>
          <a:p>
            <a:pPr algn="ctr" defTabSz="898168">
              <a:lnSpc>
                <a:spcPct val="80000"/>
              </a:lnSpc>
              <a:defRPr/>
            </a:pPr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(ведомость привлечения сил и средств)</a:t>
            </a:r>
            <a:r>
              <a:rPr lang="ru-RU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>
              <a:cs typeface="Times New Roman" panose="02020603050405020304" pitchFamily="18" charset="0"/>
            </a:endParaRPr>
          </a:p>
        </p:txBody>
      </p:sp>
      <p:graphicFrame>
        <p:nvGraphicFramePr>
          <p:cNvPr id="197635" name="Group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5994787"/>
              </p:ext>
            </p:extLst>
          </p:nvPr>
        </p:nvGraphicFramePr>
        <p:xfrm>
          <a:off x="0" y="1272208"/>
          <a:ext cx="12809512" cy="8196260"/>
        </p:xfrm>
        <a:graphic>
          <a:graphicData uri="http://schemas.openxmlformats.org/drawingml/2006/table">
            <a:tbl>
              <a:tblPr/>
              <a:tblGrid>
                <a:gridCol w="2446337"/>
                <a:gridCol w="655638"/>
                <a:gridCol w="1022350"/>
                <a:gridCol w="735012"/>
                <a:gridCol w="738188"/>
                <a:gridCol w="742950"/>
                <a:gridCol w="849312"/>
                <a:gridCol w="1022350"/>
                <a:gridCol w="917575"/>
                <a:gridCol w="893763"/>
                <a:gridCol w="890587"/>
                <a:gridCol w="1027113"/>
                <a:gridCol w="868337"/>
              </a:tblGrid>
              <a:tr h="603273">
                <a:tc rowSpan="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подр-я, старший (звание, Ф.И.О., телефон)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 grid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Привл. в соотв. с пасп-м территории (планами применения)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Привлекалось фактически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Нормативное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Нормативн. документ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 gridSpan="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 места ЧС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Недостатки в реагировании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74632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убытия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прибытия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539771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инф.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убытия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прибытия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187332">
                <a:tc gridSpan="1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МЧС России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187332">
                <a:tc gridSpan="1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450867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32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 ГУ МЧС России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20мин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50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 регионального центра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88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ОШ ГУ МЧС России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52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ОШ регионального центра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32">
                <a:tc gridSpan="1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Силы и средства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187332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89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МЧС России: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32">
                <a:tc gridSpan="1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ФП РСЧС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187332">
                <a:tc gridSpan="1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Органы управления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187332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32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32">
                <a:tc gridSpan="1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Силы и средства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187332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МВД России: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71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охраны общественного порядка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32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ГИБДД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77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вневедомственная охрана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51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Минздравсоцразвития: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32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ВЦМК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32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ФМБА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32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Минэнерго: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7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Минобороны: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8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Минприроды: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8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Минкомсвязь: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8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Минтранс: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8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ФП РСЧС: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950" name="Text Box 406"/>
          <p:cNvSpPr txBox="1">
            <a:spLocks noChangeArrowheads="1"/>
          </p:cNvSpPr>
          <p:nvPr/>
        </p:nvSpPr>
        <p:spPr bwMode="auto">
          <a:xfrm>
            <a:off x="11945938" y="0"/>
            <a:ext cx="855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п. </a:t>
            </a:r>
            <a:r>
              <a:rPr lang="ru-RU" b="1" smtClean="0">
                <a:latin typeface="Times New Roman" pitchFamily="18" charset="0"/>
              </a:rPr>
              <a:t>4.6.4.</a:t>
            </a: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0" y="246"/>
            <a:ext cx="12801600" cy="1079499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54" tIns="44734" rIns="89554" bIns="44734" anchor="ctr"/>
          <a:lstStyle/>
          <a:p>
            <a:pPr algn="ctr" defTabSz="1252769">
              <a:lnSpc>
                <a:spcPct val="80000"/>
              </a:lnSpc>
            </a:pP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КЧС и ОПБ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44204272"/>
              </p:ext>
            </p:extLst>
          </p:nvPr>
        </p:nvGraphicFramePr>
        <p:xfrm>
          <a:off x="208209" y="1416049"/>
          <a:ext cx="5676901" cy="8010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2" imgW="7563240" imgH="10697400" progId="AcroExch.Document.11">
                  <p:embed/>
                </p:oleObj>
              </mc:Choice>
              <mc:Fallback>
                <p:oleObj name="Acrobat Document" r:id="rId2" imgW="7563240" imgH="10697400" progId="AcroExch.Document.1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8209" y="1416049"/>
                        <a:ext cx="5676901" cy="8010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53967837"/>
              </p:ext>
            </p:extLst>
          </p:nvPr>
        </p:nvGraphicFramePr>
        <p:xfrm>
          <a:off x="6905870" y="1416049"/>
          <a:ext cx="5676901" cy="8010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4" imgW="7563240" imgH="10697400" progId="AcroExch.Document.11">
                  <p:embed/>
                </p:oleObj>
              </mc:Choice>
              <mc:Fallback>
                <p:oleObj name="Acrobat Document" r:id="rId4" imgW="7563240" imgH="10697400" progId="AcroExch.Document.1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05870" y="1416049"/>
                        <a:ext cx="5676901" cy="8010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="" xmlns:p14="http://schemas.microsoft.com/office/powerpoint/2010/main" val="1561934791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98658" name="Group 2"/>
          <p:cNvGraphicFramePr>
            <a:graphicFrameLocks noGrp="1"/>
          </p:cNvGraphicFramePr>
          <p:nvPr/>
        </p:nvGraphicFramePr>
        <p:xfrm>
          <a:off x="68263" y="1617663"/>
          <a:ext cx="12665075" cy="7583486"/>
        </p:xfrm>
        <a:graphic>
          <a:graphicData uri="http://schemas.openxmlformats.org/drawingml/2006/table">
            <a:tbl>
              <a:tblPr/>
              <a:tblGrid>
                <a:gridCol w="2459037"/>
                <a:gridCol w="595313"/>
                <a:gridCol w="658812"/>
                <a:gridCol w="677863"/>
                <a:gridCol w="739775"/>
                <a:gridCol w="738187"/>
                <a:gridCol w="852488"/>
                <a:gridCol w="923925"/>
                <a:gridCol w="1030287"/>
                <a:gridCol w="739775"/>
                <a:gridCol w="896938"/>
                <a:gridCol w="1033462"/>
                <a:gridCol w="1319213"/>
              </a:tblGrid>
              <a:tr h="917613">
                <a:tc row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подр-я, старший (звание, Ф.И.О., телефон)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Привл. в соотв. с пасп-м территории (планами применения)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Привлекалось фактически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Нормативное время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Норматив. документ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 vert="horz" wrap="square"/>
                    <a:lstStyle/>
                    <a:p>
                      <a:pPr marL="0" marR="0" lvl="0" indent="0" algn="ctr" defTabSz="10588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 места ЧС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Недостатки в реагировании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775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убытия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прибытия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инф.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убытия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прибытия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213369">
                <a:tc gridSpan="1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ТП РСЧС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213369">
                <a:tc gridSpan="1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213369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 объекта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94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 КЧС и ОПБ муниципального образования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62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 КЧСиОПБ субъекта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62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ОШ (КЧСиОПБ объекта)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94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ОШ (КЧСиОПБ муниципального образования)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62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ОШ (КЧС и ОПБ субъекта)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9">
                <a:tc gridSpan="1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Силы и средства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213369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Газовая служба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94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Аварийно-спасательные формирования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62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Коммунальная служба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9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водоканала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20мин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62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Энергетическая служба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62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служба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20мин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9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т.д.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91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ТП РСЧС: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9">
                <a:tc gridSpan="1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министерства и ведомства (организации)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213369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Прокуратура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9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ФСБ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94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за другие министерства и ведомства: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9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9902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56024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886671">
              <a:tabLst>
                <a:tab pos="2248749"/>
                <a:tab pos="2428951"/>
                <a:tab pos="2495286"/>
              </a:tabLst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ТЕРРИТОРИИ МУНИЦИПАЛЬНОГО ОБРАЗОВАНИЯ </a:t>
            </a:r>
            <a:b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«СЕЛЬСКОЕ ПОСЕЛЕНИЕ «ЮШАРСКИЙ СЕЛЬСОВЕТ» ПОСЕЛОК ВАРНЕК</a:t>
            </a:r>
          </a:p>
          <a:p>
            <a:pPr algn="ctr" defTabSz="898168">
              <a:lnSpc>
                <a:spcPct val="80000"/>
              </a:lnSpc>
              <a:defRPr/>
            </a:pPr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(ведомость привлечения сил и средств)</a:t>
            </a:r>
            <a:r>
              <a:rPr lang="ru-RU" sz="2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>
              <a:cs typeface="Times New Roman" panose="02020603050405020304" pitchFamily="18" charset="0"/>
            </a:endParaRPr>
          </a:p>
        </p:txBody>
      </p:sp>
      <p:sp>
        <p:nvSpPr>
          <p:cNvPr id="109903" name="Text Box 336"/>
          <p:cNvSpPr txBox="1">
            <a:spLocks noChangeArrowheads="1"/>
          </p:cNvSpPr>
          <p:nvPr/>
        </p:nvSpPr>
        <p:spPr bwMode="auto">
          <a:xfrm>
            <a:off x="11945938" y="0"/>
            <a:ext cx="855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п. </a:t>
            </a:r>
            <a:r>
              <a:rPr lang="ru-RU" b="1" smtClean="0">
                <a:latin typeface="Times New Roman" pitchFamily="18" charset="0"/>
              </a:rPr>
              <a:t>4.6.4.</a:t>
            </a: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55913"/>
            <a:ext cx="12801600" cy="3365500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08" tIns="63959" rIns="127908" bIns="63959"/>
          <a:lstStyle/>
          <a:p>
            <a:pPr defTabSz="1277938" eaLnBrk="1" hangingPunct="1">
              <a:defRPr/>
            </a:pPr>
            <a:endParaRPr lang="ru-RU" sz="5500" b="1" i="1" u="sng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10595" name="Group 5"/>
          <p:cNvGrpSpPr/>
          <p:nvPr/>
        </p:nvGrpSpPr>
        <p:grpSpPr>
          <a:xfrm>
            <a:off x="42863" y="157163"/>
            <a:ext cx="2335212" cy="2019300"/>
            <a:chOff x="373" y="1752"/>
            <a:chExt cx="1786" cy="1388"/>
          </a:xfrm>
        </p:grpSpPr>
        <p:sp>
          <p:nvSpPr>
            <p:cNvPr id="110604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4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110605" name="Freeform 7"/>
            <p:cNvSpPr/>
            <p:nvPr/>
          </p:nvSpPr>
          <p:spPr bwMode="auto">
            <a:xfrm>
              <a:off x="489" y="1759"/>
              <a:ext cx="764" cy="246"/>
            </a:xfrm>
            <a:custGeom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0606" name="Freeform 8"/>
            <p:cNvSpPr/>
            <p:nvPr/>
          </p:nvSpPr>
          <p:spPr bwMode="auto">
            <a:xfrm>
              <a:off x="485" y="2382"/>
              <a:ext cx="980" cy="246"/>
            </a:xfrm>
            <a:custGeom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6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0607" name="Freeform 9"/>
            <p:cNvSpPr/>
            <p:nvPr/>
          </p:nvSpPr>
          <p:spPr bwMode="auto">
            <a:xfrm>
              <a:off x="1705" y="2340"/>
              <a:ext cx="138" cy="251"/>
            </a:xfrm>
            <a:custGeom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0608" name="Freeform 10"/>
            <p:cNvSpPr/>
            <p:nvPr/>
          </p:nvSpPr>
          <p:spPr bwMode="auto">
            <a:xfrm>
              <a:off x="1083" y="1827"/>
              <a:ext cx="166" cy="247"/>
            </a:xfrm>
            <a:custGeom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0609" name="Freeform 11"/>
            <p:cNvSpPr/>
            <p:nvPr/>
          </p:nvSpPr>
          <p:spPr bwMode="auto">
            <a:xfrm>
              <a:off x="1792" y="2104"/>
              <a:ext cx="248" cy="247"/>
            </a:xfrm>
            <a:custGeom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0610" name="Freeform 12"/>
            <p:cNvSpPr/>
            <p:nvPr/>
          </p:nvSpPr>
          <p:spPr bwMode="auto">
            <a:xfrm>
              <a:off x="1826" y="2472"/>
              <a:ext cx="282" cy="247"/>
            </a:xfrm>
            <a:custGeom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0611" name="Freeform 13"/>
            <p:cNvSpPr/>
            <p:nvPr/>
          </p:nvSpPr>
          <p:spPr bwMode="auto">
            <a:xfrm>
              <a:off x="1117" y="2709"/>
              <a:ext cx="354" cy="247"/>
            </a:xfrm>
            <a:custGeom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0612" name="Freeform 14"/>
            <p:cNvSpPr/>
            <p:nvPr/>
          </p:nvSpPr>
          <p:spPr bwMode="auto">
            <a:xfrm>
              <a:off x="1784" y="2898"/>
              <a:ext cx="73" cy="242"/>
            </a:xfrm>
            <a:custGeom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0613" name="Freeform 15"/>
            <p:cNvSpPr/>
            <p:nvPr/>
          </p:nvSpPr>
          <p:spPr bwMode="auto">
            <a:xfrm>
              <a:off x="1131" y="2611"/>
              <a:ext cx="721" cy="246"/>
            </a:xfrm>
            <a:custGeom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0614" name="Freeform 16"/>
            <p:cNvSpPr/>
            <p:nvPr/>
          </p:nvSpPr>
          <p:spPr bwMode="auto">
            <a:xfrm>
              <a:off x="1794" y="2706"/>
              <a:ext cx="365" cy="246"/>
            </a:xfrm>
            <a:custGeom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0615" name="Freeform 17"/>
            <p:cNvSpPr/>
            <p:nvPr/>
          </p:nvSpPr>
          <p:spPr bwMode="auto">
            <a:xfrm>
              <a:off x="1632" y="2107"/>
              <a:ext cx="199" cy="246"/>
            </a:xfrm>
            <a:custGeom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0616" name="Freeform 18"/>
            <p:cNvSpPr/>
            <p:nvPr/>
          </p:nvSpPr>
          <p:spPr bwMode="auto">
            <a:xfrm>
              <a:off x="1212" y="1881"/>
              <a:ext cx="508" cy="246"/>
            </a:xfrm>
            <a:custGeom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0617" name="Freeform 19"/>
            <p:cNvSpPr/>
            <p:nvPr/>
          </p:nvSpPr>
          <p:spPr bwMode="auto">
            <a:xfrm>
              <a:off x="1242" y="2333"/>
              <a:ext cx="599" cy="246"/>
            </a:xfrm>
            <a:custGeom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0618" name="Freeform 20"/>
            <p:cNvSpPr/>
            <p:nvPr/>
          </p:nvSpPr>
          <p:spPr bwMode="auto">
            <a:xfrm rot="11000101" flipV="1">
              <a:off x="373" y="1835"/>
              <a:ext cx="225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0619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3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110620" name="Freeform 22"/>
            <p:cNvSpPr/>
            <p:nvPr/>
          </p:nvSpPr>
          <p:spPr bwMode="auto">
            <a:xfrm>
              <a:off x="502" y="1752"/>
              <a:ext cx="735" cy="247"/>
            </a:xfrm>
            <a:custGeom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0621" name="Freeform 37"/>
            <p:cNvSpPr/>
            <p:nvPr/>
          </p:nvSpPr>
          <p:spPr bwMode="auto">
            <a:xfrm>
              <a:off x="570" y="2142"/>
              <a:ext cx="822" cy="246"/>
            </a:xfrm>
            <a:custGeom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0622" name="Freeform 38"/>
            <p:cNvSpPr/>
            <p:nvPr/>
          </p:nvSpPr>
          <p:spPr bwMode="auto">
            <a:xfrm rot="21384436" flipH="1">
              <a:off x="396" y="1823"/>
              <a:ext cx="226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0623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3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</p:grpSp>
      <p:grpSp>
        <p:nvGrpSpPr>
          <p:cNvPr id="110596" name="Group 3"/>
          <p:cNvGrpSpPr/>
          <p:nvPr/>
        </p:nvGrpSpPr>
        <p:grpSpPr>
          <a:xfrm>
            <a:off x="12401550" y="0"/>
            <a:ext cx="400050" cy="9601200"/>
            <a:chOff x="5454" y="0"/>
            <a:chExt cx="193" cy="4320"/>
          </a:xfrm>
        </p:grpSpPr>
        <p:sp>
          <p:nvSpPr>
            <p:cNvPr id="110601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110602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110603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</p:grpSp>
      <p:graphicFrame>
        <p:nvGraphicFramePr>
          <p:cNvPr id="110597" name="Object 7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11991975" y="0"/>
          <a:ext cx="8096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CorelDRAW" r:id="rId2" imgW="810768" imgH="950976" progId="">
                  <p:embed/>
                </p:oleObj>
              </mc:Choice>
              <mc:Fallback>
                <p:oleObj name="CorelDRAW" r:id="rId2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91975" y="0"/>
                        <a:ext cx="809625" cy="1160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8" name="Object 3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420688" y="266700"/>
          <a:ext cx="357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CorelDRAW" r:id="rId4" imgW="810768" imgH="950976" progId="">
                  <p:embed/>
                </p:oleObj>
              </mc:Choice>
              <mc:Fallback>
                <p:oleObj name="CorelDRAW" r:id="rId4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0688" y="266700"/>
                        <a:ext cx="357187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599" name="Picture 2" descr="заставка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496888" y="3576638"/>
            <a:ext cx="11945937" cy="301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06" tIns="45703" rIns="91406" bIns="45703">
            <a:spAutoFit/>
          </a:bodyPr>
          <a:lstStyle/>
          <a:p>
            <a:pPr algn="ctr" defTabSz="1277938">
              <a:defRPr/>
            </a:pPr>
            <a:endParaRPr lang="ru-RU" sz="4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1277938">
              <a:defRPr/>
            </a:pPr>
            <a: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РИСКИ ВОЗНИКНОВЕНИЯ ЧС</a:t>
            </a:r>
          </a:p>
          <a:p>
            <a:pPr algn="ctr" defTabSz="1277938">
              <a:defRPr/>
            </a:pPr>
            <a: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НА ОБЪЕКТАХ ОБСЛУЖИВАЕМЫХ УПРАВЛЕНИЕМ ВГСЧ</a:t>
            </a:r>
          </a:p>
        </p:txBody>
      </p:sp>
    </p:spTree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1" name="Прямоугольник 90"/>
          <p:cNvSpPr/>
          <p:nvPr/>
        </p:nvSpPr>
        <p:spPr>
          <a:xfrm>
            <a:off x="0" y="1300163"/>
            <a:ext cx="12801600" cy="830103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6" tIns="63997" rIns="127996" bIns="63997" anchor="ctr"/>
          <a:lstStyle/>
          <a:p>
            <a:pPr algn="ctr">
              <a:defRPr/>
            </a:pPr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800725" y="1600200"/>
            <a:ext cx="1700213" cy="40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6" tIns="63997" rIns="127996" bIns="63997" anchor="ctr"/>
          <a:lstStyle/>
          <a:p>
            <a:pPr algn="ctr">
              <a:defRPr/>
            </a:pPr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111620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2002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886671">
              <a:tabLst>
                <a:tab pos="2248749"/>
                <a:tab pos="2428951"/>
                <a:tab pos="2495286"/>
              </a:tabLst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ТЕРРИТОРИИ МУНИЦИПАЛЬНОГО ОБРАЗОВАНИЯ </a:t>
            </a:r>
            <a:b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СЕЛЬСОВЕТ» ПОСЕЛОК ВАРНЕК НЕНЕЦКОГО АВТОНОМНОГО ОКРУГА</a:t>
            </a:r>
          </a:p>
          <a:p>
            <a:pPr algn="ctr" defTabSz="1279525">
              <a:lnSpc>
                <a:spcPct val="80000"/>
              </a:lnSpc>
              <a:defRPr/>
            </a:pP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(риски возникновения ЧС на объектах обслуживаемых управлением ВГЧС) </a:t>
            </a:r>
          </a:p>
        </p:txBody>
      </p:sp>
      <p:sp>
        <p:nvSpPr>
          <p:cNvPr id="111621" name="Text Box 16"/>
          <p:cNvSpPr txBox="1">
            <a:spLocks noChangeArrowheads="1"/>
          </p:cNvSpPr>
          <p:nvPr/>
        </p:nvSpPr>
        <p:spPr bwMode="auto">
          <a:xfrm>
            <a:off x="11945938" y="0"/>
            <a:ext cx="855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п. 4.7.1.</a:t>
            </a:r>
          </a:p>
        </p:txBody>
      </p:sp>
      <p:pic>
        <p:nvPicPr>
          <p:cNvPr id="6" name="Picture 4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84274"/>
            <a:ext cx="12801600" cy="841692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23863" y="4368800"/>
            <a:ext cx="12242800" cy="461963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</a:ln>
        </p:spPr>
        <p:txBody>
          <a:bodyPr lIns="91406" tIns="45703" rIns="91406" bIns="45703">
            <a:spAutoFit/>
          </a:bodyPr>
          <a:lstStyle/>
          <a:p>
            <a:pPr algn="ctr" defTabSz="1279525"/>
            <a:r>
              <a:rPr lang="ru-RU" sz="2400" b="1">
                <a:solidFill>
                  <a:schemeClr val="tx2"/>
                </a:solidFill>
              </a:rPr>
              <a:t>Объектов обслуживаемых ВГСЧ на территории населенного пункта нет. </a:t>
            </a:r>
          </a:p>
        </p:txBody>
      </p:sp>
    </p:spTree>
  </p:cSld>
  <p:clrMapOvr>
    <a:masterClrMapping/>
  </p:clrMapOvr>
  <p:transition advClick="0"/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55913"/>
            <a:ext cx="12801600" cy="3365500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08" tIns="63959" rIns="127908" bIns="63959"/>
          <a:lstStyle/>
          <a:p>
            <a:pPr defTabSz="1277938" eaLnBrk="1" hangingPunct="1">
              <a:defRPr/>
            </a:pPr>
            <a:endParaRPr lang="ru-RU" sz="5500" b="1" i="1" u="sng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12643" name="Group 5"/>
          <p:cNvGrpSpPr/>
          <p:nvPr/>
        </p:nvGrpSpPr>
        <p:grpSpPr>
          <a:xfrm>
            <a:off x="42863" y="157163"/>
            <a:ext cx="2335212" cy="2019300"/>
            <a:chOff x="373" y="1752"/>
            <a:chExt cx="1786" cy="1388"/>
          </a:xfrm>
        </p:grpSpPr>
        <p:sp>
          <p:nvSpPr>
            <p:cNvPr id="112652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4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112653" name="Freeform 7"/>
            <p:cNvSpPr/>
            <p:nvPr/>
          </p:nvSpPr>
          <p:spPr bwMode="auto">
            <a:xfrm>
              <a:off x="489" y="1759"/>
              <a:ext cx="764" cy="246"/>
            </a:xfrm>
            <a:custGeom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2654" name="Freeform 8"/>
            <p:cNvSpPr/>
            <p:nvPr/>
          </p:nvSpPr>
          <p:spPr bwMode="auto">
            <a:xfrm>
              <a:off x="485" y="2382"/>
              <a:ext cx="980" cy="246"/>
            </a:xfrm>
            <a:custGeom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6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2655" name="Freeform 9"/>
            <p:cNvSpPr/>
            <p:nvPr/>
          </p:nvSpPr>
          <p:spPr bwMode="auto">
            <a:xfrm>
              <a:off x="1705" y="2340"/>
              <a:ext cx="138" cy="251"/>
            </a:xfrm>
            <a:custGeom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2656" name="Freeform 10"/>
            <p:cNvSpPr/>
            <p:nvPr/>
          </p:nvSpPr>
          <p:spPr bwMode="auto">
            <a:xfrm>
              <a:off x="1083" y="1827"/>
              <a:ext cx="166" cy="247"/>
            </a:xfrm>
            <a:custGeom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2657" name="Freeform 11"/>
            <p:cNvSpPr/>
            <p:nvPr/>
          </p:nvSpPr>
          <p:spPr bwMode="auto">
            <a:xfrm>
              <a:off x="1792" y="2104"/>
              <a:ext cx="248" cy="247"/>
            </a:xfrm>
            <a:custGeom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2658" name="Freeform 12"/>
            <p:cNvSpPr/>
            <p:nvPr/>
          </p:nvSpPr>
          <p:spPr bwMode="auto">
            <a:xfrm>
              <a:off x="1826" y="2472"/>
              <a:ext cx="282" cy="247"/>
            </a:xfrm>
            <a:custGeom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2659" name="Freeform 13"/>
            <p:cNvSpPr/>
            <p:nvPr/>
          </p:nvSpPr>
          <p:spPr bwMode="auto">
            <a:xfrm>
              <a:off x="1117" y="2709"/>
              <a:ext cx="354" cy="247"/>
            </a:xfrm>
            <a:custGeom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2660" name="Freeform 14"/>
            <p:cNvSpPr/>
            <p:nvPr/>
          </p:nvSpPr>
          <p:spPr bwMode="auto">
            <a:xfrm>
              <a:off x="1784" y="2898"/>
              <a:ext cx="73" cy="242"/>
            </a:xfrm>
            <a:custGeom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2661" name="Freeform 15"/>
            <p:cNvSpPr/>
            <p:nvPr/>
          </p:nvSpPr>
          <p:spPr bwMode="auto">
            <a:xfrm>
              <a:off x="1131" y="2611"/>
              <a:ext cx="721" cy="246"/>
            </a:xfrm>
            <a:custGeom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2662" name="Freeform 16"/>
            <p:cNvSpPr/>
            <p:nvPr/>
          </p:nvSpPr>
          <p:spPr bwMode="auto">
            <a:xfrm>
              <a:off x="1794" y="2706"/>
              <a:ext cx="365" cy="246"/>
            </a:xfrm>
            <a:custGeom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2663" name="Freeform 17"/>
            <p:cNvSpPr/>
            <p:nvPr/>
          </p:nvSpPr>
          <p:spPr bwMode="auto">
            <a:xfrm>
              <a:off x="1632" y="2107"/>
              <a:ext cx="199" cy="246"/>
            </a:xfrm>
            <a:custGeom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2664" name="Freeform 18"/>
            <p:cNvSpPr/>
            <p:nvPr/>
          </p:nvSpPr>
          <p:spPr bwMode="auto">
            <a:xfrm>
              <a:off x="1212" y="1881"/>
              <a:ext cx="508" cy="246"/>
            </a:xfrm>
            <a:custGeom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2665" name="Freeform 19"/>
            <p:cNvSpPr/>
            <p:nvPr/>
          </p:nvSpPr>
          <p:spPr bwMode="auto">
            <a:xfrm>
              <a:off x="1242" y="2333"/>
              <a:ext cx="599" cy="246"/>
            </a:xfrm>
            <a:custGeom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2666" name="Freeform 20"/>
            <p:cNvSpPr/>
            <p:nvPr/>
          </p:nvSpPr>
          <p:spPr bwMode="auto">
            <a:xfrm rot="11000101" flipV="1">
              <a:off x="373" y="1835"/>
              <a:ext cx="225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2667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3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112668" name="Freeform 22"/>
            <p:cNvSpPr/>
            <p:nvPr/>
          </p:nvSpPr>
          <p:spPr bwMode="auto">
            <a:xfrm>
              <a:off x="502" y="1752"/>
              <a:ext cx="735" cy="247"/>
            </a:xfrm>
            <a:custGeom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2669" name="Freeform 37"/>
            <p:cNvSpPr/>
            <p:nvPr/>
          </p:nvSpPr>
          <p:spPr bwMode="auto">
            <a:xfrm>
              <a:off x="570" y="2142"/>
              <a:ext cx="822" cy="246"/>
            </a:xfrm>
            <a:custGeom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2670" name="Freeform 38"/>
            <p:cNvSpPr/>
            <p:nvPr/>
          </p:nvSpPr>
          <p:spPr bwMode="auto">
            <a:xfrm rot="21384436" flipH="1">
              <a:off x="396" y="1823"/>
              <a:ext cx="226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2671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3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</p:grpSp>
      <p:grpSp>
        <p:nvGrpSpPr>
          <p:cNvPr id="112644" name="Group 3"/>
          <p:cNvGrpSpPr/>
          <p:nvPr/>
        </p:nvGrpSpPr>
        <p:grpSpPr>
          <a:xfrm>
            <a:off x="12401550" y="0"/>
            <a:ext cx="400050" cy="9601200"/>
            <a:chOff x="5454" y="0"/>
            <a:chExt cx="193" cy="4320"/>
          </a:xfrm>
        </p:grpSpPr>
        <p:sp>
          <p:nvSpPr>
            <p:cNvPr id="112649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112650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112651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</p:grpSp>
      <p:graphicFrame>
        <p:nvGraphicFramePr>
          <p:cNvPr id="112645" name="Object 7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11991975" y="0"/>
          <a:ext cx="8096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CorelDRAW" r:id="rId2" imgW="810768" imgH="950976" progId="">
                  <p:embed/>
                </p:oleObj>
              </mc:Choice>
              <mc:Fallback>
                <p:oleObj name="CorelDRAW" r:id="rId2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91975" y="0"/>
                        <a:ext cx="809625" cy="1160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6" name="Object 3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420688" y="266700"/>
          <a:ext cx="357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CorelDRAW" r:id="rId4" imgW="810768" imgH="950976" progId="">
                  <p:embed/>
                </p:oleObj>
              </mc:Choice>
              <mc:Fallback>
                <p:oleObj name="CorelDRAW" r:id="rId4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0688" y="266700"/>
                        <a:ext cx="357187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47" name="Picture 2" descr="заставка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496888" y="3576638"/>
            <a:ext cx="11945937" cy="22875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06" tIns="45703" rIns="91406" bIns="45703">
            <a:spAutoFit/>
          </a:bodyPr>
          <a:lstStyle/>
          <a:p>
            <a:pPr algn="ctr" defTabSz="1277938">
              <a:defRPr/>
            </a:pPr>
            <a: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Раздел №5</a:t>
            </a:r>
          </a:p>
          <a:p>
            <a:pPr algn="ctr" defTabSz="1277938">
              <a:defRPr/>
            </a:pPr>
            <a: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РИСКИ ВОЗНИКНОВЕНИЯ ЧС ПРИРОДНОГО ХАРАКТЕРА</a:t>
            </a:r>
          </a:p>
        </p:txBody>
      </p:sp>
    </p:spTree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55913"/>
            <a:ext cx="12801600" cy="3365500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08" tIns="63959" rIns="127908" bIns="63959"/>
          <a:lstStyle/>
          <a:p>
            <a:pPr defTabSz="1277938" eaLnBrk="1" hangingPunct="1">
              <a:defRPr/>
            </a:pPr>
            <a:endParaRPr lang="ru-RU" sz="5500" b="1" i="1" u="sng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13667" name="Group 5"/>
          <p:cNvGrpSpPr/>
          <p:nvPr/>
        </p:nvGrpSpPr>
        <p:grpSpPr>
          <a:xfrm>
            <a:off x="42863" y="157163"/>
            <a:ext cx="2335212" cy="2019300"/>
            <a:chOff x="373" y="1752"/>
            <a:chExt cx="1786" cy="1388"/>
          </a:xfrm>
        </p:grpSpPr>
        <p:sp>
          <p:nvSpPr>
            <p:cNvPr id="113676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4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113677" name="Freeform 7"/>
            <p:cNvSpPr/>
            <p:nvPr/>
          </p:nvSpPr>
          <p:spPr bwMode="auto">
            <a:xfrm>
              <a:off x="489" y="1759"/>
              <a:ext cx="764" cy="246"/>
            </a:xfrm>
            <a:custGeom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3678" name="Freeform 8"/>
            <p:cNvSpPr/>
            <p:nvPr/>
          </p:nvSpPr>
          <p:spPr bwMode="auto">
            <a:xfrm>
              <a:off x="485" y="2382"/>
              <a:ext cx="980" cy="246"/>
            </a:xfrm>
            <a:custGeom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6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3679" name="Freeform 9"/>
            <p:cNvSpPr/>
            <p:nvPr/>
          </p:nvSpPr>
          <p:spPr bwMode="auto">
            <a:xfrm>
              <a:off x="1705" y="2340"/>
              <a:ext cx="138" cy="251"/>
            </a:xfrm>
            <a:custGeom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3680" name="Freeform 10"/>
            <p:cNvSpPr/>
            <p:nvPr/>
          </p:nvSpPr>
          <p:spPr bwMode="auto">
            <a:xfrm>
              <a:off x="1083" y="1827"/>
              <a:ext cx="166" cy="247"/>
            </a:xfrm>
            <a:custGeom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3681" name="Freeform 11"/>
            <p:cNvSpPr/>
            <p:nvPr/>
          </p:nvSpPr>
          <p:spPr bwMode="auto">
            <a:xfrm>
              <a:off x="1792" y="2104"/>
              <a:ext cx="248" cy="247"/>
            </a:xfrm>
            <a:custGeom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3682" name="Freeform 12"/>
            <p:cNvSpPr/>
            <p:nvPr/>
          </p:nvSpPr>
          <p:spPr bwMode="auto">
            <a:xfrm>
              <a:off x="1826" y="2472"/>
              <a:ext cx="282" cy="247"/>
            </a:xfrm>
            <a:custGeom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3683" name="Freeform 13"/>
            <p:cNvSpPr/>
            <p:nvPr/>
          </p:nvSpPr>
          <p:spPr bwMode="auto">
            <a:xfrm>
              <a:off x="1117" y="2709"/>
              <a:ext cx="354" cy="247"/>
            </a:xfrm>
            <a:custGeom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3684" name="Freeform 14"/>
            <p:cNvSpPr/>
            <p:nvPr/>
          </p:nvSpPr>
          <p:spPr bwMode="auto">
            <a:xfrm>
              <a:off x="1784" y="2898"/>
              <a:ext cx="73" cy="242"/>
            </a:xfrm>
            <a:custGeom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3685" name="Freeform 15"/>
            <p:cNvSpPr/>
            <p:nvPr/>
          </p:nvSpPr>
          <p:spPr bwMode="auto">
            <a:xfrm>
              <a:off x="1131" y="2611"/>
              <a:ext cx="721" cy="246"/>
            </a:xfrm>
            <a:custGeom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3686" name="Freeform 16"/>
            <p:cNvSpPr/>
            <p:nvPr/>
          </p:nvSpPr>
          <p:spPr bwMode="auto">
            <a:xfrm>
              <a:off x="1794" y="2706"/>
              <a:ext cx="365" cy="246"/>
            </a:xfrm>
            <a:custGeom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3687" name="Freeform 17"/>
            <p:cNvSpPr/>
            <p:nvPr/>
          </p:nvSpPr>
          <p:spPr bwMode="auto">
            <a:xfrm>
              <a:off x="1632" y="2107"/>
              <a:ext cx="199" cy="246"/>
            </a:xfrm>
            <a:custGeom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3688" name="Freeform 18"/>
            <p:cNvSpPr/>
            <p:nvPr/>
          </p:nvSpPr>
          <p:spPr bwMode="auto">
            <a:xfrm>
              <a:off x="1212" y="1881"/>
              <a:ext cx="508" cy="246"/>
            </a:xfrm>
            <a:custGeom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3689" name="Freeform 19"/>
            <p:cNvSpPr/>
            <p:nvPr/>
          </p:nvSpPr>
          <p:spPr bwMode="auto">
            <a:xfrm>
              <a:off x="1242" y="2333"/>
              <a:ext cx="599" cy="246"/>
            </a:xfrm>
            <a:custGeom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3690" name="Freeform 20"/>
            <p:cNvSpPr/>
            <p:nvPr/>
          </p:nvSpPr>
          <p:spPr bwMode="auto">
            <a:xfrm rot="11000101" flipV="1">
              <a:off x="373" y="1835"/>
              <a:ext cx="225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3691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3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113692" name="Freeform 22"/>
            <p:cNvSpPr/>
            <p:nvPr/>
          </p:nvSpPr>
          <p:spPr bwMode="auto">
            <a:xfrm>
              <a:off x="502" y="1752"/>
              <a:ext cx="735" cy="247"/>
            </a:xfrm>
            <a:custGeom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3693" name="Freeform 37"/>
            <p:cNvSpPr/>
            <p:nvPr/>
          </p:nvSpPr>
          <p:spPr bwMode="auto">
            <a:xfrm>
              <a:off x="570" y="2142"/>
              <a:ext cx="822" cy="246"/>
            </a:xfrm>
            <a:custGeom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3694" name="Freeform 38"/>
            <p:cNvSpPr/>
            <p:nvPr/>
          </p:nvSpPr>
          <p:spPr bwMode="auto">
            <a:xfrm rot="21384436" flipH="1">
              <a:off x="396" y="1823"/>
              <a:ext cx="226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3695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3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</p:grpSp>
      <p:grpSp>
        <p:nvGrpSpPr>
          <p:cNvPr id="113668" name="Group 3"/>
          <p:cNvGrpSpPr/>
          <p:nvPr/>
        </p:nvGrpSpPr>
        <p:grpSpPr>
          <a:xfrm>
            <a:off x="12401550" y="0"/>
            <a:ext cx="400050" cy="9601200"/>
            <a:chOff x="5454" y="0"/>
            <a:chExt cx="193" cy="4320"/>
          </a:xfrm>
        </p:grpSpPr>
        <p:sp>
          <p:nvSpPr>
            <p:cNvPr id="113673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113674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113675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</p:grpSp>
      <p:graphicFrame>
        <p:nvGraphicFramePr>
          <p:cNvPr id="113669" name="Object 7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11991975" y="0"/>
          <a:ext cx="8096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CorelDRAW" r:id="rId2" imgW="810768" imgH="950976" progId="">
                  <p:embed/>
                </p:oleObj>
              </mc:Choice>
              <mc:Fallback>
                <p:oleObj name="CorelDRAW" r:id="rId2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91975" y="0"/>
                        <a:ext cx="809625" cy="1160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0" name="Object 3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420688" y="266700"/>
          <a:ext cx="357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CorelDRAW" r:id="rId4" imgW="810768" imgH="950976" progId="">
                  <p:embed/>
                </p:oleObj>
              </mc:Choice>
              <mc:Fallback>
                <p:oleObj name="CorelDRAW" r:id="rId4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0688" y="266700"/>
                        <a:ext cx="357187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671" name="Picture 2" descr="заставка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496888" y="3576638"/>
            <a:ext cx="11945937" cy="22875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06" tIns="45703" rIns="91406" bIns="45703">
            <a:spAutoFit/>
          </a:bodyPr>
          <a:lstStyle/>
          <a:p>
            <a:pPr algn="ctr" defTabSz="1277938">
              <a:defRPr/>
            </a:pPr>
            <a:endParaRPr lang="ru-RU" sz="4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1277938">
              <a:defRPr/>
            </a:pPr>
            <a: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РИСКИ ВОЗНИКНОВЕНИЯ ПРИРОДНЫХ ПОЖАРОВ</a:t>
            </a:r>
          </a:p>
        </p:txBody>
      </p:sp>
    </p:spTree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4690" name="Picture 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84275"/>
            <a:ext cx="12801600" cy="841692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Rectangle 86"/>
          <p:cNvSpPr>
            <a:spLocks noChangeArrowheads="1"/>
          </p:cNvSpPr>
          <p:nvPr/>
        </p:nvSpPr>
        <p:spPr bwMode="auto">
          <a:xfrm rot="-613744">
            <a:off x="4097338" y="4584700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4692" name="AutoShape 87"/>
          <p:cNvSpPr>
            <a:spLocks noChangeArrowheads="1"/>
          </p:cNvSpPr>
          <p:nvPr/>
        </p:nvSpPr>
        <p:spPr bwMode="auto">
          <a:xfrm>
            <a:off x="3952875" y="4224338"/>
            <a:ext cx="431800" cy="14446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КЛУБ</a:t>
            </a:r>
          </a:p>
        </p:txBody>
      </p:sp>
      <p:sp>
        <p:nvSpPr>
          <p:cNvPr id="114693" name="Rectangle 88"/>
          <p:cNvSpPr>
            <a:spLocks noChangeArrowheads="1"/>
          </p:cNvSpPr>
          <p:nvPr/>
        </p:nvSpPr>
        <p:spPr bwMode="auto">
          <a:xfrm rot="-1730222">
            <a:off x="2152650" y="3360738"/>
            <a:ext cx="576263" cy="2651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4694" name="AutoShape 89"/>
          <p:cNvSpPr>
            <a:spLocks noChangeArrowheads="1"/>
          </p:cNvSpPr>
          <p:nvPr/>
        </p:nvSpPr>
        <p:spPr bwMode="auto">
          <a:xfrm>
            <a:off x="1792288" y="3071813"/>
            <a:ext cx="431800" cy="14446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БАНЯ</a:t>
            </a:r>
          </a:p>
        </p:txBody>
      </p:sp>
      <p:sp>
        <p:nvSpPr>
          <p:cNvPr id="114695" name="Rectangle 90"/>
          <p:cNvSpPr>
            <a:spLocks noChangeArrowheads="1"/>
          </p:cNvSpPr>
          <p:nvPr/>
        </p:nvSpPr>
        <p:spPr bwMode="auto">
          <a:xfrm rot="1622538">
            <a:off x="6616700" y="5953125"/>
            <a:ext cx="576263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4696" name="AutoShape 91"/>
          <p:cNvSpPr>
            <a:spLocks noChangeArrowheads="1"/>
          </p:cNvSpPr>
          <p:nvPr/>
        </p:nvSpPr>
        <p:spPr bwMode="auto">
          <a:xfrm>
            <a:off x="6472238" y="6456363"/>
            <a:ext cx="504825" cy="215900"/>
          </a:xfrm>
          <a:prstGeom prst="wedgeRectCallout">
            <a:avLst>
              <a:gd name="adj1" fmla="val 72644"/>
              <a:gd name="adj2" fmla="val -1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ФАП п. Варнек</a:t>
            </a:r>
          </a:p>
        </p:txBody>
      </p:sp>
      <p:sp>
        <p:nvSpPr>
          <p:cNvPr id="114697" name="Rectangle 92"/>
          <p:cNvSpPr>
            <a:spLocks noChangeArrowheads="1"/>
          </p:cNvSpPr>
          <p:nvPr/>
        </p:nvSpPr>
        <p:spPr bwMode="auto">
          <a:xfrm rot="1743570">
            <a:off x="8056563" y="6096000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4698" name="AutoShape 93"/>
          <p:cNvSpPr>
            <a:spLocks noChangeArrowheads="1"/>
          </p:cNvSpPr>
          <p:nvPr/>
        </p:nvSpPr>
        <p:spPr bwMode="auto">
          <a:xfrm>
            <a:off x="7840663" y="5305425"/>
            <a:ext cx="936625" cy="215900"/>
          </a:xfrm>
          <a:prstGeom prst="wedgeRectCallout">
            <a:avLst>
              <a:gd name="adj1" fmla="val -12204"/>
              <a:gd name="adj2" fmla="val 32867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60000"/>
              </a:lnSpc>
            </a:pPr>
            <a:r>
              <a:rPr lang="ru-RU" sz="600"/>
              <a:t>Пекарня производительность -25кг \сутки</a:t>
            </a:r>
          </a:p>
        </p:txBody>
      </p:sp>
      <p:sp>
        <p:nvSpPr>
          <p:cNvPr id="114699" name="AutoShape 94"/>
          <p:cNvSpPr>
            <a:spLocks noChangeArrowheads="1"/>
          </p:cNvSpPr>
          <p:nvPr/>
        </p:nvSpPr>
        <p:spPr bwMode="auto">
          <a:xfrm>
            <a:off x="7769225" y="7177088"/>
            <a:ext cx="504825" cy="215900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Магазин</a:t>
            </a:r>
          </a:p>
        </p:txBody>
      </p:sp>
      <p:sp>
        <p:nvSpPr>
          <p:cNvPr id="114700" name="Rectangle 95"/>
          <p:cNvSpPr>
            <a:spLocks noChangeArrowheads="1"/>
          </p:cNvSpPr>
          <p:nvPr/>
        </p:nvSpPr>
        <p:spPr bwMode="auto">
          <a:xfrm rot="2070800">
            <a:off x="8272463" y="6816725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4701" name="Rectangle 96"/>
          <p:cNvSpPr>
            <a:spLocks noChangeArrowheads="1"/>
          </p:cNvSpPr>
          <p:nvPr/>
        </p:nvSpPr>
        <p:spPr bwMode="auto">
          <a:xfrm rot="8021198">
            <a:off x="6750050" y="5172075"/>
            <a:ext cx="576263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4702" name="AutoShape 97"/>
          <p:cNvSpPr>
            <a:spLocks noChangeArrowheads="1"/>
          </p:cNvSpPr>
          <p:nvPr/>
        </p:nvSpPr>
        <p:spPr bwMode="auto">
          <a:xfrm>
            <a:off x="6977063" y="4656138"/>
            <a:ext cx="719137" cy="144462"/>
          </a:xfrm>
          <a:prstGeom prst="wedgeRectCallout">
            <a:avLst>
              <a:gd name="adj1" fmla="val -34769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Гостинница</a:t>
            </a:r>
          </a:p>
        </p:txBody>
      </p:sp>
      <p:sp>
        <p:nvSpPr>
          <p:cNvPr id="114703" name="Rectangle 98"/>
          <p:cNvSpPr>
            <a:spLocks noChangeArrowheads="1"/>
          </p:cNvSpPr>
          <p:nvPr/>
        </p:nvSpPr>
        <p:spPr bwMode="auto">
          <a:xfrm rot="1893124">
            <a:off x="4797425" y="4949825"/>
            <a:ext cx="1366838" cy="61118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4704" name="AutoShape 99"/>
          <p:cNvSpPr>
            <a:spLocks noChangeArrowheads="1"/>
          </p:cNvSpPr>
          <p:nvPr/>
        </p:nvSpPr>
        <p:spPr bwMode="auto">
          <a:xfrm>
            <a:off x="5176838" y="4368800"/>
            <a:ext cx="792162" cy="144463"/>
          </a:xfrm>
          <a:prstGeom prst="wedgeRectCallout">
            <a:avLst>
              <a:gd name="adj1" fmla="val -36171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Телевизионная</a:t>
            </a:r>
          </a:p>
        </p:txBody>
      </p:sp>
      <p:pic>
        <p:nvPicPr>
          <p:cNvPr id="114731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6728" y="1632248"/>
            <a:ext cx="8569076" cy="17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732" name="Text Box 354"/>
          <p:cNvSpPr txBox="1">
            <a:spLocks noChangeArrowheads="1"/>
          </p:cNvSpPr>
          <p:nvPr/>
        </p:nvSpPr>
        <p:spPr bwMode="auto">
          <a:xfrm>
            <a:off x="11945938" y="0"/>
            <a:ext cx="855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п. 5.1.</a:t>
            </a:r>
          </a:p>
        </p:txBody>
      </p:sp>
      <p:sp>
        <p:nvSpPr>
          <p:cNvPr id="22" name="Text Box 553"/>
          <p:cNvSpPr txBox="1">
            <a:spLocks noChangeArrowheads="1"/>
          </p:cNvSpPr>
          <p:nvPr/>
        </p:nvSpPr>
        <p:spPr bwMode="auto">
          <a:xfrm>
            <a:off x="-5666" y="-17010"/>
            <a:ext cx="12807266" cy="128921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003" tIns="16504" rIns="33003" bIns="16504" anchor="ctr" anchorCtr="1"/>
          <a:lstStyle>
            <a:lvl1pPr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6350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276350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1800" b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defTabSz="886671" eaLnBrk="1" fontAlgn="base" hangingPunct="1">
              <a:spcBef>
                <a:spcPct val="0"/>
              </a:spcBef>
              <a:spcAft>
                <a:spcPct val="0"/>
              </a:spcAft>
              <a:tabLst>
                <a:tab pos="2248749"/>
                <a:tab pos="2428951"/>
                <a:tab pos="2495286"/>
              </a:tabLst>
            </a:pP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ПАСПОРТ ТЕРРИТОРИИ МУНИЦИПАЛЬНОГО ОБРАЗОВАНИЯ </a:t>
            </a:r>
            <a:br>
              <a:rPr lang="ru-RU" sz="240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2400" smtClean="0">
                <a:solidFill>
                  <a:srgbClr val="000000"/>
                </a:solidFill>
                <a:cs typeface="Times New Roman" pitchFamily="18" charset="0"/>
              </a:rPr>
              <a:t>«ЮШАРСКИЙ </a:t>
            </a: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СЕЛЬСОВЕТ» ПОСЕЛОК </a:t>
            </a:r>
            <a:r>
              <a:rPr lang="ru-RU" sz="2400" smtClean="0">
                <a:solidFill>
                  <a:srgbClr val="000000"/>
                </a:solidFill>
                <a:cs typeface="Times New Roman" pitchFamily="18" charset="0"/>
              </a:rPr>
              <a:t>ВАРНЕК </a:t>
            </a:r>
          </a:p>
          <a:p>
            <a:pPr algn="ctr" defTabSz="886671" eaLnBrk="1" fontAlgn="base" hangingPunct="1">
              <a:spcBef>
                <a:spcPct val="0"/>
              </a:spcBef>
              <a:spcAft>
                <a:spcPct val="0"/>
              </a:spcAft>
              <a:tabLst>
                <a:tab pos="2248749"/>
                <a:tab pos="2428951"/>
                <a:tab pos="2495286"/>
              </a:tabLst>
            </a:pPr>
            <a:r>
              <a:rPr lang="ru-RU" sz="2400" smtClean="0">
                <a:solidFill>
                  <a:srgbClr val="000000"/>
                </a:solidFill>
                <a:cs typeface="Times New Roman" pitchFamily="18" charset="0"/>
              </a:rPr>
              <a:t>НЕНЕЦКОГО АВТОНОМНОГО ОКУГА</a:t>
            </a:r>
            <a:endParaRPr lang="ru-RU" sz="2400">
              <a:solidFill>
                <a:srgbClr val="000000"/>
              </a:solidFill>
              <a:cs typeface="Times New Roman" pitchFamily="18" charset="0"/>
            </a:endParaRP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srgbClr val="0000FF"/>
                </a:solidFill>
              </a:rPr>
              <a:t>(</a:t>
            </a:r>
            <a:r>
              <a:rPr lang="ru-RU" sz="2000">
                <a:solidFill>
                  <a:srgbClr val="0000FF"/>
                </a:solidFill>
                <a:cs typeface="Times New Roman" pitchFamily="18" charset="0"/>
              </a:rPr>
              <a:t>риски возникновения природных пожаров</a:t>
            </a:r>
            <a:r>
              <a:rPr lang="ru-RU" sz="1500">
                <a:solidFill>
                  <a:srgbClr val="0000FF"/>
                </a:solidFill>
              </a:rPr>
              <a:t>)</a:t>
            </a:r>
            <a:endParaRPr lang="ru-RU" sz="1500" b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1400" b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4944616"/>
            <a:ext cx="12801600" cy="103075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</a:ln>
        </p:spPr>
        <p:txBody>
          <a:bodyPr wrap="square" lIns="45479" tIns="22712" rIns="45479" bIns="22712">
            <a:spAutoFit/>
          </a:bodyPr>
          <a:lstStyle/>
          <a:p>
            <a:pPr algn="ctr" defTabSz="635547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Риски возникновения природных пожаров</a:t>
            </a:r>
          </a:p>
          <a:p>
            <a:pPr algn="ctr" defTabSz="635547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 отсутствуют в связи с отсутствием лесных массивов</a:t>
            </a:r>
          </a:p>
        </p:txBody>
      </p:sp>
      <p:sp>
        <p:nvSpPr>
          <p:cNvPr id="25" name="Text Box 193"/>
          <p:cNvSpPr txBox="1">
            <a:spLocks noChangeArrowheads="1"/>
          </p:cNvSpPr>
          <p:nvPr/>
        </p:nvSpPr>
        <p:spPr bwMode="auto">
          <a:xfrm>
            <a:off x="8758238" y="8086725"/>
            <a:ext cx="4033837" cy="14827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875" tIns="63938" rIns="127875" bIns="63938">
            <a:spAutoFit/>
          </a:bodyPr>
          <a:lstStyle>
            <a:lvl1pPr defTabSz="1787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100" b="1" u="sng">
                <a:latin typeface="Calibri" pitchFamily="34" charset="0"/>
              </a:rPr>
              <a:t>Превентивные мероприятия проводимые ОМСУ</a:t>
            </a:r>
          </a:p>
          <a:p>
            <a:pPr eaLnBrk="1" hangingPunct="1">
              <a:spcBef>
                <a:spcPct val="50000"/>
              </a:spcBef>
            </a:pPr>
            <a:r>
              <a:rPr lang="ru-RU" sz="1100" b="1">
                <a:latin typeface="Calibri" pitchFamily="34" charset="0"/>
              </a:rPr>
              <a:t>Восстанавливаются и содержатся в исправном состоянии источники противопожарного водоснабжения, в зимнее время расчищаются дороги, подъезды к источникам водоснабжения, создаются не замерзающие проруби.</a:t>
            </a:r>
          </a:p>
          <a:p>
            <a:pPr eaLnBrk="1" hangingPunct="1">
              <a:spcBef>
                <a:spcPct val="50000"/>
              </a:spcBef>
            </a:pPr>
            <a:r>
              <a:rPr lang="ru-RU" sz="1100" b="1">
                <a:latin typeface="Calibri" pitchFamily="34" charset="0"/>
              </a:rPr>
              <a:t>В летний период производится выкос травы перед домами, производится разборка ветхих и заброшенных строений</a:t>
            </a:r>
          </a:p>
        </p:txBody>
      </p:sp>
      <p:sp>
        <p:nvSpPr>
          <p:cNvPr id="26" name="AutoShape 252"/>
          <p:cNvSpPr>
            <a:spLocks noChangeArrowheads="1"/>
          </p:cNvSpPr>
          <p:nvPr/>
        </p:nvSpPr>
        <p:spPr bwMode="auto">
          <a:xfrm>
            <a:off x="5392688" y="7464896"/>
            <a:ext cx="2128838" cy="744664"/>
          </a:xfrm>
          <a:prstGeom prst="wedgeRectCallout">
            <a:avLst>
              <a:gd name="adj1" fmla="val -65358"/>
              <a:gd name="adj2" fmla="val 817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lIns="127865" tIns="63931" rIns="127865" bIns="63931">
            <a:spAutoFit/>
          </a:bodyPr>
          <a:lstStyle/>
          <a:p>
            <a:pPr algn="ctr" defTabSz="1790700"/>
            <a:r>
              <a:rPr lang="ru-RU" sz="1000" smtClean="0">
                <a:cs typeface="Times New Roman" pitchFamily="18" charset="0"/>
              </a:rPr>
              <a:t>Пролив Югорский шар</a:t>
            </a:r>
            <a:endParaRPr lang="ru-RU" sz="1000">
              <a:cs typeface="Times New Roman" panose="02020603050405020304" pitchFamily="18" charset="0"/>
            </a:endParaRPr>
          </a:p>
          <a:p>
            <a:pPr algn="ctr" defTabSz="1790700"/>
            <a:r>
              <a:rPr lang="ru-RU" sz="1000">
                <a:cs typeface="Times New Roman" pitchFamily="18" charset="0"/>
              </a:rPr>
              <a:t>Длинна берега пригодного для забора воды – </a:t>
            </a:r>
            <a:r>
              <a:rPr lang="ru-RU" sz="1000" smtClean="0">
                <a:cs typeface="Times New Roman" pitchFamily="18" charset="0"/>
              </a:rPr>
              <a:t>650м</a:t>
            </a:r>
            <a:r>
              <a:rPr lang="ru-RU" sz="1000">
                <a:cs typeface="Times New Roman" pitchFamily="18" charset="0"/>
              </a:rPr>
              <a:t>.</a:t>
            </a:r>
          </a:p>
          <a:p>
            <a:pPr algn="ctr" defTabSz="1790700"/>
            <a:r>
              <a:rPr lang="en-US" sz="1000">
                <a:cs typeface="Times New Roman" pitchFamily="18" charset="0"/>
              </a:rPr>
              <a:t>V </a:t>
            </a:r>
            <a:r>
              <a:rPr lang="ru-RU" sz="1000" smtClean="0">
                <a:cs typeface="Times New Roman" pitchFamily="18" charset="0"/>
              </a:rPr>
              <a:t>воды = 1000000 </a:t>
            </a:r>
            <a:r>
              <a:rPr lang="ru-RU" sz="1000">
                <a:cs typeface="Times New Roman" pitchFamily="18" charset="0"/>
              </a:rPr>
              <a:t>куб.м</a:t>
            </a:r>
          </a:p>
        </p:txBody>
      </p:sp>
      <p:sp>
        <p:nvSpPr>
          <p:cNvPr id="27" name="Text Box 78"/>
          <p:cNvSpPr txBox="1">
            <a:spLocks noChangeArrowheads="1"/>
          </p:cNvSpPr>
          <p:nvPr/>
        </p:nvSpPr>
        <p:spPr bwMode="auto">
          <a:xfrm>
            <a:off x="11945940" y="0"/>
            <a:ext cx="855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71" tIns="44477" rIns="89071" bIns="44477"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400">
                <a:solidFill>
                  <a:srgbClr val="000000"/>
                </a:solidFill>
                <a:cs typeface="Arial"/>
              </a:rPr>
              <a:t>п. </a:t>
            </a:r>
            <a:r>
              <a:rPr lang="en-US" sz="1400" smtClean="0">
                <a:solidFill>
                  <a:srgbClr val="000000"/>
                </a:solidFill>
                <a:cs typeface="Arial"/>
              </a:rPr>
              <a:t>5</a:t>
            </a:r>
            <a:r>
              <a:rPr lang="ru-RU" sz="1400" smtClean="0">
                <a:solidFill>
                  <a:srgbClr val="000000"/>
                </a:solidFill>
                <a:cs typeface="Arial"/>
              </a:rPr>
              <a:t>.1</a:t>
            </a:r>
            <a:r>
              <a:rPr lang="en-US" sz="1400" smtClean="0">
                <a:solidFill>
                  <a:srgbClr val="000000"/>
                </a:solidFill>
                <a:cs typeface="Arial"/>
              </a:rPr>
              <a:t>.</a:t>
            </a:r>
            <a:r>
              <a:rPr lang="ru-RU" sz="1400" smtClean="0">
                <a:solidFill>
                  <a:srgbClr val="000000"/>
                </a:solidFill>
                <a:cs typeface="Arial"/>
              </a:rPr>
              <a:t>1.</a:t>
            </a:r>
            <a:endParaRPr lang="ru-RU" sz="1400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5" name="Прямоугольник 5"/>
          <p:cNvSpPr>
            <a:spLocks noChangeArrowheads="1"/>
          </p:cNvSpPr>
          <p:nvPr/>
        </p:nvSpPr>
        <p:spPr bwMode="auto">
          <a:xfrm>
            <a:off x="0" y="310"/>
            <a:ext cx="12801600" cy="1079499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89071" tIns="44477" rIns="89071" bIns="44477" anchor="ctr"/>
          <a:lstStyle/>
          <a:p>
            <a:pPr algn="ctr" defTabSz="886671">
              <a:tabLst>
                <a:tab pos="2248749"/>
                <a:tab pos="2428951"/>
                <a:tab pos="2495286"/>
              </a:tabLst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ТЕРРИТОРИИ МУНИЦИПАЛЬНОГО ОБРАЗОВАНИЯ </a:t>
            </a:r>
            <a:b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СЕЛЬСОВЕТ» ПОСЕЛОК ВАРНЕК НЕНЕЦКОГО АВТОНОМНОГО ОКРУГА</a:t>
            </a:r>
          </a:p>
          <a:p>
            <a:pPr algn="ctr" defTabSz="889907">
              <a:lnSpc>
                <a:spcPct val="80000"/>
              </a:lnSpc>
              <a:defRPr/>
            </a:pPr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(характеристика зданий и сооружений) </a:t>
            </a:r>
            <a:endParaRPr lang="ru-RU" sz="2000">
              <a:latin typeface="Times New Roman" pitchFamily="18" charset="0"/>
            </a:endParaRPr>
          </a:p>
        </p:txBody>
      </p:sp>
      <p:graphicFrame>
        <p:nvGraphicFramePr>
          <p:cNvPr id="272412" name="Group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6729770"/>
              </p:ext>
            </p:extLst>
          </p:nvPr>
        </p:nvGraphicFramePr>
        <p:xfrm>
          <a:off x="279401" y="1847854"/>
          <a:ext cx="12314238" cy="3487740"/>
        </p:xfrm>
        <a:graphic>
          <a:graphicData uri="http://schemas.openxmlformats.org/drawingml/2006/table">
            <a:tbl>
              <a:tblPr/>
              <a:tblGrid>
                <a:gridCol w="8650288"/>
                <a:gridCol w="3663950"/>
              </a:tblGrid>
              <a:tr h="314086">
                <a:tc gridSpan="2"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Характеристика зданий и сооружений</a:t>
                      </a:r>
                    </a:p>
                  </a:txBody>
                  <a:tcPr marL="25165" marR="25165" marT="50343" marB="503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314086"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производственных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086"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складских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086"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общественных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887"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в т.ч. с массовым прибыванием людей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086"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жилых домов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0165"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из них </a:t>
                      </a: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частных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086"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- 1-3 этажных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086"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- 4-9этажных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086"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степени огнестойкости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25165" marR="25165" marT="50343" marB="503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6053" name="Text Box 78"/>
          <p:cNvSpPr txBox="1">
            <a:spLocks noChangeArrowheads="1"/>
          </p:cNvSpPr>
          <p:nvPr/>
        </p:nvSpPr>
        <p:spPr bwMode="auto">
          <a:xfrm>
            <a:off x="11945940" y="0"/>
            <a:ext cx="855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71" tIns="44477" rIns="89071" bIns="44477"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400">
                <a:solidFill>
                  <a:srgbClr val="000000"/>
                </a:solidFill>
                <a:cs typeface="Arial"/>
              </a:rPr>
              <a:t>п. </a:t>
            </a:r>
            <a:r>
              <a:rPr lang="en-US" sz="1400" smtClean="0">
                <a:solidFill>
                  <a:srgbClr val="000000"/>
                </a:solidFill>
                <a:cs typeface="Arial"/>
              </a:rPr>
              <a:t>5</a:t>
            </a:r>
            <a:r>
              <a:rPr lang="ru-RU" sz="1400" smtClean="0">
                <a:solidFill>
                  <a:srgbClr val="000000"/>
                </a:solidFill>
                <a:cs typeface="Arial"/>
              </a:rPr>
              <a:t>.1</a:t>
            </a:r>
            <a:r>
              <a:rPr lang="en-US" sz="1400" smtClean="0">
                <a:solidFill>
                  <a:srgbClr val="000000"/>
                </a:solidFill>
                <a:cs typeface="Arial"/>
              </a:rPr>
              <a:t>.2</a:t>
            </a:r>
            <a:r>
              <a:rPr lang="ru-RU" sz="1400" smtClean="0">
                <a:solidFill>
                  <a:srgbClr val="000000"/>
                </a:solidFill>
                <a:cs typeface="Arial"/>
              </a:rPr>
              <a:t>.</a:t>
            </a:r>
            <a:endParaRPr lang="ru-RU" sz="140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4972570"/>
      </p:ext>
    </p:extLst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7762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27220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886671">
              <a:tabLst>
                <a:tab pos="2248749"/>
                <a:tab pos="2428951"/>
                <a:tab pos="2495286"/>
              </a:tabLst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ТЕРРИТОРИИ МУНИЦИПАЛЬНОГО ОБРАЗОВАНИЯ </a:t>
            </a:r>
            <a:b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СЕЛЬСОВЕТ» ПОСЕЛОК ВАРНЕК НЕНЕЦКОГО АВТОНОМНОГО ОКРУГА</a:t>
            </a:r>
          </a:p>
          <a:p>
            <a:pPr algn="ctr" defTabSz="898168">
              <a:lnSpc>
                <a:spcPct val="80000"/>
              </a:lnSpc>
              <a:defRPr/>
            </a:pP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(ведомость привлечения сил и средств)</a:t>
            </a:r>
            <a:r>
              <a:rPr lang="ru-RU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>
              <a:cs typeface="Times New Roman" pitchFamily="18" charset="0"/>
            </a:endParaRPr>
          </a:p>
        </p:txBody>
      </p:sp>
      <p:graphicFrame>
        <p:nvGraphicFramePr>
          <p:cNvPr id="201731" name="Group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22092344"/>
              </p:ext>
            </p:extLst>
          </p:nvPr>
        </p:nvGraphicFramePr>
        <p:xfrm>
          <a:off x="0" y="1244124"/>
          <a:ext cx="12809512" cy="8209922"/>
        </p:xfrm>
        <a:graphic>
          <a:graphicData uri="http://schemas.openxmlformats.org/drawingml/2006/table">
            <a:tbl>
              <a:tblPr/>
              <a:tblGrid>
                <a:gridCol w="2446337"/>
                <a:gridCol w="655638"/>
                <a:gridCol w="1022350"/>
                <a:gridCol w="735012"/>
                <a:gridCol w="738188"/>
                <a:gridCol w="742950"/>
                <a:gridCol w="849312"/>
                <a:gridCol w="1022350"/>
                <a:gridCol w="917575"/>
                <a:gridCol w="893763"/>
                <a:gridCol w="890587"/>
                <a:gridCol w="1027113"/>
                <a:gridCol w="868337"/>
              </a:tblGrid>
              <a:tr h="604279">
                <a:tc rowSpan="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подр-я, старший (звание, Ф.И.О., телефон)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 grid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Привл. в соотв. с пасп-м территории (планами применения)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Привлекалось фактически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Нормативное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Нормативн. документ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 gridSpan="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 места ЧС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Недостатки в реагировании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74923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убытия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прибытия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540671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инф.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убытия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прибытия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187644">
                <a:tc gridSpan="1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МЧС России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187644">
                <a:tc gridSpan="1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451619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644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 ГУ МЧС России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20мин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550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 регионального центра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944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ОШ ГУ МЧС России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437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ОШ регионального центра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644">
                <a:tc gridSpan="1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Силы и средства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187644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108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МЧС России: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644">
                <a:tc gridSpan="1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ФП РСЧС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187644">
                <a:tc gridSpan="1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Органы управления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187644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644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644">
                <a:tc gridSpan="1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Силы и средства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187644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МВД России: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671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охраны общественного порядка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644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ГИБДД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978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вневедомственная охрана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994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Минздравсоцразвития: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644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ВЦМК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644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ФМБА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644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Минэнерго: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192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Минобороны: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724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Минприроды: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724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Минкомсвязь: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724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Минтранс: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724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ФП РСЧС: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8166" name="Text Box 406"/>
          <p:cNvSpPr txBox="1">
            <a:spLocks noChangeArrowheads="1"/>
          </p:cNvSpPr>
          <p:nvPr/>
        </p:nvSpPr>
        <p:spPr bwMode="auto">
          <a:xfrm>
            <a:off x="11945938" y="0"/>
            <a:ext cx="855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п. </a:t>
            </a:r>
            <a:r>
              <a:rPr lang="ru-RU" b="1" smtClean="0">
                <a:latin typeface="Times New Roman" pitchFamily="18" charset="0"/>
              </a:rPr>
              <a:t>5.1.</a:t>
            </a:r>
            <a:r>
              <a:rPr lang="en-US" b="1" smtClean="0">
                <a:latin typeface="Times New Roman" pitchFamily="18" charset="0"/>
              </a:rPr>
              <a:t>3</a:t>
            </a:r>
            <a:r>
              <a:rPr lang="ru-RU" b="1" smtClean="0">
                <a:latin typeface="Times New Roman" pitchFamily="18" charset="0"/>
              </a:rPr>
              <a:t>.</a:t>
            </a: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4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02754" name="Group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32246441"/>
              </p:ext>
            </p:extLst>
          </p:nvPr>
        </p:nvGraphicFramePr>
        <p:xfrm>
          <a:off x="-7912" y="1416225"/>
          <a:ext cx="12817424" cy="8184973"/>
        </p:xfrm>
        <a:graphic>
          <a:graphicData uri="http://schemas.openxmlformats.org/drawingml/2006/table">
            <a:tbl>
              <a:tblPr/>
              <a:tblGrid>
                <a:gridCol w="2535212"/>
                <a:gridCol w="595313"/>
                <a:gridCol w="658812"/>
                <a:gridCol w="677863"/>
                <a:gridCol w="739775"/>
                <a:gridCol w="738187"/>
                <a:gridCol w="852488"/>
                <a:gridCol w="923925"/>
                <a:gridCol w="1030287"/>
                <a:gridCol w="739775"/>
                <a:gridCol w="896938"/>
                <a:gridCol w="1033462"/>
                <a:gridCol w="1395387"/>
              </a:tblGrid>
              <a:tr h="1170102">
                <a:tc row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подр-я, старший (звание, Ф.И.О., телефон)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Привл. в соотв. с пасп-м территории (планами применения)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Привлекалось фактически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Нормативное время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Норматив. документ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 vert="horz" wrap="square"/>
                    <a:lstStyle/>
                    <a:p>
                      <a:pPr marL="0" marR="0" lvl="0" indent="0" algn="ctr" defTabSz="10588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 места ЧС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Недостатки в реагировании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84926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убытия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прибытия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инф.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убытия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прибытия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224540">
                <a:tc gridSpan="1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ТП РСЧС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224540">
                <a:tc gridSpan="1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224540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 объекта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134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 КЧС и ОПБ муниципального образования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088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 КЧСиОПБ субъекта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088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ОШ (КЧСиОПБ объекта)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134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ОШ (КЧСиОПБ муниципального образования)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088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ОШ (КЧС и ОПБ субъекта)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540">
                <a:tc gridSpan="1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Силы и средства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224540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Газовая служба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134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Аварийно-спасательные формирования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088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Коммунальная служба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540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водоканала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088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Энергетическая служба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20мин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088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служба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20мин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540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т.д.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941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ТП РСЧС: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540">
                <a:tc gridSpan="1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министерства и ведомства (организации)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224540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Прокуратура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540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ФСБ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134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за другие министерства и ведомства: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540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9118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416224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886671">
              <a:tabLst>
                <a:tab pos="2248749"/>
                <a:tab pos="2428951"/>
                <a:tab pos="2495286"/>
              </a:tabLst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ТЕРРИТОРИИ МУНИЦИПАЛЬНОГО ОБРАЗОВАНИЯ </a:t>
            </a:r>
            <a:b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СЕЛЬСОВЕТ» ПОСЕЛОК ВАРНЕК НЕНЕЦКОГО АВТОНОМНОГО ОКРУГА</a:t>
            </a:r>
          </a:p>
          <a:p>
            <a:pPr algn="ctr" defTabSz="898168">
              <a:lnSpc>
                <a:spcPct val="80000"/>
              </a:lnSpc>
              <a:defRPr/>
            </a:pP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(ведомость привлечения сил и средств)</a:t>
            </a:r>
            <a:r>
              <a:rPr lang="ru-RU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>
              <a:cs typeface="Times New Roman" pitchFamily="18" charset="0"/>
            </a:endParaRPr>
          </a:p>
        </p:txBody>
      </p:sp>
      <p:sp>
        <p:nvSpPr>
          <p:cNvPr id="119119" name="Text Box 336"/>
          <p:cNvSpPr txBox="1">
            <a:spLocks noChangeArrowheads="1"/>
          </p:cNvSpPr>
          <p:nvPr/>
        </p:nvSpPr>
        <p:spPr bwMode="auto">
          <a:xfrm>
            <a:off x="11945938" y="0"/>
            <a:ext cx="855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п. </a:t>
            </a:r>
            <a:r>
              <a:rPr lang="ru-RU" b="1" smtClean="0">
                <a:latin typeface="Times New Roman" pitchFamily="18" charset="0"/>
              </a:rPr>
              <a:t>5.1.</a:t>
            </a:r>
            <a:r>
              <a:rPr lang="en-US" b="1" smtClean="0">
                <a:latin typeface="Times New Roman" pitchFamily="18" charset="0"/>
              </a:rPr>
              <a:t>3</a:t>
            </a:r>
            <a:r>
              <a:rPr lang="ru-RU" b="1" smtClean="0">
                <a:latin typeface="Times New Roman" pitchFamily="18" charset="0"/>
              </a:rPr>
              <a:t>.</a:t>
            </a: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4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55913"/>
            <a:ext cx="12801600" cy="3365500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08" tIns="63959" rIns="127908" bIns="63959"/>
          <a:lstStyle/>
          <a:p>
            <a:pPr defTabSz="1277938" eaLnBrk="1" hangingPunct="1">
              <a:defRPr/>
            </a:pPr>
            <a:endParaRPr lang="ru-RU" sz="5500" b="1" i="1" u="sng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19811" name="Group 5"/>
          <p:cNvGrpSpPr/>
          <p:nvPr/>
        </p:nvGrpSpPr>
        <p:grpSpPr>
          <a:xfrm>
            <a:off x="42863" y="157163"/>
            <a:ext cx="2335212" cy="2019300"/>
            <a:chOff x="373" y="1752"/>
            <a:chExt cx="1786" cy="1388"/>
          </a:xfrm>
        </p:grpSpPr>
        <p:sp>
          <p:nvSpPr>
            <p:cNvPr id="119820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4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119821" name="Freeform 7"/>
            <p:cNvSpPr/>
            <p:nvPr/>
          </p:nvSpPr>
          <p:spPr bwMode="auto">
            <a:xfrm>
              <a:off x="489" y="1759"/>
              <a:ext cx="764" cy="246"/>
            </a:xfrm>
            <a:custGeom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9822" name="Freeform 8"/>
            <p:cNvSpPr/>
            <p:nvPr/>
          </p:nvSpPr>
          <p:spPr bwMode="auto">
            <a:xfrm>
              <a:off x="485" y="2382"/>
              <a:ext cx="980" cy="246"/>
            </a:xfrm>
            <a:custGeom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6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9823" name="Freeform 9"/>
            <p:cNvSpPr/>
            <p:nvPr/>
          </p:nvSpPr>
          <p:spPr bwMode="auto">
            <a:xfrm>
              <a:off x="1705" y="2340"/>
              <a:ext cx="138" cy="251"/>
            </a:xfrm>
            <a:custGeom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9824" name="Freeform 10"/>
            <p:cNvSpPr/>
            <p:nvPr/>
          </p:nvSpPr>
          <p:spPr bwMode="auto">
            <a:xfrm>
              <a:off x="1083" y="1827"/>
              <a:ext cx="166" cy="247"/>
            </a:xfrm>
            <a:custGeom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9825" name="Freeform 11"/>
            <p:cNvSpPr/>
            <p:nvPr/>
          </p:nvSpPr>
          <p:spPr bwMode="auto">
            <a:xfrm>
              <a:off x="1792" y="2104"/>
              <a:ext cx="248" cy="247"/>
            </a:xfrm>
            <a:custGeom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9826" name="Freeform 12"/>
            <p:cNvSpPr/>
            <p:nvPr/>
          </p:nvSpPr>
          <p:spPr bwMode="auto">
            <a:xfrm>
              <a:off x="1826" y="2472"/>
              <a:ext cx="282" cy="247"/>
            </a:xfrm>
            <a:custGeom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9827" name="Freeform 13"/>
            <p:cNvSpPr/>
            <p:nvPr/>
          </p:nvSpPr>
          <p:spPr bwMode="auto">
            <a:xfrm>
              <a:off x="1117" y="2709"/>
              <a:ext cx="354" cy="247"/>
            </a:xfrm>
            <a:custGeom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9828" name="Freeform 14"/>
            <p:cNvSpPr/>
            <p:nvPr/>
          </p:nvSpPr>
          <p:spPr bwMode="auto">
            <a:xfrm>
              <a:off x="1784" y="2898"/>
              <a:ext cx="73" cy="242"/>
            </a:xfrm>
            <a:custGeom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9829" name="Freeform 15"/>
            <p:cNvSpPr/>
            <p:nvPr/>
          </p:nvSpPr>
          <p:spPr bwMode="auto">
            <a:xfrm>
              <a:off x="1131" y="2611"/>
              <a:ext cx="721" cy="246"/>
            </a:xfrm>
            <a:custGeom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9830" name="Freeform 16"/>
            <p:cNvSpPr/>
            <p:nvPr/>
          </p:nvSpPr>
          <p:spPr bwMode="auto">
            <a:xfrm>
              <a:off x="1794" y="2706"/>
              <a:ext cx="365" cy="246"/>
            </a:xfrm>
            <a:custGeom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9831" name="Freeform 17"/>
            <p:cNvSpPr/>
            <p:nvPr/>
          </p:nvSpPr>
          <p:spPr bwMode="auto">
            <a:xfrm>
              <a:off x="1632" y="2107"/>
              <a:ext cx="199" cy="246"/>
            </a:xfrm>
            <a:custGeom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9832" name="Freeform 18"/>
            <p:cNvSpPr/>
            <p:nvPr/>
          </p:nvSpPr>
          <p:spPr bwMode="auto">
            <a:xfrm>
              <a:off x="1212" y="1881"/>
              <a:ext cx="508" cy="246"/>
            </a:xfrm>
            <a:custGeom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9833" name="Freeform 19"/>
            <p:cNvSpPr/>
            <p:nvPr/>
          </p:nvSpPr>
          <p:spPr bwMode="auto">
            <a:xfrm>
              <a:off x="1242" y="2333"/>
              <a:ext cx="599" cy="246"/>
            </a:xfrm>
            <a:custGeom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9834" name="Freeform 20"/>
            <p:cNvSpPr/>
            <p:nvPr/>
          </p:nvSpPr>
          <p:spPr bwMode="auto">
            <a:xfrm rot="11000101" flipV="1">
              <a:off x="373" y="1835"/>
              <a:ext cx="225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9835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3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119836" name="Freeform 22"/>
            <p:cNvSpPr/>
            <p:nvPr/>
          </p:nvSpPr>
          <p:spPr bwMode="auto">
            <a:xfrm>
              <a:off x="502" y="1752"/>
              <a:ext cx="735" cy="247"/>
            </a:xfrm>
            <a:custGeom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9837" name="Freeform 37"/>
            <p:cNvSpPr/>
            <p:nvPr/>
          </p:nvSpPr>
          <p:spPr bwMode="auto">
            <a:xfrm>
              <a:off x="570" y="2142"/>
              <a:ext cx="822" cy="246"/>
            </a:xfrm>
            <a:custGeom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9838" name="Freeform 38"/>
            <p:cNvSpPr/>
            <p:nvPr/>
          </p:nvSpPr>
          <p:spPr bwMode="auto">
            <a:xfrm rot="21384436" flipH="1">
              <a:off x="396" y="1823"/>
              <a:ext cx="226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19839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3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</p:grpSp>
      <p:grpSp>
        <p:nvGrpSpPr>
          <p:cNvPr id="119812" name="Group 3"/>
          <p:cNvGrpSpPr/>
          <p:nvPr/>
        </p:nvGrpSpPr>
        <p:grpSpPr>
          <a:xfrm>
            <a:off x="12401550" y="0"/>
            <a:ext cx="400050" cy="9601200"/>
            <a:chOff x="5454" y="0"/>
            <a:chExt cx="193" cy="4320"/>
          </a:xfrm>
        </p:grpSpPr>
        <p:sp>
          <p:nvSpPr>
            <p:cNvPr id="119817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119818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119819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</p:grpSp>
      <p:graphicFrame>
        <p:nvGraphicFramePr>
          <p:cNvPr id="119813" name="Object 7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11991975" y="0"/>
          <a:ext cx="8096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CorelDRAW" r:id="rId2" imgW="810768" imgH="950976" progId="">
                  <p:embed/>
                </p:oleObj>
              </mc:Choice>
              <mc:Fallback>
                <p:oleObj name="CorelDRAW" r:id="rId2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91975" y="0"/>
                        <a:ext cx="809625" cy="1160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4" name="Object 3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420688" y="266700"/>
          <a:ext cx="357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CorelDRAW" r:id="rId4" imgW="810768" imgH="950976" progId="">
                  <p:embed/>
                </p:oleObj>
              </mc:Choice>
              <mc:Fallback>
                <p:oleObj name="CorelDRAW" r:id="rId4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0688" y="266700"/>
                        <a:ext cx="357187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9815" name="Picture 2" descr="заставка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496888" y="3576638"/>
            <a:ext cx="11945937" cy="22875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06" tIns="45703" rIns="91406" bIns="45703">
            <a:spAutoFit/>
          </a:bodyPr>
          <a:lstStyle/>
          <a:p>
            <a:pPr algn="ctr" defTabSz="1277938">
              <a:defRPr/>
            </a:pPr>
            <a:endParaRPr lang="ru-RU" sz="4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1277938">
              <a:defRPr/>
            </a:pPr>
            <a: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РИСКИ ПОДТОПЛЕНИЙ (ЗАТОПЛЕНИЙ)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55913"/>
            <a:ext cx="12801600" cy="3365500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08" tIns="63959" rIns="127908" bIns="63959"/>
          <a:lstStyle/>
          <a:p>
            <a:pPr defTabSz="1277938" eaLnBrk="1" hangingPunct="1">
              <a:defRPr/>
            </a:pPr>
            <a:endParaRPr lang="ru-RU" sz="5500" b="1" i="1" u="sng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7347" name="Group 5"/>
          <p:cNvGrpSpPr/>
          <p:nvPr/>
        </p:nvGrpSpPr>
        <p:grpSpPr>
          <a:xfrm>
            <a:off x="42863" y="157163"/>
            <a:ext cx="2335212" cy="2019300"/>
            <a:chOff x="373" y="1752"/>
            <a:chExt cx="1786" cy="1388"/>
          </a:xfrm>
        </p:grpSpPr>
        <p:sp>
          <p:nvSpPr>
            <p:cNvPr id="57356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4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57357" name="Freeform 7"/>
            <p:cNvSpPr/>
            <p:nvPr/>
          </p:nvSpPr>
          <p:spPr bwMode="auto">
            <a:xfrm>
              <a:off x="489" y="1759"/>
              <a:ext cx="764" cy="246"/>
            </a:xfrm>
            <a:custGeom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7358" name="Freeform 8"/>
            <p:cNvSpPr/>
            <p:nvPr/>
          </p:nvSpPr>
          <p:spPr bwMode="auto">
            <a:xfrm>
              <a:off x="485" y="2382"/>
              <a:ext cx="980" cy="246"/>
            </a:xfrm>
            <a:custGeom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6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7359" name="Freeform 9"/>
            <p:cNvSpPr/>
            <p:nvPr/>
          </p:nvSpPr>
          <p:spPr bwMode="auto">
            <a:xfrm>
              <a:off x="1705" y="2340"/>
              <a:ext cx="138" cy="251"/>
            </a:xfrm>
            <a:custGeom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7360" name="Freeform 10"/>
            <p:cNvSpPr/>
            <p:nvPr/>
          </p:nvSpPr>
          <p:spPr bwMode="auto">
            <a:xfrm>
              <a:off x="1083" y="1827"/>
              <a:ext cx="166" cy="247"/>
            </a:xfrm>
            <a:custGeom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7361" name="Freeform 11"/>
            <p:cNvSpPr/>
            <p:nvPr/>
          </p:nvSpPr>
          <p:spPr bwMode="auto">
            <a:xfrm>
              <a:off x="1792" y="2104"/>
              <a:ext cx="248" cy="247"/>
            </a:xfrm>
            <a:custGeom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7362" name="Freeform 12"/>
            <p:cNvSpPr/>
            <p:nvPr/>
          </p:nvSpPr>
          <p:spPr bwMode="auto">
            <a:xfrm>
              <a:off x="1826" y="2472"/>
              <a:ext cx="282" cy="247"/>
            </a:xfrm>
            <a:custGeom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7363" name="Freeform 13"/>
            <p:cNvSpPr/>
            <p:nvPr/>
          </p:nvSpPr>
          <p:spPr bwMode="auto">
            <a:xfrm>
              <a:off x="1117" y="2709"/>
              <a:ext cx="354" cy="247"/>
            </a:xfrm>
            <a:custGeom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7364" name="Freeform 14"/>
            <p:cNvSpPr/>
            <p:nvPr/>
          </p:nvSpPr>
          <p:spPr bwMode="auto">
            <a:xfrm>
              <a:off x="1784" y="2898"/>
              <a:ext cx="73" cy="242"/>
            </a:xfrm>
            <a:custGeom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7365" name="Freeform 15"/>
            <p:cNvSpPr/>
            <p:nvPr/>
          </p:nvSpPr>
          <p:spPr bwMode="auto">
            <a:xfrm>
              <a:off x="1131" y="2611"/>
              <a:ext cx="721" cy="246"/>
            </a:xfrm>
            <a:custGeom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7366" name="Freeform 16"/>
            <p:cNvSpPr/>
            <p:nvPr/>
          </p:nvSpPr>
          <p:spPr bwMode="auto">
            <a:xfrm>
              <a:off x="1794" y="2706"/>
              <a:ext cx="365" cy="246"/>
            </a:xfrm>
            <a:custGeom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7367" name="Freeform 17"/>
            <p:cNvSpPr/>
            <p:nvPr/>
          </p:nvSpPr>
          <p:spPr bwMode="auto">
            <a:xfrm>
              <a:off x="1632" y="2107"/>
              <a:ext cx="199" cy="246"/>
            </a:xfrm>
            <a:custGeom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7368" name="Freeform 18"/>
            <p:cNvSpPr/>
            <p:nvPr/>
          </p:nvSpPr>
          <p:spPr bwMode="auto">
            <a:xfrm>
              <a:off x="1212" y="1881"/>
              <a:ext cx="508" cy="246"/>
            </a:xfrm>
            <a:custGeom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7369" name="Freeform 19"/>
            <p:cNvSpPr/>
            <p:nvPr/>
          </p:nvSpPr>
          <p:spPr bwMode="auto">
            <a:xfrm>
              <a:off x="1242" y="2333"/>
              <a:ext cx="599" cy="246"/>
            </a:xfrm>
            <a:custGeom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7370" name="Freeform 20"/>
            <p:cNvSpPr/>
            <p:nvPr/>
          </p:nvSpPr>
          <p:spPr bwMode="auto">
            <a:xfrm rot="11000101" flipV="1">
              <a:off x="373" y="1835"/>
              <a:ext cx="225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7371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3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57372" name="Freeform 22"/>
            <p:cNvSpPr/>
            <p:nvPr/>
          </p:nvSpPr>
          <p:spPr bwMode="auto">
            <a:xfrm>
              <a:off x="502" y="1752"/>
              <a:ext cx="735" cy="247"/>
            </a:xfrm>
            <a:custGeom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7373" name="Freeform 37"/>
            <p:cNvSpPr/>
            <p:nvPr/>
          </p:nvSpPr>
          <p:spPr bwMode="auto">
            <a:xfrm>
              <a:off x="570" y="2142"/>
              <a:ext cx="822" cy="246"/>
            </a:xfrm>
            <a:custGeom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7374" name="Freeform 38"/>
            <p:cNvSpPr/>
            <p:nvPr/>
          </p:nvSpPr>
          <p:spPr bwMode="auto">
            <a:xfrm rot="21384436" flipH="1">
              <a:off x="396" y="1823"/>
              <a:ext cx="226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7375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3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</p:grpSp>
      <p:grpSp>
        <p:nvGrpSpPr>
          <p:cNvPr id="57348" name="Group 3"/>
          <p:cNvGrpSpPr/>
          <p:nvPr/>
        </p:nvGrpSpPr>
        <p:grpSpPr>
          <a:xfrm>
            <a:off x="12401550" y="0"/>
            <a:ext cx="400050" cy="9601200"/>
            <a:chOff x="5454" y="0"/>
            <a:chExt cx="193" cy="4320"/>
          </a:xfrm>
        </p:grpSpPr>
        <p:sp>
          <p:nvSpPr>
            <p:cNvPr id="57353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57354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57355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</p:grpSp>
      <p:graphicFrame>
        <p:nvGraphicFramePr>
          <p:cNvPr id="57349" name="Object 7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11991975" y="0"/>
          <a:ext cx="8096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orelDRAW" r:id="rId2" imgW="810768" imgH="950976" progId="">
                  <p:embed/>
                </p:oleObj>
              </mc:Choice>
              <mc:Fallback>
                <p:oleObj name="CorelDRAW" r:id="rId2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91975" y="0"/>
                        <a:ext cx="809625" cy="1160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3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420688" y="266700"/>
          <a:ext cx="357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orelDRAW" r:id="rId4" imgW="810768" imgH="950976" progId="">
                  <p:embed/>
                </p:oleObj>
              </mc:Choice>
              <mc:Fallback>
                <p:oleObj name="CorelDRAW" r:id="rId4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0688" y="266700"/>
                        <a:ext cx="357187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51" name="Picture 2" descr="заставка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496888" y="3576638"/>
            <a:ext cx="11945937" cy="223134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06" tIns="45703" rIns="91406" bIns="45703">
            <a:spAutoFit/>
          </a:bodyPr>
          <a:lstStyle/>
          <a:p>
            <a:pPr algn="ctr" defTabSz="1277938">
              <a:defRPr/>
            </a:pPr>
            <a:endParaRPr lang="ru-RU" sz="43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1277938">
              <a:defRPr/>
            </a:pPr>
            <a: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Раздел № 1</a:t>
            </a:r>
          </a:p>
          <a:p>
            <a:pPr algn="ctr" defTabSz="1277938">
              <a:defRPr/>
            </a:pPr>
            <a: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СОДЕРЖАНИЕ</a:t>
            </a:r>
          </a:p>
        </p:txBody>
      </p:sp>
    </p:spTree>
  </p:cSld>
  <p:clrMapOvr>
    <a:masterClrMapping/>
  </p:clrMapOvr>
  <p:transition/>
  <p:timing/>
</p:sld>
</file>

<file path=ppt/slides/slide5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563" name="Прямоугольник 5"/>
          <p:cNvSpPr>
            <a:spLocks noChangeArrowheads="1"/>
          </p:cNvSpPr>
          <p:nvPr/>
        </p:nvSpPr>
        <p:spPr bwMode="auto">
          <a:xfrm>
            <a:off x="0" y="1"/>
            <a:ext cx="12801600" cy="12002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384" tIns="45692" rIns="91384" bIns="45692"/>
          <a:lstStyle/>
          <a:p>
            <a:pPr lvl="0" algn="ctr" defTabSz="886671">
              <a:tabLst>
                <a:tab pos="2248749"/>
                <a:tab pos="2428951"/>
                <a:tab pos="2495286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ТЕРРИТОРИИ МУНИЦИПАЛЬНОГО ОБРАЗОВАНИЯ </a:t>
            </a:r>
            <a:b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ЮШАРСКИЙ СЕЛЬСОВЕТ» ПОСЕЛОК </a:t>
            </a: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ВАРНЕК НЕНЕЦКОГО АВТОНОМНОГО ОКРУГА</a:t>
            </a:r>
          </a:p>
          <a:p>
            <a:pPr lvl="0" algn="ctr" defTabSz="898168">
              <a:lnSpc>
                <a:spcPct val="80000"/>
              </a:lnSpc>
              <a:defRPr/>
            </a:pP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(риск подтоплений)</a:t>
            </a:r>
            <a:r>
              <a:rPr lang="ru-RU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564" name="Picture 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00201"/>
            <a:ext cx="12801600" cy="8400999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97"/>
          <p:cNvSpPr>
            <a:spLocks noChangeArrowheads="1"/>
          </p:cNvSpPr>
          <p:nvPr/>
        </p:nvSpPr>
        <p:spPr bwMode="auto">
          <a:xfrm rot="1571504">
            <a:off x="10087796" y="6564556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6" name="AutoShape 98"/>
          <p:cNvSpPr>
            <a:spLocks noChangeArrowheads="1"/>
          </p:cNvSpPr>
          <p:nvPr/>
        </p:nvSpPr>
        <p:spPr bwMode="auto">
          <a:xfrm>
            <a:off x="9281120" y="5808712"/>
            <a:ext cx="792187" cy="28803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Общественный центр (клуб, ФАП)</a:t>
            </a:r>
            <a:endParaRPr lang="ru-RU" sz="600"/>
          </a:p>
        </p:txBody>
      </p:sp>
      <p:sp>
        <p:nvSpPr>
          <p:cNvPr id="66567" name="Rectangle 99"/>
          <p:cNvSpPr>
            <a:spLocks noChangeArrowheads="1"/>
          </p:cNvSpPr>
          <p:nvPr/>
        </p:nvSpPr>
        <p:spPr bwMode="auto">
          <a:xfrm rot="-1730222">
            <a:off x="2152650" y="3360738"/>
            <a:ext cx="576263" cy="2651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8" name="AutoShape 100"/>
          <p:cNvSpPr>
            <a:spLocks noChangeArrowheads="1"/>
          </p:cNvSpPr>
          <p:nvPr/>
        </p:nvSpPr>
        <p:spPr bwMode="auto">
          <a:xfrm>
            <a:off x="1792288" y="3071813"/>
            <a:ext cx="431800" cy="14446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БАНЯ</a:t>
            </a:r>
          </a:p>
        </p:txBody>
      </p:sp>
      <p:sp>
        <p:nvSpPr>
          <p:cNvPr id="66571" name="Rectangle 103"/>
          <p:cNvSpPr>
            <a:spLocks noChangeArrowheads="1"/>
          </p:cNvSpPr>
          <p:nvPr/>
        </p:nvSpPr>
        <p:spPr bwMode="auto">
          <a:xfrm rot="1743570">
            <a:off x="8056563" y="6096000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2" name="AutoShape 104"/>
          <p:cNvSpPr>
            <a:spLocks noChangeArrowheads="1"/>
          </p:cNvSpPr>
          <p:nvPr/>
        </p:nvSpPr>
        <p:spPr bwMode="auto">
          <a:xfrm>
            <a:off x="7840663" y="5305425"/>
            <a:ext cx="936625" cy="215900"/>
          </a:xfrm>
          <a:prstGeom prst="wedgeRectCallout">
            <a:avLst>
              <a:gd name="adj1" fmla="val -12204"/>
              <a:gd name="adj2" fmla="val 32867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60000"/>
              </a:lnSpc>
            </a:pPr>
            <a:r>
              <a:rPr lang="ru-RU" sz="600"/>
              <a:t>Пекарня производительность -25кг \сутки</a:t>
            </a:r>
          </a:p>
        </p:txBody>
      </p:sp>
      <p:sp>
        <p:nvSpPr>
          <p:cNvPr id="66574" name="Rectangle 106"/>
          <p:cNvSpPr>
            <a:spLocks noChangeArrowheads="1"/>
          </p:cNvSpPr>
          <p:nvPr/>
        </p:nvSpPr>
        <p:spPr bwMode="auto">
          <a:xfrm rot="2070800">
            <a:off x="8272463" y="6816725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7" name="Rectangle 109"/>
          <p:cNvSpPr>
            <a:spLocks noChangeArrowheads="1"/>
          </p:cNvSpPr>
          <p:nvPr/>
        </p:nvSpPr>
        <p:spPr bwMode="auto">
          <a:xfrm rot="1893124">
            <a:off x="5224245" y="4917306"/>
            <a:ext cx="382174" cy="544356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8" name="AutoShape 110"/>
          <p:cNvSpPr>
            <a:spLocks noChangeArrowheads="1"/>
          </p:cNvSpPr>
          <p:nvPr/>
        </p:nvSpPr>
        <p:spPr bwMode="auto">
          <a:xfrm>
            <a:off x="5320680" y="4440560"/>
            <a:ext cx="792162" cy="144463"/>
          </a:xfrm>
          <a:prstGeom prst="wedgeRectCallout">
            <a:avLst>
              <a:gd name="adj1" fmla="val -36171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Телевизионная</a:t>
            </a:r>
          </a:p>
        </p:txBody>
      </p:sp>
      <p:grpSp>
        <p:nvGrpSpPr>
          <p:cNvPr id="2" name="Group 265"/>
          <p:cNvGrpSpPr/>
          <p:nvPr/>
        </p:nvGrpSpPr>
        <p:grpSpPr>
          <a:xfrm rot="2661616">
            <a:off x="4218658" y="5575028"/>
            <a:ext cx="434561" cy="179335"/>
            <a:chOff x="249" y="2931"/>
            <a:chExt cx="907" cy="363"/>
          </a:xfrm>
          <a:solidFill>
            <a:schemeClr val="tx1"/>
          </a:solidFill>
        </p:grpSpPr>
        <p:sp>
          <p:nvSpPr>
            <p:cNvPr id="21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2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3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4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</p:grpSp>
      <p:sp>
        <p:nvSpPr>
          <p:cNvPr id="26" name="Прямоугольник 51"/>
          <p:cNvSpPr>
            <a:spLocks noChangeArrowheads="1"/>
          </p:cNvSpPr>
          <p:nvPr/>
        </p:nvSpPr>
        <p:spPr bwMode="auto">
          <a:xfrm rot="21070448">
            <a:off x="4740137" y="3860055"/>
            <a:ext cx="644753" cy="29723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7" name="Прямоугольник 51"/>
          <p:cNvSpPr>
            <a:spLocks noChangeArrowheads="1"/>
          </p:cNvSpPr>
          <p:nvPr/>
        </p:nvSpPr>
        <p:spPr bwMode="auto">
          <a:xfrm rot="2099473">
            <a:off x="9002238" y="7120181"/>
            <a:ext cx="383628" cy="49552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28" name="Прямоугольник 51"/>
          <p:cNvSpPr>
            <a:spLocks noChangeArrowheads="1"/>
          </p:cNvSpPr>
          <p:nvPr/>
        </p:nvSpPr>
        <p:spPr bwMode="auto">
          <a:xfrm rot="1144718">
            <a:off x="813065" y="2815823"/>
            <a:ext cx="230253" cy="22513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29" name="Прямоугольник 51"/>
          <p:cNvSpPr>
            <a:spLocks noChangeArrowheads="1"/>
          </p:cNvSpPr>
          <p:nvPr/>
        </p:nvSpPr>
        <p:spPr bwMode="auto">
          <a:xfrm rot="1473376">
            <a:off x="8726694" y="7956187"/>
            <a:ext cx="709158" cy="25633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0" name="Прямоугольник 51"/>
          <p:cNvSpPr>
            <a:spLocks noChangeArrowheads="1"/>
          </p:cNvSpPr>
          <p:nvPr/>
        </p:nvSpPr>
        <p:spPr bwMode="auto">
          <a:xfrm>
            <a:off x="2368352" y="1416224"/>
            <a:ext cx="504056" cy="43204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 rot="305283">
            <a:off x="2512368" y="1488232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3" name="Прямоугольник 51"/>
          <p:cNvSpPr>
            <a:spLocks noChangeArrowheads="1"/>
          </p:cNvSpPr>
          <p:nvPr/>
        </p:nvSpPr>
        <p:spPr bwMode="auto">
          <a:xfrm rot="1506666">
            <a:off x="735002" y="2357096"/>
            <a:ext cx="602402" cy="24178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4" name="Прямоугольник 51"/>
          <p:cNvSpPr>
            <a:spLocks noChangeArrowheads="1"/>
          </p:cNvSpPr>
          <p:nvPr/>
        </p:nvSpPr>
        <p:spPr bwMode="auto">
          <a:xfrm rot="19301700">
            <a:off x="2399633" y="3865746"/>
            <a:ext cx="225470" cy="18426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5" name="Прямоугольник 51"/>
          <p:cNvSpPr>
            <a:spLocks noChangeArrowheads="1"/>
          </p:cNvSpPr>
          <p:nvPr/>
        </p:nvSpPr>
        <p:spPr bwMode="auto">
          <a:xfrm rot="20547644">
            <a:off x="5971327" y="3500909"/>
            <a:ext cx="159021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6" name="Прямоугольник 51"/>
          <p:cNvSpPr>
            <a:spLocks noChangeArrowheads="1"/>
          </p:cNvSpPr>
          <p:nvPr/>
        </p:nvSpPr>
        <p:spPr bwMode="auto">
          <a:xfrm rot="1688196">
            <a:off x="9187303" y="6590043"/>
            <a:ext cx="385406" cy="199659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7" name="Прямоугольник 51"/>
          <p:cNvSpPr>
            <a:spLocks noChangeArrowheads="1"/>
          </p:cNvSpPr>
          <p:nvPr/>
        </p:nvSpPr>
        <p:spPr bwMode="auto">
          <a:xfrm rot="1631055">
            <a:off x="7156678" y="5518378"/>
            <a:ext cx="161005" cy="19216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8" name="Прямоугольник 51"/>
          <p:cNvSpPr>
            <a:spLocks noChangeArrowheads="1"/>
          </p:cNvSpPr>
          <p:nvPr/>
        </p:nvSpPr>
        <p:spPr bwMode="auto">
          <a:xfrm rot="2478033">
            <a:off x="11040033" y="6928760"/>
            <a:ext cx="454017" cy="34916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9" name="Прямоугольник 51"/>
          <p:cNvSpPr>
            <a:spLocks noChangeArrowheads="1"/>
          </p:cNvSpPr>
          <p:nvPr/>
        </p:nvSpPr>
        <p:spPr bwMode="auto">
          <a:xfrm rot="1886794">
            <a:off x="9012420" y="6244105"/>
            <a:ext cx="221862" cy="13656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0" name="Прямоугольник 51"/>
          <p:cNvSpPr>
            <a:spLocks noChangeArrowheads="1"/>
          </p:cNvSpPr>
          <p:nvPr/>
        </p:nvSpPr>
        <p:spPr bwMode="auto">
          <a:xfrm rot="1907419">
            <a:off x="7403785" y="6416553"/>
            <a:ext cx="642405" cy="35862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1" name="Прямоугольник 51"/>
          <p:cNvSpPr>
            <a:spLocks noChangeArrowheads="1"/>
          </p:cNvSpPr>
          <p:nvPr/>
        </p:nvSpPr>
        <p:spPr bwMode="auto">
          <a:xfrm rot="2065507">
            <a:off x="6305140" y="4751481"/>
            <a:ext cx="317632" cy="52421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2" name="Прямоугольник 51"/>
          <p:cNvSpPr>
            <a:spLocks noChangeArrowheads="1"/>
          </p:cNvSpPr>
          <p:nvPr/>
        </p:nvSpPr>
        <p:spPr bwMode="auto">
          <a:xfrm rot="2339236">
            <a:off x="5732941" y="4438776"/>
            <a:ext cx="395168" cy="51455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3" name="Прямоугольник 51"/>
          <p:cNvSpPr>
            <a:spLocks noChangeArrowheads="1"/>
          </p:cNvSpPr>
          <p:nvPr/>
        </p:nvSpPr>
        <p:spPr bwMode="auto">
          <a:xfrm rot="7209479">
            <a:off x="6234070" y="5427587"/>
            <a:ext cx="307859" cy="51827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4" name="Прямоугольник 51"/>
          <p:cNvSpPr>
            <a:spLocks noChangeArrowheads="1"/>
          </p:cNvSpPr>
          <p:nvPr/>
        </p:nvSpPr>
        <p:spPr bwMode="auto">
          <a:xfrm rot="1582456">
            <a:off x="7453602" y="5736412"/>
            <a:ext cx="552076" cy="330554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5" name="Прямоугольник 51"/>
          <p:cNvSpPr>
            <a:spLocks noChangeArrowheads="1"/>
          </p:cNvSpPr>
          <p:nvPr/>
        </p:nvSpPr>
        <p:spPr bwMode="auto">
          <a:xfrm rot="1720696">
            <a:off x="9372207" y="5074362"/>
            <a:ext cx="150442" cy="184860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6" name="Прямоугольник 51"/>
          <p:cNvSpPr>
            <a:spLocks noChangeArrowheads="1"/>
          </p:cNvSpPr>
          <p:nvPr/>
        </p:nvSpPr>
        <p:spPr bwMode="auto">
          <a:xfrm rot="1362766">
            <a:off x="11710438" y="7452211"/>
            <a:ext cx="94228" cy="134862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 rot="2258938">
            <a:off x="5874312" y="4645132"/>
            <a:ext cx="184677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 rot="2098180">
            <a:off x="7630896" y="6466080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 rot="21137920">
            <a:off x="4894593" y="3922678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 bwMode="auto">
          <a:xfrm rot="2201340">
            <a:off x="6307028" y="5004374"/>
            <a:ext cx="184258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 bwMode="auto">
          <a:xfrm rot="2035656">
            <a:off x="9086898" y="7296898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 bwMode="auto">
          <a:xfrm rot="1756283">
            <a:off x="9287080" y="6610096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 rot="1610965">
            <a:off x="7630896" y="5818009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 bwMode="auto">
          <a:xfrm rot="1823293">
            <a:off x="6353839" y="5624693"/>
            <a:ext cx="165650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3" name="Group 99"/>
          <p:cNvGrpSpPr/>
          <p:nvPr/>
        </p:nvGrpSpPr>
        <p:grpSpPr>
          <a:xfrm rot="2903099">
            <a:off x="3448472" y="3360440"/>
            <a:ext cx="417512" cy="236538"/>
            <a:chExt cx="20000" cy="20000"/>
          </a:xfrm>
        </p:grpSpPr>
        <p:sp>
          <p:nvSpPr>
            <p:cNvPr id="60" name="Freeform 100"/>
            <p:cNvSpPr/>
            <p:nvPr/>
          </p:nvSpPr>
          <p:spPr bwMode="auto">
            <a:xfrm>
              <a:off x="0" y="0"/>
              <a:ext cx="20000" cy="6036"/>
            </a:xfrm>
            <a:custGeom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61" name="Freeform 101"/>
            <p:cNvSpPr/>
            <p:nvPr/>
          </p:nvSpPr>
          <p:spPr bwMode="auto">
            <a:xfrm>
              <a:off x="0" y="13966"/>
              <a:ext cx="20000" cy="6034"/>
            </a:xfrm>
            <a:custGeom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62" name="AutoShape 108"/>
          <p:cNvSpPr>
            <a:spLocks noChangeArrowheads="1"/>
          </p:cNvSpPr>
          <p:nvPr/>
        </p:nvSpPr>
        <p:spPr bwMode="auto">
          <a:xfrm>
            <a:off x="3448472" y="2136304"/>
            <a:ext cx="1080120" cy="288032"/>
          </a:xfrm>
          <a:prstGeom prst="wedgeRectCallout">
            <a:avLst>
              <a:gd name="adj1" fmla="val -34769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Мост деревянный через</a:t>
            </a:r>
          </a:p>
          <a:p>
            <a:pPr algn="ctr" defTabSz="1279525">
              <a:lnSpc>
                <a:spcPct val="70000"/>
              </a:lnSpc>
            </a:pPr>
            <a:r>
              <a:rPr lang="ru-RU" sz="600" smtClean="0"/>
              <a:t>р. Казённый, длина 5 м, шир. 1,5 м.</a:t>
            </a:r>
            <a:endParaRPr lang="ru-RU" sz="600"/>
          </a:p>
        </p:txBody>
      </p:sp>
      <p:sp>
        <p:nvSpPr>
          <p:cNvPr id="63" name="AutoShape 108"/>
          <p:cNvSpPr>
            <a:spLocks noChangeArrowheads="1"/>
          </p:cNvSpPr>
          <p:nvPr/>
        </p:nvSpPr>
        <p:spPr bwMode="auto">
          <a:xfrm>
            <a:off x="784176" y="1416224"/>
            <a:ext cx="863153" cy="216470"/>
          </a:xfrm>
          <a:prstGeom prst="wedgeRectCallout">
            <a:avLst>
              <a:gd name="adj1" fmla="val -34769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Склад  хранится бензин (10 бочек)</a:t>
            </a:r>
            <a:endParaRPr lang="ru-RU" sz="600"/>
          </a:p>
        </p:txBody>
      </p:sp>
      <p:sp>
        <p:nvSpPr>
          <p:cNvPr id="65" name="AutoShape 105"/>
          <p:cNvSpPr>
            <a:spLocks noChangeArrowheads="1"/>
          </p:cNvSpPr>
          <p:nvPr/>
        </p:nvSpPr>
        <p:spPr bwMode="auto">
          <a:xfrm>
            <a:off x="7768952" y="8256984"/>
            <a:ext cx="1080889" cy="216024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Склад Каратайского ПО (не эксплуатир-ся)</a:t>
            </a:r>
            <a:endParaRPr lang="ru-RU" sz="600"/>
          </a:p>
        </p:txBody>
      </p:sp>
      <p:sp>
        <p:nvSpPr>
          <p:cNvPr id="66" name="Oval 41"/>
          <p:cNvSpPr>
            <a:spLocks noChangeArrowheads="1"/>
          </p:cNvSpPr>
          <p:nvPr/>
        </p:nvSpPr>
        <p:spPr bwMode="auto">
          <a:xfrm>
            <a:off x="3304456" y="4512568"/>
            <a:ext cx="288143" cy="288409"/>
          </a:xfrm>
          <a:prstGeom prst="ellipse">
            <a:avLst/>
          </a:prstGeom>
          <a:noFill/>
          <a:ln w="25400">
            <a:noFill/>
            <a:round/>
          </a:ln>
        </p:spPr>
        <p:txBody>
          <a:bodyPr wrap="none" lIns="127761" tIns="63881" rIns="127761" bIns="63881" anchor="ctr"/>
          <a:lstStyle/>
          <a:p>
            <a:pPr algn="ctr" defTabSz="1273175"/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18"/>
          <p:cNvGrpSpPr/>
          <p:nvPr/>
        </p:nvGrpSpPr>
        <p:grpSpPr>
          <a:xfrm>
            <a:off x="11009313" y="5940128"/>
            <a:ext cx="335129" cy="300653"/>
            <a:chOff x="982376" y="5374357"/>
            <a:chExt cx="288000" cy="314398"/>
          </a:xfrm>
        </p:grpSpPr>
        <p:sp>
          <p:nvSpPr>
            <p:cNvPr id="69" name="Oval 41"/>
            <p:cNvSpPr>
              <a:spLocks noChangeArrowheads="1"/>
            </p:cNvSpPr>
            <p:nvPr/>
          </p:nvSpPr>
          <p:spPr bwMode="auto">
            <a:xfrm>
              <a:off x="982376" y="5374357"/>
              <a:ext cx="288000" cy="314398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</a:ln>
          </p:spPr>
          <p:txBody>
            <a:bodyPr wrap="none" lIns="127761" tIns="63881" rIns="127761" bIns="63881" anchor="ctr"/>
            <a:lstStyle/>
            <a:p>
              <a:pPr algn="ctr" defTabSz="1273175"/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Oval 41"/>
            <p:cNvSpPr>
              <a:spLocks noChangeArrowheads="1"/>
            </p:cNvSpPr>
            <p:nvPr/>
          </p:nvSpPr>
          <p:spPr bwMode="auto">
            <a:xfrm>
              <a:off x="982376" y="5387535"/>
              <a:ext cx="288000" cy="287999"/>
            </a:xfrm>
            <a:prstGeom prst="ellipse">
              <a:avLst/>
            </a:prstGeom>
            <a:noFill/>
            <a:ln w="25400">
              <a:noFill/>
              <a:round/>
            </a:ln>
          </p:spPr>
          <p:txBody>
            <a:bodyPr wrap="none" lIns="127761" tIns="63881" rIns="127761" bIns="63881" anchor="ctr"/>
            <a:lstStyle/>
            <a:p>
              <a:pPr algn="ctr" defTabSz="1273175"/>
              <a:r>
                <a:rPr lang="en-US" sz="28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567"/>
          <p:cNvGrpSpPr/>
          <p:nvPr/>
        </p:nvGrpSpPr>
        <p:grpSpPr>
          <a:xfrm rot="-749454">
            <a:off x="4394643" y="3016867"/>
            <a:ext cx="164437" cy="111080"/>
            <a:chOff x="3079" y="3840"/>
            <a:chExt cx="181" cy="91"/>
          </a:xfrm>
        </p:grpSpPr>
        <p:sp>
          <p:nvSpPr>
            <p:cNvPr id="72" name="Line 564"/>
            <p:cNvSpPr>
              <a:spLocks noChangeShapeType="1"/>
            </p:cNvSpPr>
            <p:nvPr/>
          </p:nvSpPr>
          <p:spPr bwMode="auto">
            <a:xfrm flipH="1" flipV="1">
              <a:off x="3260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Line 565"/>
            <p:cNvSpPr>
              <a:spLocks noChangeShapeType="1"/>
            </p:cNvSpPr>
            <p:nvPr/>
          </p:nvSpPr>
          <p:spPr bwMode="auto">
            <a:xfrm flipH="1" flipV="1">
              <a:off x="3079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Line 566"/>
            <p:cNvSpPr>
              <a:spLocks noChangeShapeType="1"/>
            </p:cNvSpPr>
            <p:nvPr/>
          </p:nvSpPr>
          <p:spPr bwMode="auto">
            <a:xfrm flipH="1">
              <a:off x="3079" y="3886"/>
              <a:ext cx="18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9" name="AutoShape 98"/>
          <p:cNvSpPr>
            <a:spLocks noChangeArrowheads="1"/>
          </p:cNvSpPr>
          <p:nvPr/>
        </p:nvSpPr>
        <p:spPr bwMode="auto">
          <a:xfrm>
            <a:off x="2440360" y="4800600"/>
            <a:ext cx="1007864" cy="28803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Бочки, </a:t>
            </a:r>
            <a:r>
              <a:rPr lang="en-US" sz="600" smtClean="0"/>
              <a:t>V</a:t>
            </a:r>
            <a:r>
              <a:rPr lang="ru-RU" sz="600" smtClean="0"/>
              <a:t> 200 л.</a:t>
            </a:r>
          </a:p>
          <a:p>
            <a:pPr algn="ctr" defTabSz="1279525">
              <a:lnSpc>
                <a:spcPct val="70000"/>
              </a:lnSpc>
            </a:pPr>
            <a:r>
              <a:rPr lang="ru-RU" sz="600" smtClean="0"/>
              <a:t>Хранится ДТ (180 шт.), Масло (4 шт.) для ДЭС</a:t>
            </a:r>
            <a:endParaRPr lang="ru-RU" sz="600"/>
          </a:p>
        </p:txBody>
      </p:sp>
      <p:sp>
        <p:nvSpPr>
          <p:cNvPr id="80" name="Прямоугольник 51"/>
          <p:cNvSpPr>
            <a:spLocks noChangeArrowheads="1"/>
          </p:cNvSpPr>
          <p:nvPr/>
        </p:nvSpPr>
        <p:spPr bwMode="auto">
          <a:xfrm rot="2065507">
            <a:off x="4936987" y="4700464"/>
            <a:ext cx="317632" cy="52421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1" name="Прямоугольник 80"/>
          <p:cNvSpPr/>
          <p:nvPr/>
        </p:nvSpPr>
        <p:spPr bwMode="auto">
          <a:xfrm rot="2201340">
            <a:off x="5646951" y="5374775"/>
            <a:ext cx="149577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 bwMode="auto">
          <a:xfrm rot="2258938">
            <a:off x="4997722" y="4943558"/>
            <a:ext cx="150642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3" name="Прямоугольник 51"/>
          <p:cNvSpPr>
            <a:spLocks noChangeArrowheads="1"/>
          </p:cNvSpPr>
          <p:nvPr/>
        </p:nvSpPr>
        <p:spPr bwMode="auto">
          <a:xfrm rot="2065507">
            <a:off x="5585058" y="5132512"/>
            <a:ext cx="317632" cy="52421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4" name="Прямоугольник 51"/>
          <p:cNvSpPr>
            <a:spLocks noChangeArrowheads="1"/>
          </p:cNvSpPr>
          <p:nvPr/>
        </p:nvSpPr>
        <p:spPr bwMode="auto">
          <a:xfrm rot="7209479">
            <a:off x="6701783" y="5917778"/>
            <a:ext cx="307859" cy="25913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5" name="Прямоугольник 84"/>
          <p:cNvSpPr/>
          <p:nvPr/>
        </p:nvSpPr>
        <p:spPr bwMode="auto">
          <a:xfrm rot="1823293">
            <a:off x="6788044" y="5976788"/>
            <a:ext cx="134239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7" name="AutoShape 105"/>
          <p:cNvSpPr>
            <a:spLocks noChangeArrowheads="1"/>
          </p:cNvSpPr>
          <p:nvPr/>
        </p:nvSpPr>
        <p:spPr bwMode="auto">
          <a:xfrm>
            <a:off x="3664496" y="5880720"/>
            <a:ext cx="720849" cy="288032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ДЭС (АД-30), 2 ед. (1 экспл., 1 резерв.). АД-16 </a:t>
            </a:r>
            <a:endParaRPr lang="ru-RU" sz="600"/>
          </a:p>
        </p:txBody>
      </p:sp>
      <p:sp>
        <p:nvSpPr>
          <p:cNvPr id="88" name="Прямоугольник 87"/>
          <p:cNvSpPr/>
          <p:nvPr/>
        </p:nvSpPr>
        <p:spPr bwMode="auto">
          <a:xfrm rot="2035656">
            <a:off x="11131526" y="7056829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9" name="AutoShape 110"/>
          <p:cNvSpPr>
            <a:spLocks noChangeArrowheads="1"/>
          </p:cNvSpPr>
          <p:nvPr/>
        </p:nvSpPr>
        <p:spPr bwMode="auto">
          <a:xfrm>
            <a:off x="4456584" y="1704256"/>
            <a:ext cx="792162" cy="288032"/>
          </a:xfrm>
          <a:prstGeom prst="wedgeRectCallout">
            <a:avLst>
              <a:gd name="adj1" fmla="val -36171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Забор воды на хозпитьевые нужды</a:t>
            </a:r>
            <a:endParaRPr lang="ru-RU" sz="600"/>
          </a:p>
        </p:txBody>
      </p:sp>
      <p:sp>
        <p:nvSpPr>
          <p:cNvPr id="90" name="Прямоугольник 51"/>
          <p:cNvSpPr>
            <a:spLocks noChangeArrowheads="1"/>
          </p:cNvSpPr>
          <p:nvPr/>
        </p:nvSpPr>
        <p:spPr bwMode="auto">
          <a:xfrm rot="2065507">
            <a:off x="6713329" y="5148132"/>
            <a:ext cx="300314" cy="40071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91" name="Прямоугольник 90"/>
          <p:cNvSpPr/>
          <p:nvPr/>
        </p:nvSpPr>
        <p:spPr bwMode="auto">
          <a:xfrm rot="2201340">
            <a:off x="6767834" y="5335885"/>
            <a:ext cx="184258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2" name="AutoShape 98"/>
          <p:cNvSpPr>
            <a:spLocks noChangeArrowheads="1"/>
          </p:cNvSpPr>
          <p:nvPr/>
        </p:nvSpPr>
        <p:spPr bwMode="auto">
          <a:xfrm>
            <a:off x="9857184" y="5232648"/>
            <a:ext cx="864096" cy="28803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Вертолетная площадка с грунт. покрытием</a:t>
            </a:r>
          </a:p>
          <a:p>
            <a:pPr algn="ctr" defTabSz="1279525">
              <a:lnSpc>
                <a:spcPct val="70000"/>
              </a:lnSpc>
            </a:pPr>
            <a:r>
              <a:rPr lang="ru-RU" sz="600" smtClean="0"/>
              <a:t>Ми-8</a:t>
            </a:r>
            <a:endParaRPr lang="ru-RU" sz="600"/>
          </a:p>
        </p:txBody>
      </p:sp>
      <p:sp>
        <p:nvSpPr>
          <p:cNvPr id="66573" name="AutoShape 105"/>
          <p:cNvSpPr>
            <a:spLocks noChangeArrowheads="1"/>
          </p:cNvSpPr>
          <p:nvPr/>
        </p:nvSpPr>
        <p:spPr bwMode="auto">
          <a:xfrm>
            <a:off x="7480920" y="7104856"/>
            <a:ext cx="936873" cy="215900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Магазин №2 Каратайского ПО</a:t>
            </a:r>
            <a:endParaRPr lang="ru-RU" sz="600"/>
          </a:p>
        </p:txBody>
      </p:sp>
      <p:sp>
        <p:nvSpPr>
          <p:cNvPr id="101" name="Полилиния 100"/>
          <p:cNvSpPr/>
          <p:nvPr/>
        </p:nvSpPr>
        <p:spPr bwMode="auto">
          <a:xfrm>
            <a:off x="476250" y="1228725"/>
            <a:ext cx="11788775" cy="7880350"/>
          </a:xfrm>
          <a:custGeom>
            <a:gdLst>
              <a:gd name="connsiteX0" fmla="*/ 152400 w 11788775"/>
              <a:gd name="connsiteY0" fmla="*/ 161925 h 7880350"/>
              <a:gd name="connsiteX1" fmla="*/ 133350 w 11788775"/>
              <a:gd name="connsiteY1" fmla="*/ 257175 h 7880350"/>
              <a:gd name="connsiteX2" fmla="*/ 57150 w 11788775"/>
              <a:gd name="connsiteY2" fmla="*/ 828675 h 7880350"/>
              <a:gd name="connsiteX3" fmla="*/ 19050 w 11788775"/>
              <a:gd name="connsiteY3" fmla="*/ 1323975 h 7880350"/>
              <a:gd name="connsiteX4" fmla="*/ 171450 w 11788775"/>
              <a:gd name="connsiteY4" fmla="*/ 1762125 h 7880350"/>
              <a:gd name="connsiteX5" fmla="*/ 342900 w 11788775"/>
              <a:gd name="connsiteY5" fmla="*/ 1914525 h 7880350"/>
              <a:gd name="connsiteX6" fmla="*/ 666750 w 11788775"/>
              <a:gd name="connsiteY6" fmla="*/ 2009775 h 7880350"/>
              <a:gd name="connsiteX7" fmla="*/ 1085850 w 11788775"/>
              <a:gd name="connsiteY7" fmla="*/ 2314575 h 7880350"/>
              <a:gd name="connsiteX8" fmla="*/ 1485900 w 11788775"/>
              <a:gd name="connsiteY8" fmla="*/ 2657475 h 7880350"/>
              <a:gd name="connsiteX9" fmla="*/ 2038350 w 11788775"/>
              <a:gd name="connsiteY9" fmla="*/ 3057525 h 7880350"/>
              <a:gd name="connsiteX10" fmla="*/ 1847850 w 11788775"/>
              <a:gd name="connsiteY10" fmla="*/ 3571875 h 7880350"/>
              <a:gd name="connsiteX11" fmla="*/ 1714500 w 11788775"/>
              <a:gd name="connsiteY11" fmla="*/ 4067175 h 7880350"/>
              <a:gd name="connsiteX12" fmla="*/ 2019300 w 11788775"/>
              <a:gd name="connsiteY12" fmla="*/ 4352925 h 7880350"/>
              <a:gd name="connsiteX13" fmla="*/ 2381250 w 11788775"/>
              <a:gd name="connsiteY13" fmla="*/ 4410075 h 7880350"/>
              <a:gd name="connsiteX14" fmla="*/ 2876550 w 11788775"/>
              <a:gd name="connsiteY14" fmla="*/ 4486275 h 7880350"/>
              <a:gd name="connsiteX15" fmla="*/ 3086100 w 11788775"/>
              <a:gd name="connsiteY15" fmla="*/ 4657725 h 7880350"/>
              <a:gd name="connsiteX16" fmla="*/ 3352800 w 11788775"/>
              <a:gd name="connsiteY16" fmla="*/ 5000625 h 7880350"/>
              <a:gd name="connsiteX17" fmla="*/ 4000500 w 11788775"/>
              <a:gd name="connsiteY17" fmla="*/ 5248275 h 7880350"/>
              <a:gd name="connsiteX18" fmla="*/ 4838700 w 11788775"/>
              <a:gd name="connsiteY18" fmla="*/ 5057775 h 7880350"/>
              <a:gd name="connsiteX19" fmla="*/ 5524500 w 11788775"/>
              <a:gd name="connsiteY19" fmla="*/ 5000625 h 7880350"/>
              <a:gd name="connsiteX20" fmla="*/ 6019800 w 11788775"/>
              <a:gd name="connsiteY20" fmla="*/ 5229225 h 7880350"/>
              <a:gd name="connsiteX21" fmla="*/ 6496050 w 11788775"/>
              <a:gd name="connsiteY21" fmla="*/ 5667375 h 7880350"/>
              <a:gd name="connsiteX22" fmla="*/ 6877050 w 11788775"/>
              <a:gd name="connsiteY22" fmla="*/ 6372225 h 7880350"/>
              <a:gd name="connsiteX23" fmla="*/ 7162800 w 11788775"/>
              <a:gd name="connsiteY23" fmla="*/ 7210425 h 7880350"/>
              <a:gd name="connsiteX24" fmla="*/ 7905750 w 11788775"/>
              <a:gd name="connsiteY24" fmla="*/ 7781925 h 7880350"/>
              <a:gd name="connsiteX25" fmla="*/ 8782050 w 11788775"/>
              <a:gd name="connsiteY25" fmla="*/ 7800975 h 7880350"/>
              <a:gd name="connsiteX26" fmla="*/ 9334500 w 11788775"/>
              <a:gd name="connsiteY26" fmla="*/ 7629525 h 7880350"/>
              <a:gd name="connsiteX27" fmla="*/ 10077450 w 11788775"/>
              <a:gd name="connsiteY27" fmla="*/ 7153275 h 7880350"/>
              <a:gd name="connsiteX28" fmla="*/ 10515600 w 11788775"/>
              <a:gd name="connsiteY28" fmla="*/ 6772275 h 7880350"/>
              <a:gd name="connsiteX29" fmla="*/ 11315700 w 11788775"/>
              <a:gd name="connsiteY29" fmla="*/ 6657975 h 7880350"/>
              <a:gd name="connsiteX30" fmla="*/ 11715750 w 11788775"/>
              <a:gd name="connsiteY30" fmla="*/ 6334125 h 7880350"/>
              <a:gd name="connsiteX31" fmla="*/ 11753850 w 11788775"/>
              <a:gd name="connsiteY31" fmla="*/ 5915025 h 7880350"/>
              <a:gd name="connsiteX32" fmla="*/ 11677650 w 11788775"/>
              <a:gd name="connsiteY32" fmla="*/ 5153025 h 7880350"/>
              <a:gd name="connsiteX33" fmla="*/ 11372850 w 11788775"/>
              <a:gd name="connsiteY33" fmla="*/ 4676775 h 7880350"/>
              <a:gd name="connsiteX34" fmla="*/ 10991850 w 11788775"/>
              <a:gd name="connsiteY34" fmla="*/ 4276725 h 7880350"/>
              <a:gd name="connsiteX35" fmla="*/ 10439400 w 11788775"/>
              <a:gd name="connsiteY35" fmla="*/ 3876675 h 7880350"/>
              <a:gd name="connsiteX36" fmla="*/ 9886950 w 11788775"/>
              <a:gd name="connsiteY36" fmla="*/ 3552825 h 7880350"/>
              <a:gd name="connsiteX37" fmla="*/ 9086850 w 11788775"/>
              <a:gd name="connsiteY37" fmla="*/ 3362325 h 7880350"/>
              <a:gd name="connsiteX38" fmla="*/ 8248650 w 11788775"/>
              <a:gd name="connsiteY38" fmla="*/ 3286125 h 7880350"/>
              <a:gd name="connsiteX39" fmla="*/ 7524750 w 11788775"/>
              <a:gd name="connsiteY39" fmla="*/ 3152775 h 7880350"/>
              <a:gd name="connsiteX40" fmla="*/ 7315200 w 11788775"/>
              <a:gd name="connsiteY40" fmla="*/ 3038475 h 7880350"/>
              <a:gd name="connsiteX41" fmla="*/ 6667500 w 11788775"/>
              <a:gd name="connsiteY41" fmla="*/ 2524125 h 7880350"/>
              <a:gd name="connsiteX42" fmla="*/ 6267450 w 11788775"/>
              <a:gd name="connsiteY42" fmla="*/ 2124075 h 7880350"/>
              <a:gd name="connsiteX43" fmla="*/ 5886450 w 11788775"/>
              <a:gd name="connsiteY43" fmla="*/ 1800225 h 7880350"/>
              <a:gd name="connsiteX44" fmla="*/ 5295900 w 11788775"/>
              <a:gd name="connsiteY44" fmla="*/ 1590675 h 7880350"/>
              <a:gd name="connsiteX45" fmla="*/ 4876800 w 11788775"/>
              <a:gd name="connsiteY45" fmla="*/ 1457325 h 7880350"/>
              <a:gd name="connsiteX46" fmla="*/ 4286250 w 11788775"/>
              <a:gd name="connsiteY46" fmla="*/ 1133475 h 7880350"/>
              <a:gd name="connsiteX47" fmla="*/ 3810000 w 11788775"/>
              <a:gd name="connsiteY47" fmla="*/ 809625 h 7880350"/>
              <a:gd name="connsiteX48" fmla="*/ 3429000 w 11788775"/>
              <a:gd name="connsiteY48" fmla="*/ 504825 h 7880350"/>
              <a:gd name="connsiteX49" fmla="*/ 3143250 w 11788775"/>
              <a:gd name="connsiteY49" fmla="*/ 314325 h 7880350"/>
              <a:gd name="connsiteX50" fmla="*/ 2324100 w 11788775"/>
              <a:gd name="connsiteY50" fmla="*/ 66675 h 7880350"/>
              <a:gd name="connsiteX51" fmla="*/ 1562100 w 11788775"/>
              <a:gd name="connsiteY51" fmla="*/ 9525 h 7880350"/>
              <a:gd name="connsiteX52" fmla="*/ 742950 w 11788775"/>
              <a:gd name="connsiteY52" fmla="*/ 9525 h 7880350"/>
              <a:gd name="connsiteX53" fmla="*/ 285750 w 11788775"/>
              <a:gd name="connsiteY53" fmla="*/ 66675 h 7880350"/>
              <a:gd name="connsiteX54" fmla="*/ 114300 w 11788775"/>
              <a:gd name="connsiteY54" fmla="*/ 333375 h 78803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788775" h="7880350">
                <a:moveTo>
                  <a:pt x="152400" y="161925"/>
                </a:moveTo>
                <a:lnTo>
                  <a:pt x="133350" y="257175"/>
                </a:lnTo>
                <a:cubicBezTo>
                  <a:pt x="117475" y="368300"/>
                  <a:pt x="76200" y="650875"/>
                  <a:pt x="57150" y="828675"/>
                </a:cubicBezTo>
                <a:cubicBezTo>
                  <a:pt x="38100" y="1006475"/>
                  <a:pt x="0" y="1168400"/>
                  <a:pt x="19050" y="1323975"/>
                </a:cubicBezTo>
                <a:cubicBezTo>
                  <a:pt x="38100" y="1479550"/>
                  <a:pt x="117475" y="1663700"/>
                  <a:pt x="171450" y="1762125"/>
                </a:cubicBezTo>
                <a:cubicBezTo>
                  <a:pt x="225425" y="1860550"/>
                  <a:pt x="260350" y="1873250"/>
                  <a:pt x="342900" y="1914525"/>
                </a:cubicBezTo>
                <a:cubicBezTo>
                  <a:pt x="425450" y="1955800"/>
                  <a:pt x="542925" y="1943100"/>
                  <a:pt x="666750" y="2009775"/>
                </a:cubicBezTo>
                <a:cubicBezTo>
                  <a:pt x="790575" y="2076450"/>
                  <a:pt x="949325" y="2206625"/>
                  <a:pt x="1085850" y="2314575"/>
                </a:cubicBezTo>
                <a:cubicBezTo>
                  <a:pt x="1222375" y="2422525"/>
                  <a:pt x="1327150" y="2533650"/>
                  <a:pt x="1485900" y="2657475"/>
                </a:cubicBezTo>
                <a:cubicBezTo>
                  <a:pt x="1644650" y="2781300"/>
                  <a:pt x="1978025" y="2905125"/>
                  <a:pt x="2038350" y="3057525"/>
                </a:cubicBezTo>
                <a:cubicBezTo>
                  <a:pt x="2098675" y="3209925"/>
                  <a:pt x="1901825" y="3403600"/>
                  <a:pt x="1847850" y="3571875"/>
                </a:cubicBezTo>
                <a:cubicBezTo>
                  <a:pt x="1793875" y="3740150"/>
                  <a:pt x="1685925" y="3937000"/>
                  <a:pt x="1714500" y="4067175"/>
                </a:cubicBezTo>
                <a:cubicBezTo>
                  <a:pt x="1743075" y="4197350"/>
                  <a:pt x="1908175" y="4295775"/>
                  <a:pt x="2019300" y="4352925"/>
                </a:cubicBezTo>
                <a:cubicBezTo>
                  <a:pt x="2130425" y="4410075"/>
                  <a:pt x="2381250" y="4410075"/>
                  <a:pt x="2381250" y="4410075"/>
                </a:cubicBezTo>
                <a:cubicBezTo>
                  <a:pt x="2524125" y="4432300"/>
                  <a:pt x="2759075" y="4445000"/>
                  <a:pt x="2876550" y="4486275"/>
                </a:cubicBezTo>
                <a:cubicBezTo>
                  <a:pt x="2994025" y="4527550"/>
                  <a:pt x="3006725" y="4572000"/>
                  <a:pt x="3086100" y="4657725"/>
                </a:cubicBezTo>
                <a:cubicBezTo>
                  <a:pt x="3165475" y="4743450"/>
                  <a:pt x="3200400" y="4902200"/>
                  <a:pt x="3352800" y="5000625"/>
                </a:cubicBezTo>
                <a:cubicBezTo>
                  <a:pt x="3505200" y="5099050"/>
                  <a:pt x="3752850" y="5238750"/>
                  <a:pt x="4000500" y="5248275"/>
                </a:cubicBezTo>
                <a:cubicBezTo>
                  <a:pt x="4248150" y="5257800"/>
                  <a:pt x="4584700" y="5099050"/>
                  <a:pt x="4838700" y="5057775"/>
                </a:cubicBezTo>
                <a:cubicBezTo>
                  <a:pt x="5092700" y="5016500"/>
                  <a:pt x="5327650" y="4972050"/>
                  <a:pt x="5524500" y="5000625"/>
                </a:cubicBezTo>
                <a:cubicBezTo>
                  <a:pt x="5721350" y="5029200"/>
                  <a:pt x="5857875" y="5118100"/>
                  <a:pt x="6019800" y="5229225"/>
                </a:cubicBezTo>
                <a:cubicBezTo>
                  <a:pt x="6181725" y="5340350"/>
                  <a:pt x="6353175" y="5476875"/>
                  <a:pt x="6496050" y="5667375"/>
                </a:cubicBezTo>
                <a:cubicBezTo>
                  <a:pt x="6638925" y="5857875"/>
                  <a:pt x="6765925" y="6115050"/>
                  <a:pt x="6877050" y="6372225"/>
                </a:cubicBezTo>
                <a:cubicBezTo>
                  <a:pt x="6988175" y="6629400"/>
                  <a:pt x="6991350" y="6975475"/>
                  <a:pt x="7162800" y="7210425"/>
                </a:cubicBezTo>
                <a:cubicBezTo>
                  <a:pt x="7334250" y="7445375"/>
                  <a:pt x="7635875" y="7683500"/>
                  <a:pt x="7905750" y="7781925"/>
                </a:cubicBezTo>
                <a:cubicBezTo>
                  <a:pt x="8175625" y="7880350"/>
                  <a:pt x="8543925" y="7826375"/>
                  <a:pt x="8782050" y="7800975"/>
                </a:cubicBezTo>
                <a:cubicBezTo>
                  <a:pt x="9020175" y="7775575"/>
                  <a:pt x="9118600" y="7737475"/>
                  <a:pt x="9334500" y="7629525"/>
                </a:cubicBezTo>
                <a:cubicBezTo>
                  <a:pt x="9550400" y="7521575"/>
                  <a:pt x="9880600" y="7296150"/>
                  <a:pt x="10077450" y="7153275"/>
                </a:cubicBezTo>
                <a:cubicBezTo>
                  <a:pt x="10274300" y="7010400"/>
                  <a:pt x="10309225" y="6854825"/>
                  <a:pt x="10515600" y="6772275"/>
                </a:cubicBezTo>
                <a:cubicBezTo>
                  <a:pt x="10721975" y="6689725"/>
                  <a:pt x="11115675" y="6731000"/>
                  <a:pt x="11315700" y="6657975"/>
                </a:cubicBezTo>
                <a:cubicBezTo>
                  <a:pt x="11515725" y="6584950"/>
                  <a:pt x="11642725" y="6457950"/>
                  <a:pt x="11715750" y="6334125"/>
                </a:cubicBezTo>
                <a:cubicBezTo>
                  <a:pt x="11788775" y="6210300"/>
                  <a:pt x="11760200" y="6111875"/>
                  <a:pt x="11753850" y="5915025"/>
                </a:cubicBezTo>
                <a:cubicBezTo>
                  <a:pt x="11747500" y="5718175"/>
                  <a:pt x="11741150" y="5359400"/>
                  <a:pt x="11677650" y="5153025"/>
                </a:cubicBezTo>
                <a:cubicBezTo>
                  <a:pt x="11614150" y="4946650"/>
                  <a:pt x="11487150" y="4822825"/>
                  <a:pt x="11372850" y="4676775"/>
                </a:cubicBezTo>
                <a:cubicBezTo>
                  <a:pt x="11258550" y="4530725"/>
                  <a:pt x="11147425" y="4410075"/>
                  <a:pt x="10991850" y="4276725"/>
                </a:cubicBezTo>
                <a:cubicBezTo>
                  <a:pt x="10836275" y="4143375"/>
                  <a:pt x="10623550" y="3997325"/>
                  <a:pt x="10439400" y="3876675"/>
                </a:cubicBezTo>
                <a:cubicBezTo>
                  <a:pt x="10255250" y="3756025"/>
                  <a:pt x="10112375" y="3638550"/>
                  <a:pt x="9886950" y="3552825"/>
                </a:cubicBezTo>
                <a:cubicBezTo>
                  <a:pt x="9661525" y="3467100"/>
                  <a:pt x="9359900" y="3406775"/>
                  <a:pt x="9086850" y="3362325"/>
                </a:cubicBezTo>
                <a:cubicBezTo>
                  <a:pt x="8813800" y="3317875"/>
                  <a:pt x="8509000" y="3321050"/>
                  <a:pt x="8248650" y="3286125"/>
                </a:cubicBezTo>
                <a:cubicBezTo>
                  <a:pt x="7988300" y="3251200"/>
                  <a:pt x="7680325" y="3194050"/>
                  <a:pt x="7524750" y="3152775"/>
                </a:cubicBezTo>
                <a:cubicBezTo>
                  <a:pt x="7369175" y="3111500"/>
                  <a:pt x="7458075" y="3143250"/>
                  <a:pt x="7315200" y="3038475"/>
                </a:cubicBezTo>
                <a:cubicBezTo>
                  <a:pt x="7172325" y="2933700"/>
                  <a:pt x="6842125" y="2676525"/>
                  <a:pt x="6667500" y="2524125"/>
                </a:cubicBezTo>
                <a:cubicBezTo>
                  <a:pt x="6492875" y="2371725"/>
                  <a:pt x="6397625" y="2244725"/>
                  <a:pt x="6267450" y="2124075"/>
                </a:cubicBezTo>
                <a:cubicBezTo>
                  <a:pt x="6137275" y="2003425"/>
                  <a:pt x="6048375" y="1889125"/>
                  <a:pt x="5886450" y="1800225"/>
                </a:cubicBezTo>
                <a:cubicBezTo>
                  <a:pt x="5724525" y="1711325"/>
                  <a:pt x="5464175" y="1647825"/>
                  <a:pt x="5295900" y="1590675"/>
                </a:cubicBezTo>
                <a:cubicBezTo>
                  <a:pt x="5127625" y="1533525"/>
                  <a:pt x="5045075" y="1533525"/>
                  <a:pt x="4876800" y="1457325"/>
                </a:cubicBezTo>
                <a:cubicBezTo>
                  <a:pt x="4708525" y="1381125"/>
                  <a:pt x="4464050" y="1241425"/>
                  <a:pt x="4286250" y="1133475"/>
                </a:cubicBezTo>
                <a:cubicBezTo>
                  <a:pt x="4108450" y="1025525"/>
                  <a:pt x="3952875" y="914400"/>
                  <a:pt x="3810000" y="809625"/>
                </a:cubicBezTo>
                <a:cubicBezTo>
                  <a:pt x="3667125" y="704850"/>
                  <a:pt x="3540125" y="587375"/>
                  <a:pt x="3429000" y="504825"/>
                </a:cubicBezTo>
                <a:cubicBezTo>
                  <a:pt x="3317875" y="422275"/>
                  <a:pt x="3327400" y="387350"/>
                  <a:pt x="3143250" y="314325"/>
                </a:cubicBezTo>
                <a:cubicBezTo>
                  <a:pt x="2959100" y="241300"/>
                  <a:pt x="2587625" y="117475"/>
                  <a:pt x="2324100" y="66675"/>
                </a:cubicBezTo>
                <a:cubicBezTo>
                  <a:pt x="2060575" y="15875"/>
                  <a:pt x="1825625" y="19050"/>
                  <a:pt x="1562100" y="9525"/>
                </a:cubicBezTo>
                <a:cubicBezTo>
                  <a:pt x="1298575" y="0"/>
                  <a:pt x="955675" y="0"/>
                  <a:pt x="742950" y="9525"/>
                </a:cubicBezTo>
                <a:cubicBezTo>
                  <a:pt x="530225" y="19050"/>
                  <a:pt x="390525" y="12700"/>
                  <a:pt x="285750" y="66675"/>
                </a:cubicBezTo>
                <a:cubicBezTo>
                  <a:pt x="180975" y="120650"/>
                  <a:pt x="147637" y="227012"/>
                  <a:pt x="114300" y="333375"/>
                </a:cubicBezTo>
              </a:path>
            </a:pathLst>
          </a:custGeom>
          <a:solidFill>
            <a:schemeClr val="bg1">
              <a:alpha val="0"/>
            </a:scheme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Line 197"/>
          <p:cNvSpPr>
            <a:spLocks noChangeShapeType="1"/>
          </p:cNvSpPr>
          <p:nvPr/>
        </p:nvSpPr>
        <p:spPr bwMode="auto">
          <a:xfrm flipH="1">
            <a:off x="4384576" y="4656584"/>
            <a:ext cx="720080" cy="86409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3" name="Line 197"/>
          <p:cNvSpPr>
            <a:spLocks noChangeShapeType="1"/>
          </p:cNvSpPr>
          <p:nvPr/>
        </p:nvSpPr>
        <p:spPr bwMode="auto">
          <a:xfrm flipH="1">
            <a:off x="5752728" y="5088632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4" name="Line 197"/>
          <p:cNvSpPr>
            <a:spLocks noChangeShapeType="1"/>
          </p:cNvSpPr>
          <p:nvPr/>
        </p:nvSpPr>
        <p:spPr bwMode="auto">
          <a:xfrm flipH="1" flipV="1">
            <a:off x="1720280" y="2640360"/>
            <a:ext cx="8928992" cy="518457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5" name="Line 197"/>
          <p:cNvSpPr>
            <a:spLocks noChangeShapeType="1"/>
          </p:cNvSpPr>
          <p:nvPr/>
        </p:nvSpPr>
        <p:spPr bwMode="auto">
          <a:xfrm flipH="1">
            <a:off x="6472808" y="5448672"/>
            <a:ext cx="144016" cy="216024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6" name="Line 197"/>
          <p:cNvSpPr>
            <a:spLocks noChangeShapeType="1"/>
          </p:cNvSpPr>
          <p:nvPr/>
        </p:nvSpPr>
        <p:spPr bwMode="auto">
          <a:xfrm flipH="1">
            <a:off x="6832848" y="5736704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7" name="Line 197"/>
          <p:cNvSpPr>
            <a:spLocks noChangeShapeType="1"/>
          </p:cNvSpPr>
          <p:nvPr/>
        </p:nvSpPr>
        <p:spPr bwMode="auto">
          <a:xfrm flipV="1">
            <a:off x="6760840" y="5448672"/>
            <a:ext cx="72008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8" name="Line 197"/>
          <p:cNvSpPr>
            <a:spLocks noChangeShapeType="1"/>
          </p:cNvSpPr>
          <p:nvPr/>
        </p:nvSpPr>
        <p:spPr bwMode="auto">
          <a:xfrm flipV="1">
            <a:off x="6256784" y="5088632"/>
            <a:ext cx="144016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9" name="Line 197"/>
          <p:cNvSpPr>
            <a:spLocks noChangeShapeType="1"/>
          </p:cNvSpPr>
          <p:nvPr/>
        </p:nvSpPr>
        <p:spPr bwMode="auto">
          <a:xfrm flipV="1">
            <a:off x="5752728" y="4728592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0" name="Line 197"/>
          <p:cNvSpPr>
            <a:spLocks noChangeShapeType="1"/>
          </p:cNvSpPr>
          <p:nvPr/>
        </p:nvSpPr>
        <p:spPr bwMode="auto">
          <a:xfrm flipV="1">
            <a:off x="7624936" y="5952728"/>
            <a:ext cx="72008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2" name="Line 197"/>
          <p:cNvSpPr>
            <a:spLocks noChangeShapeType="1"/>
          </p:cNvSpPr>
          <p:nvPr/>
        </p:nvSpPr>
        <p:spPr bwMode="auto">
          <a:xfrm flipH="1">
            <a:off x="7768952" y="6240760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3" name="Line 197"/>
          <p:cNvSpPr>
            <a:spLocks noChangeShapeType="1"/>
          </p:cNvSpPr>
          <p:nvPr/>
        </p:nvSpPr>
        <p:spPr bwMode="auto">
          <a:xfrm flipV="1">
            <a:off x="8201000" y="6240760"/>
            <a:ext cx="72008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4" name="Line 197"/>
          <p:cNvSpPr>
            <a:spLocks noChangeShapeType="1"/>
          </p:cNvSpPr>
          <p:nvPr/>
        </p:nvSpPr>
        <p:spPr bwMode="auto">
          <a:xfrm flipH="1">
            <a:off x="4816624" y="4008512"/>
            <a:ext cx="216024" cy="432048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5" name="Line 197"/>
          <p:cNvSpPr>
            <a:spLocks noChangeShapeType="1"/>
          </p:cNvSpPr>
          <p:nvPr/>
        </p:nvSpPr>
        <p:spPr bwMode="auto">
          <a:xfrm flipH="1">
            <a:off x="9137104" y="6672808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6" name="Line 197"/>
          <p:cNvSpPr>
            <a:spLocks noChangeShapeType="1"/>
          </p:cNvSpPr>
          <p:nvPr/>
        </p:nvSpPr>
        <p:spPr bwMode="auto">
          <a:xfrm flipV="1">
            <a:off x="8633048" y="6672808"/>
            <a:ext cx="144016" cy="216024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7" name="Line 197"/>
          <p:cNvSpPr>
            <a:spLocks noChangeShapeType="1"/>
          </p:cNvSpPr>
          <p:nvPr/>
        </p:nvSpPr>
        <p:spPr bwMode="auto">
          <a:xfrm flipH="1">
            <a:off x="9209112" y="7104856"/>
            <a:ext cx="144016" cy="216024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8" name="Line 197"/>
          <p:cNvSpPr>
            <a:spLocks noChangeShapeType="1"/>
          </p:cNvSpPr>
          <p:nvPr/>
        </p:nvSpPr>
        <p:spPr bwMode="auto">
          <a:xfrm flipH="1">
            <a:off x="9929192" y="6744816"/>
            <a:ext cx="360040" cy="64807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9" name="Line 197"/>
          <p:cNvSpPr>
            <a:spLocks noChangeShapeType="1"/>
          </p:cNvSpPr>
          <p:nvPr/>
        </p:nvSpPr>
        <p:spPr bwMode="auto">
          <a:xfrm flipV="1">
            <a:off x="10649272" y="7176864"/>
            <a:ext cx="576064" cy="64807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1" name="Line 197"/>
          <p:cNvSpPr>
            <a:spLocks noChangeShapeType="1"/>
          </p:cNvSpPr>
          <p:nvPr/>
        </p:nvSpPr>
        <p:spPr bwMode="auto">
          <a:xfrm flipH="1" flipV="1">
            <a:off x="1072208" y="2496344"/>
            <a:ext cx="648072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2" name="Line 197"/>
          <p:cNvSpPr>
            <a:spLocks noChangeShapeType="1"/>
          </p:cNvSpPr>
          <p:nvPr/>
        </p:nvSpPr>
        <p:spPr bwMode="auto">
          <a:xfrm flipH="1">
            <a:off x="1720279" y="1560240"/>
            <a:ext cx="864097" cy="108012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3" name="Line 197"/>
          <p:cNvSpPr>
            <a:spLocks noChangeShapeType="1"/>
          </p:cNvSpPr>
          <p:nvPr/>
        </p:nvSpPr>
        <p:spPr bwMode="auto">
          <a:xfrm flipH="1" flipV="1">
            <a:off x="4888632" y="4944616"/>
            <a:ext cx="144016" cy="72008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6" name="Line 197"/>
          <p:cNvSpPr>
            <a:spLocks noChangeShapeType="1"/>
          </p:cNvSpPr>
          <p:nvPr/>
        </p:nvSpPr>
        <p:spPr bwMode="auto">
          <a:xfrm flipH="1">
            <a:off x="2656383" y="3216424"/>
            <a:ext cx="72006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424136" y="8473008"/>
            <a:ext cx="120973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77938"/>
            <a:r>
              <a:rPr lang="ru-RU" sz="21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Риски подтоплений (затоплений) на территории МО «Юшарский сельсовет» п . Варнек отсутствует</a:t>
            </a:r>
            <a:endParaRPr lang="ru-RU" sz="21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 Box 336"/>
          <p:cNvSpPr txBox="1">
            <a:spLocks noChangeArrowheads="1"/>
          </p:cNvSpPr>
          <p:nvPr/>
        </p:nvSpPr>
        <p:spPr bwMode="auto">
          <a:xfrm>
            <a:off x="11945938" y="0"/>
            <a:ext cx="855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п. </a:t>
            </a:r>
            <a:r>
              <a:rPr lang="ru-RU" b="1" smtClean="0">
                <a:latin typeface="Times New Roman" pitchFamily="18" charset="0"/>
              </a:rPr>
              <a:t>5.2.1.</a:t>
            </a: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5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55913"/>
            <a:ext cx="12801600" cy="3365500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08" tIns="63959" rIns="127908" bIns="63959"/>
          <a:lstStyle/>
          <a:p>
            <a:pPr defTabSz="1277938" eaLnBrk="1" hangingPunct="1">
              <a:defRPr/>
            </a:pPr>
            <a:endParaRPr lang="ru-RU" sz="5500" b="1" i="1" u="sng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22883" name="Group 5"/>
          <p:cNvGrpSpPr/>
          <p:nvPr/>
        </p:nvGrpSpPr>
        <p:grpSpPr>
          <a:xfrm>
            <a:off x="42863" y="157163"/>
            <a:ext cx="2335212" cy="2019300"/>
            <a:chOff x="373" y="1752"/>
            <a:chExt cx="1786" cy="1388"/>
          </a:xfrm>
        </p:grpSpPr>
        <p:sp>
          <p:nvSpPr>
            <p:cNvPr id="122892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4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122893" name="Freeform 7"/>
            <p:cNvSpPr/>
            <p:nvPr/>
          </p:nvSpPr>
          <p:spPr bwMode="auto">
            <a:xfrm>
              <a:off x="489" y="1759"/>
              <a:ext cx="764" cy="246"/>
            </a:xfrm>
            <a:custGeom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2894" name="Freeform 8"/>
            <p:cNvSpPr/>
            <p:nvPr/>
          </p:nvSpPr>
          <p:spPr bwMode="auto">
            <a:xfrm>
              <a:off x="485" y="2382"/>
              <a:ext cx="980" cy="246"/>
            </a:xfrm>
            <a:custGeom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6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2895" name="Freeform 9"/>
            <p:cNvSpPr/>
            <p:nvPr/>
          </p:nvSpPr>
          <p:spPr bwMode="auto">
            <a:xfrm>
              <a:off x="1705" y="2340"/>
              <a:ext cx="138" cy="251"/>
            </a:xfrm>
            <a:custGeom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2896" name="Freeform 10"/>
            <p:cNvSpPr/>
            <p:nvPr/>
          </p:nvSpPr>
          <p:spPr bwMode="auto">
            <a:xfrm>
              <a:off x="1083" y="1827"/>
              <a:ext cx="166" cy="247"/>
            </a:xfrm>
            <a:custGeom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2897" name="Freeform 11"/>
            <p:cNvSpPr/>
            <p:nvPr/>
          </p:nvSpPr>
          <p:spPr bwMode="auto">
            <a:xfrm>
              <a:off x="1792" y="2104"/>
              <a:ext cx="248" cy="247"/>
            </a:xfrm>
            <a:custGeom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2898" name="Freeform 12"/>
            <p:cNvSpPr/>
            <p:nvPr/>
          </p:nvSpPr>
          <p:spPr bwMode="auto">
            <a:xfrm>
              <a:off x="1826" y="2472"/>
              <a:ext cx="282" cy="247"/>
            </a:xfrm>
            <a:custGeom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2899" name="Freeform 13"/>
            <p:cNvSpPr/>
            <p:nvPr/>
          </p:nvSpPr>
          <p:spPr bwMode="auto">
            <a:xfrm>
              <a:off x="1117" y="2709"/>
              <a:ext cx="354" cy="247"/>
            </a:xfrm>
            <a:custGeom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2900" name="Freeform 14"/>
            <p:cNvSpPr/>
            <p:nvPr/>
          </p:nvSpPr>
          <p:spPr bwMode="auto">
            <a:xfrm>
              <a:off x="1784" y="2898"/>
              <a:ext cx="73" cy="242"/>
            </a:xfrm>
            <a:custGeom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2901" name="Freeform 15"/>
            <p:cNvSpPr/>
            <p:nvPr/>
          </p:nvSpPr>
          <p:spPr bwMode="auto">
            <a:xfrm>
              <a:off x="1131" y="2611"/>
              <a:ext cx="721" cy="246"/>
            </a:xfrm>
            <a:custGeom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2902" name="Freeform 16"/>
            <p:cNvSpPr/>
            <p:nvPr/>
          </p:nvSpPr>
          <p:spPr bwMode="auto">
            <a:xfrm>
              <a:off x="1794" y="2706"/>
              <a:ext cx="365" cy="246"/>
            </a:xfrm>
            <a:custGeom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2903" name="Freeform 17"/>
            <p:cNvSpPr/>
            <p:nvPr/>
          </p:nvSpPr>
          <p:spPr bwMode="auto">
            <a:xfrm>
              <a:off x="1632" y="2107"/>
              <a:ext cx="199" cy="246"/>
            </a:xfrm>
            <a:custGeom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2904" name="Freeform 18"/>
            <p:cNvSpPr/>
            <p:nvPr/>
          </p:nvSpPr>
          <p:spPr bwMode="auto">
            <a:xfrm>
              <a:off x="1212" y="1881"/>
              <a:ext cx="508" cy="246"/>
            </a:xfrm>
            <a:custGeom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2905" name="Freeform 19"/>
            <p:cNvSpPr/>
            <p:nvPr/>
          </p:nvSpPr>
          <p:spPr bwMode="auto">
            <a:xfrm>
              <a:off x="1242" y="2333"/>
              <a:ext cx="599" cy="246"/>
            </a:xfrm>
            <a:custGeom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2906" name="Freeform 20"/>
            <p:cNvSpPr/>
            <p:nvPr/>
          </p:nvSpPr>
          <p:spPr bwMode="auto">
            <a:xfrm rot="11000101" flipV="1">
              <a:off x="373" y="1835"/>
              <a:ext cx="225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2907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3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122908" name="Freeform 22"/>
            <p:cNvSpPr/>
            <p:nvPr/>
          </p:nvSpPr>
          <p:spPr bwMode="auto">
            <a:xfrm>
              <a:off x="502" y="1752"/>
              <a:ext cx="735" cy="247"/>
            </a:xfrm>
            <a:custGeom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2909" name="Freeform 37"/>
            <p:cNvSpPr/>
            <p:nvPr/>
          </p:nvSpPr>
          <p:spPr bwMode="auto">
            <a:xfrm>
              <a:off x="570" y="2142"/>
              <a:ext cx="822" cy="246"/>
            </a:xfrm>
            <a:custGeom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2910" name="Freeform 38"/>
            <p:cNvSpPr/>
            <p:nvPr/>
          </p:nvSpPr>
          <p:spPr bwMode="auto">
            <a:xfrm rot="21384436" flipH="1">
              <a:off x="396" y="1823"/>
              <a:ext cx="226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2911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3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</p:grpSp>
      <p:grpSp>
        <p:nvGrpSpPr>
          <p:cNvPr id="122884" name="Group 3"/>
          <p:cNvGrpSpPr/>
          <p:nvPr/>
        </p:nvGrpSpPr>
        <p:grpSpPr>
          <a:xfrm>
            <a:off x="12401550" y="0"/>
            <a:ext cx="400050" cy="9601200"/>
            <a:chOff x="5454" y="0"/>
            <a:chExt cx="193" cy="4320"/>
          </a:xfrm>
        </p:grpSpPr>
        <p:sp>
          <p:nvSpPr>
            <p:cNvPr id="122889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122890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122891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</p:grpSp>
      <p:graphicFrame>
        <p:nvGraphicFramePr>
          <p:cNvPr id="122885" name="Object 7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11991975" y="0"/>
          <a:ext cx="8096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CorelDRAW" r:id="rId2" imgW="810768" imgH="950976" progId="">
                  <p:embed/>
                </p:oleObj>
              </mc:Choice>
              <mc:Fallback>
                <p:oleObj name="CorelDRAW" r:id="rId2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91975" y="0"/>
                        <a:ext cx="809625" cy="1160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6" name="Object 3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420688" y="266700"/>
          <a:ext cx="357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CorelDRAW" r:id="rId4" imgW="810768" imgH="950976" progId="">
                  <p:embed/>
                </p:oleObj>
              </mc:Choice>
              <mc:Fallback>
                <p:oleObj name="CorelDRAW" r:id="rId4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0688" y="266700"/>
                        <a:ext cx="357187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887" name="Picture 2" descr="заставка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496888" y="3576638"/>
            <a:ext cx="11945937" cy="22875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06" tIns="45703" rIns="91406" bIns="45703">
            <a:spAutoFit/>
          </a:bodyPr>
          <a:lstStyle/>
          <a:p>
            <a:pPr algn="ctr" defTabSz="1277938">
              <a:defRPr/>
            </a:pPr>
            <a: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Раздел №6</a:t>
            </a:r>
          </a:p>
          <a:p>
            <a:pPr algn="ctr" defTabSz="1277938">
              <a:defRPr/>
            </a:pPr>
            <a: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ИНФОРМАЦИОННО -СПРАВОЧНЫЕ МАТЕРИАЛЫ</a:t>
            </a:r>
          </a:p>
        </p:txBody>
      </p:sp>
    </p:spTree>
  </p:cSld>
  <p:clrMapOvr>
    <a:masterClrMapping/>
  </p:clrMapOvr>
  <p:transition/>
  <p:timing/>
</p:sld>
</file>

<file path=ppt/slides/slide5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55913"/>
            <a:ext cx="12801600" cy="3365500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08" tIns="63959" rIns="127908" bIns="63959"/>
          <a:lstStyle/>
          <a:p>
            <a:pPr defTabSz="1277938" eaLnBrk="1" hangingPunct="1">
              <a:defRPr/>
            </a:pPr>
            <a:endParaRPr lang="ru-RU" sz="5500" b="1" i="1" u="sng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23907" name="Group 5"/>
          <p:cNvGrpSpPr/>
          <p:nvPr/>
        </p:nvGrpSpPr>
        <p:grpSpPr>
          <a:xfrm>
            <a:off x="42863" y="157163"/>
            <a:ext cx="2335212" cy="2019300"/>
            <a:chOff x="373" y="1752"/>
            <a:chExt cx="1786" cy="1388"/>
          </a:xfrm>
        </p:grpSpPr>
        <p:sp>
          <p:nvSpPr>
            <p:cNvPr id="123916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4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123917" name="Freeform 7"/>
            <p:cNvSpPr/>
            <p:nvPr/>
          </p:nvSpPr>
          <p:spPr bwMode="auto">
            <a:xfrm>
              <a:off x="489" y="1759"/>
              <a:ext cx="764" cy="246"/>
            </a:xfrm>
            <a:custGeom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3918" name="Freeform 8"/>
            <p:cNvSpPr/>
            <p:nvPr/>
          </p:nvSpPr>
          <p:spPr bwMode="auto">
            <a:xfrm>
              <a:off x="485" y="2382"/>
              <a:ext cx="980" cy="246"/>
            </a:xfrm>
            <a:custGeom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6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3919" name="Freeform 9"/>
            <p:cNvSpPr/>
            <p:nvPr/>
          </p:nvSpPr>
          <p:spPr bwMode="auto">
            <a:xfrm>
              <a:off x="1705" y="2340"/>
              <a:ext cx="138" cy="251"/>
            </a:xfrm>
            <a:custGeom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3920" name="Freeform 10"/>
            <p:cNvSpPr/>
            <p:nvPr/>
          </p:nvSpPr>
          <p:spPr bwMode="auto">
            <a:xfrm>
              <a:off x="1083" y="1827"/>
              <a:ext cx="166" cy="247"/>
            </a:xfrm>
            <a:custGeom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3921" name="Freeform 11"/>
            <p:cNvSpPr/>
            <p:nvPr/>
          </p:nvSpPr>
          <p:spPr bwMode="auto">
            <a:xfrm>
              <a:off x="1792" y="2104"/>
              <a:ext cx="248" cy="247"/>
            </a:xfrm>
            <a:custGeom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3922" name="Freeform 12"/>
            <p:cNvSpPr/>
            <p:nvPr/>
          </p:nvSpPr>
          <p:spPr bwMode="auto">
            <a:xfrm>
              <a:off x="1826" y="2472"/>
              <a:ext cx="282" cy="247"/>
            </a:xfrm>
            <a:custGeom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3923" name="Freeform 13"/>
            <p:cNvSpPr/>
            <p:nvPr/>
          </p:nvSpPr>
          <p:spPr bwMode="auto">
            <a:xfrm>
              <a:off x="1117" y="2709"/>
              <a:ext cx="354" cy="247"/>
            </a:xfrm>
            <a:custGeom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3924" name="Freeform 14"/>
            <p:cNvSpPr/>
            <p:nvPr/>
          </p:nvSpPr>
          <p:spPr bwMode="auto">
            <a:xfrm>
              <a:off x="1784" y="2898"/>
              <a:ext cx="73" cy="242"/>
            </a:xfrm>
            <a:custGeom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3925" name="Freeform 15"/>
            <p:cNvSpPr/>
            <p:nvPr/>
          </p:nvSpPr>
          <p:spPr bwMode="auto">
            <a:xfrm>
              <a:off x="1131" y="2611"/>
              <a:ext cx="721" cy="246"/>
            </a:xfrm>
            <a:custGeom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3926" name="Freeform 16"/>
            <p:cNvSpPr/>
            <p:nvPr/>
          </p:nvSpPr>
          <p:spPr bwMode="auto">
            <a:xfrm>
              <a:off x="1794" y="2706"/>
              <a:ext cx="365" cy="246"/>
            </a:xfrm>
            <a:custGeom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3927" name="Freeform 17"/>
            <p:cNvSpPr/>
            <p:nvPr/>
          </p:nvSpPr>
          <p:spPr bwMode="auto">
            <a:xfrm>
              <a:off x="1632" y="2107"/>
              <a:ext cx="199" cy="246"/>
            </a:xfrm>
            <a:custGeom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3928" name="Freeform 18"/>
            <p:cNvSpPr/>
            <p:nvPr/>
          </p:nvSpPr>
          <p:spPr bwMode="auto">
            <a:xfrm>
              <a:off x="1212" y="1881"/>
              <a:ext cx="508" cy="246"/>
            </a:xfrm>
            <a:custGeom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3929" name="Freeform 19"/>
            <p:cNvSpPr/>
            <p:nvPr/>
          </p:nvSpPr>
          <p:spPr bwMode="auto">
            <a:xfrm>
              <a:off x="1242" y="2333"/>
              <a:ext cx="599" cy="246"/>
            </a:xfrm>
            <a:custGeom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3930" name="Freeform 20"/>
            <p:cNvSpPr/>
            <p:nvPr/>
          </p:nvSpPr>
          <p:spPr bwMode="auto">
            <a:xfrm rot="11000101" flipV="1">
              <a:off x="373" y="1835"/>
              <a:ext cx="225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3931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3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123932" name="Freeform 22"/>
            <p:cNvSpPr/>
            <p:nvPr/>
          </p:nvSpPr>
          <p:spPr bwMode="auto">
            <a:xfrm>
              <a:off x="502" y="1752"/>
              <a:ext cx="735" cy="247"/>
            </a:xfrm>
            <a:custGeom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3933" name="Freeform 37"/>
            <p:cNvSpPr/>
            <p:nvPr/>
          </p:nvSpPr>
          <p:spPr bwMode="auto">
            <a:xfrm>
              <a:off x="570" y="2142"/>
              <a:ext cx="822" cy="246"/>
            </a:xfrm>
            <a:custGeom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3934" name="Freeform 38"/>
            <p:cNvSpPr/>
            <p:nvPr/>
          </p:nvSpPr>
          <p:spPr bwMode="auto">
            <a:xfrm rot="21384436" flipH="1">
              <a:off x="396" y="1823"/>
              <a:ext cx="226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3935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3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</p:grpSp>
      <p:grpSp>
        <p:nvGrpSpPr>
          <p:cNvPr id="123908" name="Group 3"/>
          <p:cNvGrpSpPr/>
          <p:nvPr/>
        </p:nvGrpSpPr>
        <p:grpSpPr>
          <a:xfrm>
            <a:off x="12401550" y="0"/>
            <a:ext cx="400050" cy="9601200"/>
            <a:chOff x="5454" y="0"/>
            <a:chExt cx="193" cy="4320"/>
          </a:xfrm>
        </p:grpSpPr>
        <p:sp>
          <p:nvSpPr>
            <p:cNvPr id="123913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123914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123915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</p:grpSp>
      <p:graphicFrame>
        <p:nvGraphicFramePr>
          <p:cNvPr id="123909" name="Object 7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11991975" y="0"/>
          <a:ext cx="8096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CorelDRAW" r:id="rId2" imgW="810768" imgH="950976" progId="">
                  <p:embed/>
                </p:oleObj>
              </mc:Choice>
              <mc:Fallback>
                <p:oleObj name="CorelDRAW" r:id="rId2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91975" y="0"/>
                        <a:ext cx="809625" cy="1160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0" name="Object 3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420688" y="266700"/>
          <a:ext cx="357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CorelDRAW" r:id="rId4" imgW="810768" imgH="950976" progId="">
                  <p:embed/>
                </p:oleObj>
              </mc:Choice>
              <mc:Fallback>
                <p:oleObj name="CorelDRAW" r:id="rId4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0688" y="266700"/>
                        <a:ext cx="357187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911" name="Picture 2" descr="заставка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427038" y="2838450"/>
            <a:ext cx="11945937" cy="301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06" tIns="45703" rIns="91406" bIns="45703">
            <a:spAutoFit/>
          </a:bodyPr>
          <a:lstStyle/>
          <a:p>
            <a:pPr algn="ctr" defTabSz="1277938">
              <a:defRPr/>
            </a:pPr>
            <a:endParaRPr lang="ru-RU" sz="4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1277938">
              <a:defRPr/>
            </a:pPr>
            <a: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ИНФОРМАЦИОННО -СПРАВОЧНЫЕ МАТЕРИАЛЫ ПО ПО СИЛАМ И СРЕДСТВАМ</a:t>
            </a:r>
          </a:p>
        </p:txBody>
      </p:sp>
    </p:spTree>
  </p:cSld>
  <p:clrMapOvr>
    <a:masterClrMapping/>
  </p:clrMapOvr>
  <p:transition/>
  <p:timing/>
</p:sld>
</file>

<file path=ppt/slides/slide5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4930" name="Picture 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40159"/>
            <a:ext cx="12801600" cy="8761041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Rectangle 209"/>
          <p:cNvSpPr>
            <a:spLocks noChangeArrowheads="1"/>
          </p:cNvSpPr>
          <p:nvPr/>
        </p:nvSpPr>
        <p:spPr bwMode="auto">
          <a:xfrm rot="-613744">
            <a:off x="4097338" y="4584700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4932" name="AutoShape 210"/>
          <p:cNvSpPr>
            <a:spLocks noChangeArrowheads="1"/>
          </p:cNvSpPr>
          <p:nvPr/>
        </p:nvSpPr>
        <p:spPr bwMode="auto">
          <a:xfrm>
            <a:off x="3952875" y="4224338"/>
            <a:ext cx="431800" cy="14446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КЛУБ</a:t>
            </a:r>
          </a:p>
        </p:txBody>
      </p:sp>
      <p:sp>
        <p:nvSpPr>
          <p:cNvPr id="124933" name="Rectangle 211"/>
          <p:cNvSpPr>
            <a:spLocks noChangeArrowheads="1"/>
          </p:cNvSpPr>
          <p:nvPr/>
        </p:nvSpPr>
        <p:spPr bwMode="auto">
          <a:xfrm rot="-1730222">
            <a:off x="2152650" y="3360738"/>
            <a:ext cx="576263" cy="2651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4934" name="AutoShape 212"/>
          <p:cNvSpPr>
            <a:spLocks noChangeArrowheads="1"/>
          </p:cNvSpPr>
          <p:nvPr/>
        </p:nvSpPr>
        <p:spPr bwMode="auto">
          <a:xfrm>
            <a:off x="1792288" y="3071813"/>
            <a:ext cx="431800" cy="14446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БАНЯ</a:t>
            </a:r>
          </a:p>
        </p:txBody>
      </p:sp>
      <p:sp>
        <p:nvSpPr>
          <p:cNvPr id="124935" name="Rectangle 213"/>
          <p:cNvSpPr>
            <a:spLocks noChangeArrowheads="1"/>
          </p:cNvSpPr>
          <p:nvPr/>
        </p:nvSpPr>
        <p:spPr bwMode="auto">
          <a:xfrm rot="1622538">
            <a:off x="6616700" y="5953125"/>
            <a:ext cx="576263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4936" name="AutoShape 214"/>
          <p:cNvSpPr>
            <a:spLocks noChangeArrowheads="1"/>
          </p:cNvSpPr>
          <p:nvPr/>
        </p:nvSpPr>
        <p:spPr bwMode="auto">
          <a:xfrm>
            <a:off x="6472238" y="6456363"/>
            <a:ext cx="504825" cy="215900"/>
          </a:xfrm>
          <a:prstGeom prst="wedgeRectCallout">
            <a:avLst>
              <a:gd name="adj1" fmla="val 72644"/>
              <a:gd name="adj2" fmla="val -1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ФАП п. Варнек</a:t>
            </a:r>
          </a:p>
        </p:txBody>
      </p:sp>
      <p:sp>
        <p:nvSpPr>
          <p:cNvPr id="124937" name="Rectangle 215"/>
          <p:cNvSpPr>
            <a:spLocks noChangeArrowheads="1"/>
          </p:cNvSpPr>
          <p:nvPr/>
        </p:nvSpPr>
        <p:spPr bwMode="auto">
          <a:xfrm rot="1743570">
            <a:off x="8056563" y="6096000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4938" name="AutoShape 216"/>
          <p:cNvSpPr>
            <a:spLocks noChangeArrowheads="1"/>
          </p:cNvSpPr>
          <p:nvPr/>
        </p:nvSpPr>
        <p:spPr bwMode="auto">
          <a:xfrm>
            <a:off x="7840663" y="5305425"/>
            <a:ext cx="936625" cy="215900"/>
          </a:xfrm>
          <a:prstGeom prst="wedgeRectCallout">
            <a:avLst>
              <a:gd name="adj1" fmla="val -12204"/>
              <a:gd name="adj2" fmla="val 32867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60000"/>
              </a:lnSpc>
            </a:pPr>
            <a:r>
              <a:rPr lang="ru-RU" sz="600"/>
              <a:t>Пекарня производительность -25кг \сутки</a:t>
            </a:r>
          </a:p>
        </p:txBody>
      </p:sp>
      <p:sp>
        <p:nvSpPr>
          <p:cNvPr id="124939" name="AutoShape 217"/>
          <p:cNvSpPr>
            <a:spLocks noChangeArrowheads="1"/>
          </p:cNvSpPr>
          <p:nvPr/>
        </p:nvSpPr>
        <p:spPr bwMode="auto">
          <a:xfrm>
            <a:off x="7769225" y="7177088"/>
            <a:ext cx="504825" cy="215900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Магазин</a:t>
            </a:r>
          </a:p>
        </p:txBody>
      </p:sp>
      <p:sp>
        <p:nvSpPr>
          <p:cNvPr id="124940" name="Rectangle 218"/>
          <p:cNvSpPr>
            <a:spLocks noChangeArrowheads="1"/>
          </p:cNvSpPr>
          <p:nvPr/>
        </p:nvSpPr>
        <p:spPr bwMode="auto">
          <a:xfrm rot="2070800">
            <a:off x="8272463" y="6816725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4941" name="Rectangle 219"/>
          <p:cNvSpPr>
            <a:spLocks noChangeArrowheads="1"/>
          </p:cNvSpPr>
          <p:nvPr/>
        </p:nvSpPr>
        <p:spPr bwMode="auto">
          <a:xfrm rot="8021198">
            <a:off x="6750050" y="5172075"/>
            <a:ext cx="576263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4942" name="AutoShape 220"/>
          <p:cNvSpPr>
            <a:spLocks noChangeArrowheads="1"/>
          </p:cNvSpPr>
          <p:nvPr/>
        </p:nvSpPr>
        <p:spPr bwMode="auto">
          <a:xfrm>
            <a:off x="6977063" y="4656138"/>
            <a:ext cx="719137" cy="144462"/>
          </a:xfrm>
          <a:prstGeom prst="wedgeRectCallout">
            <a:avLst>
              <a:gd name="adj1" fmla="val -34769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Гостинница</a:t>
            </a:r>
          </a:p>
        </p:txBody>
      </p:sp>
      <p:sp>
        <p:nvSpPr>
          <p:cNvPr id="124943" name="Rectangle 221"/>
          <p:cNvSpPr>
            <a:spLocks noChangeArrowheads="1"/>
          </p:cNvSpPr>
          <p:nvPr/>
        </p:nvSpPr>
        <p:spPr bwMode="auto">
          <a:xfrm rot="1893124">
            <a:off x="4797425" y="4949825"/>
            <a:ext cx="1366838" cy="61118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4944" name="AutoShape 222"/>
          <p:cNvSpPr>
            <a:spLocks noChangeArrowheads="1"/>
          </p:cNvSpPr>
          <p:nvPr/>
        </p:nvSpPr>
        <p:spPr bwMode="auto">
          <a:xfrm>
            <a:off x="5176838" y="4368800"/>
            <a:ext cx="792162" cy="144463"/>
          </a:xfrm>
          <a:prstGeom prst="wedgeRectCallout">
            <a:avLst>
              <a:gd name="adj1" fmla="val -36171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Телевизионная</a:t>
            </a:r>
          </a:p>
        </p:txBody>
      </p:sp>
      <p:sp>
        <p:nvSpPr>
          <p:cNvPr id="21" name="Text Box 553"/>
          <p:cNvSpPr txBox="1">
            <a:spLocks noChangeArrowheads="1"/>
          </p:cNvSpPr>
          <p:nvPr/>
        </p:nvSpPr>
        <p:spPr bwMode="auto">
          <a:xfrm>
            <a:off x="0" y="0"/>
            <a:ext cx="12801600" cy="864331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3007" tIns="16506" rIns="33007" bIns="16506" anchor="ctr" anchorCtr="1">
            <a:spAutoFit/>
          </a:bodyPr>
          <a:lstStyle>
            <a:lvl1pPr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7938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277938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452241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srgbClr val="000000"/>
                </a:solidFill>
                <a:cs typeface="Times New Roman" pitchFamily="18" charset="0"/>
              </a:rPr>
              <a:t>ПАСПОРТ ТЕРРИТОРИИ МУНИЦИПАЛЬНОГО ОБРАЗОВАНИЯ </a:t>
            </a:r>
            <a:br>
              <a:rPr lang="ru-RU" sz="200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cs typeface="Times New Roman" pitchFamily="18" charset="0"/>
              </a:rPr>
              <a:t>«ЮШАРСКИЙ </a:t>
            </a:r>
            <a:r>
              <a:rPr lang="ru-RU" sz="2000">
                <a:solidFill>
                  <a:srgbClr val="000000"/>
                </a:solidFill>
                <a:cs typeface="Times New Roman" pitchFamily="18" charset="0"/>
              </a:rPr>
              <a:t>СЕЛЬСОВЕТ» ПОСЕЛОК </a:t>
            </a:r>
            <a:r>
              <a:rPr lang="ru-RU" sz="2000" smtClean="0">
                <a:solidFill>
                  <a:srgbClr val="000000"/>
                </a:solidFill>
                <a:cs typeface="Times New Roman" pitchFamily="18" charset="0"/>
              </a:rPr>
              <a:t>ВАРНЕК НЕНЕЦКОГО АВТОНОМНОГО ОКРУГА</a:t>
            </a:r>
            <a:endParaRPr lang="ru-RU" sz="2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defTabSz="452241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00FF"/>
                </a:solidFill>
                <a:cs typeface="Times New Roman" pitchFamily="18" charset="0"/>
              </a:rPr>
              <a:t>(информационно-справочные материалы по силам и средствам</a:t>
            </a:r>
            <a:r>
              <a:rPr lang="ru-RU" sz="2000" smtClean="0">
                <a:solidFill>
                  <a:srgbClr val="0000FF"/>
                </a:solidFill>
              </a:rPr>
              <a:t>)</a:t>
            </a:r>
            <a:endParaRPr lang="ru-RU" sz="20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2" name="Text Box 244"/>
          <p:cNvSpPr txBox="1">
            <a:spLocks noChangeArrowheads="1"/>
          </p:cNvSpPr>
          <p:nvPr/>
        </p:nvSpPr>
        <p:spPr bwMode="auto">
          <a:xfrm>
            <a:off x="12125302" y="0"/>
            <a:ext cx="676298" cy="2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622" tIns="31769" rIns="63622" bIns="31769">
            <a:spAutoFit/>
          </a:bodyPr>
          <a:lstStyle>
            <a:lvl1pPr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79525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400" smtClean="0">
                <a:solidFill>
                  <a:srgbClr val="000000"/>
                </a:solidFill>
                <a:cs typeface="Arial"/>
              </a:rPr>
              <a:t>п.6.1</a:t>
            </a:r>
            <a:r>
              <a:rPr lang="ru-RU" sz="1000" smtClean="0">
                <a:solidFill>
                  <a:srgbClr val="000000"/>
                </a:solidFill>
                <a:cs typeface="Arial"/>
              </a:rPr>
              <a:t>.</a:t>
            </a:r>
            <a:endParaRPr lang="ru-RU" sz="1000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  <p:transition/>
  <p:timing/>
</p:sld>
</file>

<file path=ppt/slides/slide5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46007" name="Group 24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65384697"/>
              </p:ext>
            </p:extLst>
          </p:nvPr>
        </p:nvGraphicFramePr>
        <p:xfrm>
          <a:off x="-7912" y="1443038"/>
          <a:ext cx="12817424" cy="4127500"/>
        </p:xfrm>
        <a:graphic>
          <a:graphicData uri="http://schemas.openxmlformats.org/drawingml/2006/table">
            <a:tbl>
              <a:tblPr/>
              <a:tblGrid>
                <a:gridCol w="4094137"/>
                <a:gridCol w="4935538"/>
                <a:gridCol w="3787749"/>
              </a:tblGrid>
              <a:tr h="663444">
                <a:tc gridSpan="3"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Таблица вызовов</a:t>
                      </a:r>
                    </a:p>
                  </a:txBody>
                  <a:tcPr marL="25178" marR="25178" marT="25181" marB="251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995166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25178" marR="25178" marT="25181" marB="251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Ф.И.О. Должность руководителя</a:t>
                      </a:r>
                    </a:p>
                  </a:txBody>
                  <a:tcPr marL="25178" marR="25178" marT="25181" marB="251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</a:t>
                      </a:r>
                    </a:p>
                  </a:txBody>
                  <a:tcPr marL="25178" marR="25178" marT="25181" marB="251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468890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Староста</a:t>
                      </a:r>
                    </a:p>
                  </a:txBody>
                  <a:tcPr marL="25178" marR="25178" marT="25181" marB="251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Бобриков В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</a:t>
                      </a:r>
                    </a:p>
                  </a:txBody>
                  <a:tcPr marL="25178" marR="25178" marT="25181" marB="251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88185722640</a:t>
                      </a:r>
                    </a:p>
                  </a:txBody>
                  <a:tcPr marL="25178" marR="25178" marT="25181" marB="251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7539" name="Text Box 244"/>
          <p:cNvSpPr txBox="1">
            <a:spLocks noChangeArrowheads="1"/>
          </p:cNvSpPr>
          <p:nvPr/>
        </p:nvSpPr>
        <p:spPr bwMode="auto">
          <a:xfrm>
            <a:off x="11945938" y="0"/>
            <a:ext cx="855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п. </a:t>
            </a:r>
            <a:r>
              <a:rPr lang="ru-RU" b="1" smtClean="0">
                <a:latin typeface="Times New Roman" pitchFamily="18" charset="0"/>
              </a:rPr>
              <a:t>4.6.3.</a:t>
            </a:r>
            <a:endParaRPr lang="ru-RU" b="1"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221"/>
            <a:ext cx="12801600" cy="1560019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3622" tIns="31769" rIns="63622" bIns="31769" anchor="ctr"/>
          <a:lstStyle/>
          <a:p>
            <a:pPr algn="ctr" defTabSz="886671" fontAlgn="base">
              <a:spcBef>
                <a:spcPct val="0"/>
              </a:spcBef>
              <a:spcAft>
                <a:spcPct val="0"/>
              </a:spcAft>
              <a:tabLst>
                <a:tab pos="2248749"/>
                <a:tab pos="2428951"/>
                <a:tab pos="2495286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ТЕРРИТОРИИ МУНИЦИПАЛЬНОГО ОБРАЗОВАНИЯ </a:t>
            </a:r>
            <a:b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СЕЛЬСОВЕТ» ПОСЕЛОК </a:t>
            </a: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ВАРНЕК НЕНЕЦКОГО АВТОНОМНОГО ОКРУГА</a:t>
            </a:r>
            <a:endParaRPr lang="ru-RU" sz="2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224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(информационно-справочные материалы по силам и средствам)</a:t>
            </a:r>
            <a:endParaRPr lang="ru-RU" sz="2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36"/>
          <p:cNvSpPr txBox="1">
            <a:spLocks noChangeArrowheads="1"/>
          </p:cNvSpPr>
          <p:nvPr/>
        </p:nvSpPr>
        <p:spPr bwMode="auto">
          <a:xfrm>
            <a:off x="11945938" y="0"/>
            <a:ext cx="855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п. </a:t>
            </a:r>
            <a:r>
              <a:rPr lang="en-US" b="1" smtClean="0">
                <a:latin typeface="Times New Roman" pitchFamily="18" charset="0"/>
              </a:rPr>
              <a:t>6</a:t>
            </a:r>
            <a:r>
              <a:rPr lang="ru-RU" b="1" smtClean="0">
                <a:latin typeface="Times New Roman" pitchFamily="18" charset="0"/>
              </a:rPr>
              <a:t>.1.</a:t>
            </a:r>
            <a:r>
              <a:rPr lang="en-US" b="1" smtClean="0">
                <a:latin typeface="Times New Roman" pitchFamily="18" charset="0"/>
              </a:rPr>
              <a:t>1</a:t>
            </a:r>
            <a:r>
              <a:rPr lang="ru-RU" b="1" smtClean="0">
                <a:latin typeface="Times New Roman" pitchFamily="18" charset="0"/>
              </a:rPr>
              <a:t>.</a:t>
            </a: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5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7762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27220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886671">
              <a:tabLst>
                <a:tab pos="2248749"/>
                <a:tab pos="2428951"/>
                <a:tab pos="2495286"/>
              </a:tabLst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ТЕРРИТОРИИ МУНИЦИПАЛЬНОГО ОБРАЗОВАНИЯ </a:t>
            </a:r>
            <a:b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СЕЛЬСОВЕТ» ПОСЕЛОК ВАРНЕК НЕНЕЦКОГО АВТОНОМНОГО ОКРУГА</a:t>
            </a:r>
          </a:p>
          <a:p>
            <a:pPr algn="ctr" defTabSz="898168">
              <a:lnSpc>
                <a:spcPct val="80000"/>
              </a:lnSpc>
              <a:defRPr/>
            </a:pP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(ведомость привлечения сил и средств)</a:t>
            </a:r>
            <a:r>
              <a:rPr lang="ru-RU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>
              <a:cs typeface="Times New Roman" pitchFamily="18" charset="0"/>
            </a:endParaRPr>
          </a:p>
        </p:txBody>
      </p:sp>
      <p:graphicFrame>
        <p:nvGraphicFramePr>
          <p:cNvPr id="201731" name="Group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26012533"/>
              </p:ext>
            </p:extLst>
          </p:nvPr>
        </p:nvGraphicFramePr>
        <p:xfrm>
          <a:off x="0" y="1272208"/>
          <a:ext cx="12809512" cy="8267870"/>
        </p:xfrm>
        <a:graphic>
          <a:graphicData uri="http://schemas.openxmlformats.org/drawingml/2006/table">
            <a:tbl>
              <a:tblPr/>
              <a:tblGrid>
                <a:gridCol w="2446337"/>
                <a:gridCol w="655638"/>
                <a:gridCol w="1022350"/>
                <a:gridCol w="735012"/>
                <a:gridCol w="738188"/>
                <a:gridCol w="742950"/>
                <a:gridCol w="849312"/>
                <a:gridCol w="1022350"/>
                <a:gridCol w="917575"/>
                <a:gridCol w="893763"/>
                <a:gridCol w="890587"/>
                <a:gridCol w="1027113"/>
                <a:gridCol w="868337"/>
              </a:tblGrid>
              <a:tr h="603273">
                <a:tc rowSpan="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подр-я, старший (звание, Ф.И.О., телефон)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 grid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Привл. в соотв. с пасп-м территории (планами применения)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Привлекалось фактически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Нормативное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Нормативн. документ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 gridSpan="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 места ЧС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Недостатки в реагировании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74632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убытия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прибытия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539771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инф.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убытия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прибытия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187332">
                <a:tc gridSpan="1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МЧС России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187332">
                <a:tc gridSpan="1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450867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32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 ГУ МЧС России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20мин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50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 регионального центра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88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ОШ ГУ МЧС России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52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ОШ регионального центра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32">
                <a:tc gridSpan="1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Силы и средства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187332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89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МЧС России: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32">
                <a:tc gridSpan="1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ФП РСЧС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130507">
                <a:tc gridSpan="1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Органы управления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187332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32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32">
                <a:tc gridSpan="1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Силы и средства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263394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МВД России: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71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охраны общественного порядка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32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ГИБДД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77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вневедомственная охрана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51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Минздравсоцразвития: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32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ВЦМК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32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ФМБА</a:t>
                      </a: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32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Минэнерго: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7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Минобороны: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8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Минприроды: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8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Минкомсвязь: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8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Минтранс: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8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ФП РСЧС: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66" marR="534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8166" name="Text Box 406"/>
          <p:cNvSpPr txBox="1">
            <a:spLocks noChangeArrowheads="1"/>
          </p:cNvSpPr>
          <p:nvPr/>
        </p:nvSpPr>
        <p:spPr bwMode="auto">
          <a:xfrm>
            <a:off x="11945938" y="0"/>
            <a:ext cx="855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п. </a:t>
            </a:r>
            <a:r>
              <a:rPr lang="ru-RU" b="1" smtClean="0">
                <a:latin typeface="Times New Roman" pitchFamily="18" charset="0"/>
              </a:rPr>
              <a:t>6.1.</a:t>
            </a:r>
            <a:r>
              <a:rPr lang="en-US" b="1" smtClean="0">
                <a:latin typeface="Times New Roman" pitchFamily="18" charset="0"/>
              </a:rPr>
              <a:t>3</a:t>
            </a:r>
            <a:r>
              <a:rPr lang="ru-RU" b="1" smtClean="0">
                <a:latin typeface="Times New Roman" pitchFamily="18" charset="0"/>
              </a:rPr>
              <a:t>.</a:t>
            </a: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5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02754" name="Group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7424055"/>
              </p:ext>
            </p:extLst>
          </p:nvPr>
        </p:nvGraphicFramePr>
        <p:xfrm>
          <a:off x="-7912" y="1344214"/>
          <a:ext cx="12817424" cy="8280922"/>
        </p:xfrm>
        <a:graphic>
          <a:graphicData uri="http://schemas.openxmlformats.org/drawingml/2006/table">
            <a:tbl>
              <a:tblPr/>
              <a:tblGrid>
                <a:gridCol w="2535212"/>
                <a:gridCol w="595313"/>
                <a:gridCol w="658812"/>
                <a:gridCol w="677863"/>
                <a:gridCol w="739775"/>
                <a:gridCol w="738187"/>
                <a:gridCol w="852488"/>
                <a:gridCol w="923925"/>
                <a:gridCol w="1030287"/>
                <a:gridCol w="739775"/>
                <a:gridCol w="896938"/>
                <a:gridCol w="1033462"/>
                <a:gridCol w="1395387"/>
              </a:tblGrid>
              <a:tr h="950700">
                <a:tc row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подр-я, старший (звание, Ф.И.О., телефон)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Привл. в соотв. с пасп-м территории (планами применения)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Привлекалось фактически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Нормативное время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Норматив. документ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 vert="horz" wrap="square"/>
                    <a:lstStyle/>
                    <a:p>
                      <a:pPr marL="0" marR="0" lvl="0" indent="0" algn="ctr" defTabSz="10588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 места ЧС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Недостатки в реагировании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8964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убытия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прибытия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инф.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убытия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прибытия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221063">
                <a:tc gridSpan="1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ТП РСЧС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221063">
                <a:tc gridSpan="1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управления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221063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 объекта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837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 КЧС и ОПБ муниципального образования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224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 КЧСиОПБ субъекта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224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ОШ (КЧСиОПБ объекта)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837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ОШ (КЧСиОПБ муниципального образования)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224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ОШ (КЧС и ОПБ субъекта)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063">
                <a:tc gridSpan="1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Силы и средства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221063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Газовая служба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837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Аварийно-спасательные формирования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224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Коммунальная служба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063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водоканала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224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Энергетическая служба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20мин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224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служба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20мин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063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т.д.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886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ТП РСЧС: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063">
                <a:tc gridSpan="13"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министерства и ведомства (организации)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221063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Прокуратура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063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ФСБ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837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за другие министерства и ведомства: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5050"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352" marR="533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9118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34421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886671">
              <a:tabLst>
                <a:tab pos="2248749"/>
                <a:tab pos="2428951"/>
                <a:tab pos="2495286"/>
              </a:tabLst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ТЕРРИТОРИИ МУНИЦИПАЛЬНОГО ОБРАЗОВАНИЯ </a:t>
            </a:r>
            <a:b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СЕЛЬСОВЕТ» ПОСЕЛОК ВАРНЕК НЕНЕЦКОГО АВТОНОМНОГО ОКРУГА</a:t>
            </a:r>
          </a:p>
          <a:p>
            <a:pPr algn="ctr" defTabSz="898168">
              <a:lnSpc>
                <a:spcPct val="80000"/>
              </a:lnSpc>
              <a:defRPr/>
            </a:pP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(ведомость привлечения сил и средств)</a:t>
            </a:r>
            <a:r>
              <a:rPr lang="ru-RU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>
              <a:cs typeface="Times New Roman" pitchFamily="18" charset="0"/>
            </a:endParaRPr>
          </a:p>
        </p:txBody>
      </p:sp>
      <p:sp>
        <p:nvSpPr>
          <p:cNvPr id="119119" name="Text Box 336"/>
          <p:cNvSpPr txBox="1">
            <a:spLocks noChangeArrowheads="1"/>
          </p:cNvSpPr>
          <p:nvPr/>
        </p:nvSpPr>
        <p:spPr bwMode="auto">
          <a:xfrm>
            <a:off x="11945938" y="0"/>
            <a:ext cx="855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п. </a:t>
            </a:r>
            <a:r>
              <a:rPr lang="ru-RU" b="1" smtClean="0">
                <a:latin typeface="Times New Roman" pitchFamily="18" charset="0"/>
              </a:rPr>
              <a:t>6.1.</a:t>
            </a:r>
            <a:r>
              <a:rPr lang="en-US" b="1" smtClean="0">
                <a:latin typeface="Times New Roman" pitchFamily="18" charset="0"/>
              </a:rPr>
              <a:t>3</a:t>
            </a:r>
            <a:r>
              <a:rPr lang="ru-RU" b="1" smtClean="0">
                <a:latin typeface="Times New Roman" pitchFamily="18" charset="0"/>
              </a:rPr>
              <a:t>.</a:t>
            </a:r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5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55913"/>
            <a:ext cx="12801600" cy="3365500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08" tIns="63959" rIns="127908" bIns="63959"/>
          <a:lstStyle/>
          <a:p>
            <a:pPr defTabSz="1277938" eaLnBrk="1" hangingPunct="1">
              <a:defRPr/>
            </a:pPr>
            <a:endParaRPr lang="ru-RU" sz="5500" b="1" i="1" u="sng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28003" name="Group 5"/>
          <p:cNvGrpSpPr/>
          <p:nvPr/>
        </p:nvGrpSpPr>
        <p:grpSpPr>
          <a:xfrm>
            <a:off x="42863" y="157163"/>
            <a:ext cx="2335212" cy="2019300"/>
            <a:chOff x="373" y="1752"/>
            <a:chExt cx="1786" cy="1388"/>
          </a:xfrm>
        </p:grpSpPr>
        <p:sp>
          <p:nvSpPr>
            <p:cNvPr id="128012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4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128013" name="Freeform 7"/>
            <p:cNvSpPr/>
            <p:nvPr/>
          </p:nvSpPr>
          <p:spPr bwMode="auto">
            <a:xfrm>
              <a:off x="489" y="1759"/>
              <a:ext cx="764" cy="246"/>
            </a:xfrm>
            <a:custGeom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8014" name="Freeform 8"/>
            <p:cNvSpPr/>
            <p:nvPr/>
          </p:nvSpPr>
          <p:spPr bwMode="auto">
            <a:xfrm>
              <a:off x="485" y="2382"/>
              <a:ext cx="980" cy="246"/>
            </a:xfrm>
            <a:custGeom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6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8015" name="Freeform 9"/>
            <p:cNvSpPr/>
            <p:nvPr/>
          </p:nvSpPr>
          <p:spPr bwMode="auto">
            <a:xfrm>
              <a:off x="1705" y="2340"/>
              <a:ext cx="138" cy="251"/>
            </a:xfrm>
            <a:custGeom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8016" name="Freeform 10"/>
            <p:cNvSpPr/>
            <p:nvPr/>
          </p:nvSpPr>
          <p:spPr bwMode="auto">
            <a:xfrm>
              <a:off x="1083" y="1827"/>
              <a:ext cx="166" cy="247"/>
            </a:xfrm>
            <a:custGeom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8017" name="Freeform 11"/>
            <p:cNvSpPr/>
            <p:nvPr/>
          </p:nvSpPr>
          <p:spPr bwMode="auto">
            <a:xfrm>
              <a:off x="1792" y="2104"/>
              <a:ext cx="248" cy="247"/>
            </a:xfrm>
            <a:custGeom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8018" name="Freeform 12"/>
            <p:cNvSpPr/>
            <p:nvPr/>
          </p:nvSpPr>
          <p:spPr bwMode="auto">
            <a:xfrm>
              <a:off x="1826" y="2472"/>
              <a:ext cx="282" cy="247"/>
            </a:xfrm>
            <a:custGeom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8019" name="Freeform 13"/>
            <p:cNvSpPr/>
            <p:nvPr/>
          </p:nvSpPr>
          <p:spPr bwMode="auto">
            <a:xfrm>
              <a:off x="1117" y="2709"/>
              <a:ext cx="354" cy="247"/>
            </a:xfrm>
            <a:custGeom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8020" name="Freeform 14"/>
            <p:cNvSpPr/>
            <p:nvPr/>
          </p:nvSpPr>
          <p:spPr bwMode="auto">
            <a:xfrm>
              <a:off x="1784" y="2898"/>
              <a:ext cx="73" cy="242"/>
            </a:xfrm>
            <a:custGeom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8021" name="Freeform 15"/>
            <p:cNvSpPr/>
            <p:nvPr/>
          </p:nvSpPr>
          <p:spPr bwMode="auto">
            <a:xfrm>
              <a:off x="1131" y="2611"/>
              <a:ext cx="721" cy="246"/>
            </a:xfrm>
            <a:custGeom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8022" name="Freeform 16"/>
            <p:cNvSpPr/>
            <p:nvPr/>
          </p:nvSpPr>
          <p:spPr bwMode="auto">
            <a:xfrm>
              <a:off x="1794" y="2706"/>
              <a:ext cx="365" cy="246"/>
            </a:xfrm>
            <a:custGeom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8023" name="Freeform 17"/>
            <p:cNvSpPr/>
            <p:nvPr/>
          </p:nvSpPr>
          <p:spPr bwMode="auto">
            <a:xfrm>
              <a:off x="1632" y="2107"/>
              <a:ext cx="199" cy="246"/>
            </a:xfrm>
            <a:custGeom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8024" name="Freeform 18"/>
            <p:cNvSpPr/>
            <p:nvPr/>
          </p:nvSpPr>
          <p:spPr bwMode="auto">
            <a:xfrm>
              <a:off x="1212" y="1881"/>
              <a:ext cx="508" cy="246"/>
            </a:xfrm>
            <a:custGeom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8025" name="Freeform 19"/>
            <p:cNvSpPr/>
            <p:nvPr/>
          </p:nvSpPr>
          <p:spPr bwMode="auto">
            <a:xfrm>
              <a:off x="1242" y="2333"/>
              <a:ext cx="599" cy="246"/>
            </a:xfrm>
            <a:custGeom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8026" name="Freeform 20"/>
            <p:cNvSpPr/>
            <p:nvPr/>
          </p:nvSpPr>
          <p:spPr bwMode="auto">
            <a:xfrm rot="11000101" flipV="1">
              <a:off x="373" y="1835"/>
              <a:ext cx="225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8027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3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128028" name="Freeform 22"/>
            <p:cNvSpPr/>
            <p:nvPr/>
          </p:nvSpPr>
          <p:spPr bwMode="auto">
            <a:xfrm>
              <a:off x="502" y="1752"/>
              <a:ext cx="735" cy="247"/>
            </a:xfrm>
            <a:custGeom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8029" name="Freeform 37"/>
            <p:cNvSpPr/>
            <p:nvPr/>
          </p:nvSpPr>
          <p:spPr bwMode="auto">
            <a:xfrm>
              <a:off x="570" y="2142"/>
              <a:ext cx="822" cy="246"/>
            </a:xfrm>
            <a:custGeom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8030" name="Freeform 38"/>
            <p:cNvSpPr/>
            <p:nvPr/>
          </p:nvSpPr>
          <p:spPr bwMode="auto">
            <a:xfrm rot="21384436" flipH="1">
              <a:off x="396" y="1823"/>
              <a:ext cx="226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28031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3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</p:grpSp>
      <p:grpSp>
        <p:nvGrpSpPr>
          <p:cNvPr id="128004" name="Group 3"/>
          <p:cNvGrpSpPr/>
          <p:nvPr/>
        </p:nvGrpSpPr>
        <p:grpSpPr>
          <a:xfrm>
            <a:off x="12401550" y="0"/>
            <a:ext cx="400050" cy="9601200"/>
            <a:chOff x="5454" y="0"/>
            <a:chExt cx="193" cy="4320"/>
          </a:xfrm>
        </p:grpSpPr>
        <p:sp>
          <p:nvSpPr>
            <p:cNvPr id="128009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128010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128011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</p:grpSp>
      <p:graphicFrame>
        <p:nvGraphicFramePr>
          <p:cNvPr id="128005" name="Object 7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11991975" y="0"/>
          <a:ext cx="8096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CorelDRAW" r:id="rId2" imgW="810768" imgH="950976" progId="">
                  <p:embed/>
                </p:oleObj>
              </mc:Choice>
              <mc:Fallback>
                <p:oleObj name="CorelDRAW" r:id="rId2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91975" y="0"/>
                        <a:ext cx="809625" cy="1160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6" name="Object 3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420688" y="266700"/>
          <a:ext cx="357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CorelDRAW" r:id="rId4" imgW="810768" imgH="950976" progId="">
                  <p:embed/>
                </p:oleObj>
              </mc:Choice>
              <mc:Fallback>
                <p:oleObj name="CorelDRAW" r:id="rId4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0688" y="266700"/>
                        <a:ext cx="357187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8007" name="Picture 2" descr="заставка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427038" y="2838450"/>
            <a:ext cx="11945937" cy="37512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06" tIns="45703" rIns="91406" bIns="45703">
            <a:spAutoFit/>
          </a:bodyPr>
          <a:lstStyle/>
          <a:p>
            <a:pPr algn="ctr" defTabSz="1277938">
              <a:defRPr/>
            </a:pPr>
            <a:endParaRPr lang="ru-RU" sz="4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1277938">
              <a:defRPr/>
            </a:pPr>
            <a: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ИНФОРМАЦИОННО -СПРАВОЧНЫЕ МАТЕРИАЛЫ ПО РЕЗЕРВАМ ФИНАНСОВЫХ И МАТЕРИАЛЬНЫХ СРЕДСТВ</a:t>
            </a:r>
          </a:p>
        </p:txBody>
      </p:sp>
    </p:spTree>
  </p:cSld>
  <p:clrMapOvr>
    <a:masterClrMapping/>
  </p:clrMapOvr>
  <p:transition/>
  <p:timing/>
</p:sld>
</file>

<file path=ppt/slides/slide5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6564" name="Picture 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08211"/>
            <a:ext cx="12801600" cy="841692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97"/>
          <p:cNvSpPr>
            <a:spLocks noChangeArrowheads="1"/>
          </p:cNvSpPr>
          <p:nvPr/>
        </p:nvSpPr>
        <p:spPr bwMode="auto">
          <a:xfrm rot="1571504">
            <a:off x="10087796" y="6564556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6" name="AutoShape 98"/>
          <p:cNvSpPr>
            <a:spLocks noChangeArrowheads="1"/>
          </p:cNvSpPr>
          <p:nvPr/>
        </p:nvSpPr>
        <p:spPr bwMode="auto">
          <a:xfrm>
            <a:off x="9209112" y="5376664"/>
            <a:ext cx="720080" cy="432048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Общественный центр (клуб, ФАП), медикаменты размещены в ФАП</a:t>
            </a:r>
            <a:endParaRPr lang="ru-RU" sz="600"/>
          </a:p>
        </p:txBody>
      </p:sp>
      <p:sp>
        <p:nvSpPr>
          <p:cNvPr id="66567" name="Rectangle 99"/>
          <p:cNvSpPr>
            <a:spLocks noChangeArrowheads="1"/>
          </p:cNvSpPr>
          <p:nvPr/>
        </p:nvSpPr>
        <p:spPr bwMode="auto">
          <a:xfrm rot="-1730222">
            <a:off x="2152650" y="3360738"/>
            <a:ext cx="576263" cy="2651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8" name="AutoShape 100"/>
          <p:cNvSpPr>
            <a:spLocks noChangeArrowheads="1"/>
          </p:cNvSpPr>
          <p:nvPr/>
        </p:nvSpPr>
        <p:spPr bwMode="auto">
          <a:xfrm>
            <a:off x="1792288" y="3071813"/>
            <a:ext cx="431800" cy="14446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БАНЯ</a:t>
            </a:r>
          </a:p>
        </p:txBody>
      </p:sp>
      <p:sp>
        <p:nvSpPr>
          <p:cNvPr id="66571" name="Rectangle 103"/>
          <p:cNvSpPr>
            <a:spLocks noChangeArrowheads="1"/>
          </p:cNvSpPr>
          <p:nvPr/>
        </p:nvSpPr>
        <p:spPr bwMode="auto">
          <a:xfrm rot="1743570">
            <a:off x="8056563" y="6096000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2" name="AutoShape 104"/>
          <p:cNvSpPr>
            <a:spLocks noChangeArrowheads="1"/>
          </p:cNvSpPr>
          <p:nvPr/>
        </p:nvSpPr>
        <p:spPr bwMode="auto">
          <a:xfrm>
            <a:off x="7840663" y="5305425"/>
            <a:ext cx="936625" cy="215900"/>
          </a:xfrm>
          <a:prstGeom prst="wedgeRectCallout">
            <a:avLst>
              <a:gd name="adj1" fmla="val -12204"/>
              <a:gd name="adj2" fmla="val 32867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60000"/>
              </a:lnSpc>
            </a:pPr>
            <a:r>
              <a:rPr lang="ru-RU" sz="600"/>
              <a:t>Пекарня производительность -25кг \сутки</a:t>
            </a:r>
          </a:p>
        </p:txBody>
      </p:sp>
      <p:sp>
        <p:nvSpPr>
          <p:cNvPr id="66574" name="Rectangle 106"/>
          <p:cNvSpPr>
            <a:spLocks noChangeArrowheads="1"/>
          </p:cNvSpPr>
          <p:nvPr/>
        </p:nvSpPr>
        <p:spPr bwMode="auto">
          <a:xfrm rot="2070800">
            <a:off x="8272463" y="6816725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7" name="Rectangle 109"/>
          <p:cNvSpPr>
            <a:spLocks noChangeArrowheads="1"/>
          </p:cNvSpPr>
          <p:nvPr/>
        </p:nvSpPr>
        <p:spPr bwMode="auto">
          <a:xfrm rot="1893124">
            <a:off x="5224245" y="4917306"/>
            <a:ext cx="382174" cy="544356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8" name="AutoShape 110"/>
          <p:cNvSpPr>
            <a:spLocks noChangeArrowheads="1"/>
          </p:cNvSpPr>
          <p:nvPr/>
        </p:nvSpPr>
        <p:spPr bwMode="auto">
          <a:xfrm>
            <a:off x="5320680" y="4440560"/>
            <a:ext cx="792162" cy="144463"/>
          </a:xfrm>
          <a:prstGeom prst="wedgeRectCallout">
            <a:avLst>
              <a:gd name="adj1" fmla="val -36171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Телевизионная</a:t>
            </a:r>
          </a:p>
        </p:txBody>
      </p:sp>
      <p:grpSp>
        <p:nvGrpSpPr>
          <p:cNvPr id="2" name="Group 265"/>
          <p:cNvGrpSpPr/>
          <p:nvPr/>
        </p:nvGrpSpPr>
        <p:grpSpPr>
          <a:xfrm rot="2661616">
            <a:off x="4218658" y="5575028"/>
            <a:ext cx="434561" cy="179335"/>
            <a:chOff x="249" y="2931"/>
            <a:chExt cx="907" cy="363"/>
          </a:xfrm>
          <a:solidFill>
            <a:schemeClr val="tx1"/>
          </a:solidFill>
        </p:grpSpPr>
        <p:sp>
          <p:nvSpPr>
            <p:cNvPr id="21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2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3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4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  <p:sp>
          <p:nvSpPr>
            <p:cNvPr id="25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8952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900" b="1">
                <a:solidFill>
                  <a:prstClr val="black"/>
                </a:solidFill>
                <a:cs typeface="Arial"/>
              </a:endParaRPr>
            </a:p>
          </p:txBody>
        </p:sp>
      </p:grpSp>
      <p:sp>
        <p:nvSpPr>
          <p:cNvPr id="26" name="Прямоугольник 51"/>
          <p:cNvSpPr>
            <a:spLocks noChangeArrowheads="1"/>
          </p:cNvSpPr>
          <p:nvPr/>
        </p:nvSpPr>
        <p:spPr bwMode="auto">
          <a:xfrm rot="21070448">
            <a:off x="4740137" y="3860055"/>
            <a:ext cx="644753" cy="29723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7" name="Прямоугольник 51"/>
          <p:cNvSpPr>
            <a:spLocks noChangeArrowheads="1"/>
          </p:cNvSpPr>
          <p:nvPr/>
        </p:nvSpPr>
        <p:spPr bwMode="auto">
          <a:xfrm rot="2099473">
            <a:off x="9002238" y="7120181"/>
            <a:ext cx="383628" cy="49552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28" name="Прямоугольник 51"/>
          <p:cNvSpPr>
            <a:spLocks noChangeArrowheads="1"/>
          </p:cNvSpPr>
          <p:nvPr/>
        </p:nvSpPr>
        <p:spPr bwMode="auto">
          <a:xfrm rot="1144718">
            <a:off x="813065" y="2815823"/>
            <a:ext cx="230253" cy="22513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29" name="Прямоугольник 51"/>
          <p:cNvSpPr>
            <a:spLocks noChangeArrowheads="1"/>
          </p:cNvSpPr>
          <p:nvPr/>
        </p:nvSpPr>
        <p:spPr bwMode="auto">
          <a:xfrm rot="1473376">
            <a:off x="8726694" y="7956187"/>
            <a:ext cx="709158" cy="25633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0" name="Прямоугольник 51"/>
          <p:cNvSpPr>
            <a:spLocks noChangeArrowheads="1"/>
          </p:cNvSpPr>
          <p:nvPr/>
        </p:nvSpPr>
        <p:spPr bwMode="auto">
          <a:xfrm>
            <a:off x="2368352" y="1416224"/>
            <a:ext cx="504056" cy="43204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 rot="305283">
            <a:off x="2512368" y="1488232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3" name="Прямоугольник 51"/>
          <p:cNvSpPr>
            <a:spLocks noChangeArrowheads="1"/>
          </p:cNvSpPr>
          <p:nvPr/>
        </p:nvSpPr>
        <p:spPr bwMode="auto">
          <a:xfrm rot="1506666">
            <a:off x="735002" y="2357096"/>
            <a:ext cx="602402" cy="24178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4" name="Прямоугольник 51"/>
          <p:cNvSpPr>
            <a:spLocks noChangeArrowheads="1"/>
          </p:cNvSpPr>
          <p:nvPr/>
        </p:nvSpPr>
        <p:spPr bwMode="auto">
          <a:xfrm rot="19301700">
            <a:off x="2399633" y="3865746"/>
            <a:ext cx="225470" cy="18426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5" name="Прямоугольник 51"/>
          <p:cNvSpPr>
            <a:spLocks noChangeArrowheads="1"/>
          </p:cNvSpPr>
          <p:nvPr/>
        </p:nvSpPr>
        <p:spPr bwMode="auto">
          <a:xfrm rot="20547644">
            <a:off x="5971327" y="3500909"/>
            <a:ext cx="159021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6" name="Прямоугольник 51"/>
          <p:cNvSpPr>
            <a:spLocks noChangeArrowheads="1"/>
          </p:cNvSpPr>
          <p:nvPr/>
        </p:nvSpPr>
        <p:spPr bwMode="auto">
          <a:xfrm rot="1688196">
            <a:off x="9187303" y="6590043"/>
            <a:ext cx="385406" cy="199659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7" name="Прямоугольник 51"/>
          <p:cNvSpPr>
            <a:spLocks noChangeArrowheads="1"/>
          </p:cNvSpPr>
          <p:nvPr/>
        </p:nvSpPr>
        <p:spPr bwMode="auto">
          <a:xfrm rot="1631055">
            <a:off x="7156678" y="5518378"/>
            <a:ext cx="161005" cy="19216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8" name="Прямоугольник 51"/>
          <p:cNvSpPr>
            <a:spLocks noChangeArrowheads="1"/>
          </p:cNvSpPr>
          <p:nvPr/>
        </p:nvSpPr>
        <p:spPr bwMode="auto">
          <a:xfrm rot="2478033">
            <a:off x="11040033" y="6928760"/>
            <a:ext cx="454017" cy="34916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9" name="Прямоугольник 51"/>
          <p:cNvSpPr>
            <a:spLocks noChangeArrowheads="1"/>
          </p:cNvSpPr>
          <p:nvPr/>
        </p:nvSpPr>
        <p:spPr bwMode="auto">
          <a:xfrm rot="1886794">
            <a:off x="9012420" y="6244105"/>
            <a:ext cx="221862" cy="13656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0" name="Прямоугольник 51"/>
          <p:cNvSpPr>
            <a:spLocks noChangeArrowheads="1"/>
          </p:cNvSpPr>
          <p:nvPr/>
        </p:nvSpPr>
        <p:spPr bwMode="auto">
          <a:xfrm rot="1907419">
            <a:off x="7403785" y="6416553"/>
            <a:ext cx="642405" cy="35862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1" name="Прямоугольник 51"/>
          <p:cNvSpPr>
            <a:spLocks noChangeArrowheads="1"/>
          </p:cNvSpPr>
          <p:nvPr/>
        </p:nvSpPr>
        <p:spPr bwMode="auto">
          <a:xfrm rot="2065507">
            <a:off x="6305140" y="4751481"/>
            <a:ext cx="317632" cy="52421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2" name="Прямоугольник 51"/>
          <p:cNvSpPr>
            <a:spLocks noChangeArrowheads="1"/>
          </p:cNvSpPr>
          <p:nvPr/>
        </p:nvSpPr>
        <p:spPr bwMode="auto">
          <a:xfrm rot="2339236">
            <a:off x="5732941" y="4438776"/>
            <a:ext cx="395168" cy="51455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3" name="Прямоугольник 51"/>
          <p:cNvSpPr>
            <a:spLocks noChangeArrowheads="1"/>
          </p:cNvSpPr>
          <p:nvPr/>
        </p:nvSpPr>
        <p:spPr bwMode="auto">
          <a:xfrm rot="7209479">
            <a:off x="6234070" y="5427587"/>
            <a:ext cx="307859" cy="518271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4" name="Прямоугольник 51"/>
          <p:cNvSpPr>
            <a:spLocks noChangeArrowheads="1"/>
          </p:cNvSpPr>
          <p:nvPr/>
        </p:nvSpPr>
        <p:spPr bwMode="auto">
          <a:xfrm rot="1582456">
            <a:off x="7453602" y="5736412"/>
            <a:ext cx="552076" cy="330554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5" name="Прямоугольник 51"/>
          <p:cNvSpPr>
            <a:spLocks noChangeArrowheads="1"/>
          </p:cNvSpPr>
          <p:nvPr/>
        </p:nvSpPr>
        <p:spPr bwMode="auto">
          <a:xfrm rot="1720696">
            <a:off x="9372207" y="5074362"/>
            <a:ext cx="150442" cy="184860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6" name="Прямоугольник 51"/>
          <p:cNvSpPr>
            <a:spLocks noChangeArrowheads="1"/>
          </p:cNvSpPr>
          <p:nvPr/>
        </p:nvSpPr>
        <p:spPr bwMode="auto">
          <a:xfrm rot="1362766">
            <a:off x="11710438" y="7452211"/>
            <a:ext cx="94228" cy="134862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 rot="2258938">
            <a:off x="5874312" y="4645132"/>
            <a:ext cx="184677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 rot="2098180">
            <a:off x="7630896" y="6466080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 rot="21137920">
            <a:off x="4894593" y="3922678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 bwMode="auto">
          <a:xfrm rot="2201340">
            <a:off x="6307028" y="5004374"/>
            <a:ext cx="184258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 bwMode="auto">
          <a:xfrm rot="2035656">
            <a:off x="9086898" y="7296898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 bwMode="auto">
          <a:xfrm rot="1756283">
            <a:off x="9287080" y="6610096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 rot="1610965">
            <a:off x="7630896" y="5818009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 bwMode="auto">
          <a:xfrm rot="1823293">
            <a:off x="6353839" y="5624693"/>
            <a:ext cx="165650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3" name="Group 99"/>
          <p:cNvGrpSpPr/>
          <p:nvPr/>
        </p:nvGrpSpPr>
        <p:grpSpPr>
          <a:xfrm rot="2903099">
            <a:off x="3448472" y="3360440"/>
            <a:ext cx="417512" cy="236538"/>
            <a:chExt cx="20000" cy="20000"/>
          </a:xfrm>
        </p:grpSpPr>
        <p:sp>
          <p:nvSpPr>
            <p:cNvPr id="60" name="Freeform 100"/>
            <p:cNvSpPr/>
            <p:nvPr/>
          </p:nvSpPr>
          <p:spPr bwMode="auto">
            <a:xfrm>
              <a:off x="0" y="0"/>
              <a:ext cx="20000" cy="6036"/>
            </a:xfrm>
            <a:custGeom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61" name="Freeform 101"/>
            <p:cNvSpPr/>
            <p:nvPr/>
          </p:nvSpPr>
          <p:spPr bwMode="auto">
            <a:xfrm>
              <a:off x="0" y="13966"/>
              <a:ext cx="20000" cy="6034"/>
            </a:xfrm>
            <a:custGeom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62" name="AutoShape 108"/>
          <p:cNvSpPr>
            <a:spLocks noChangeArrowheads="1"/>
          </p:cNvSpPr>
          <p:nvPr/>
        </p:nvSpPr>
        <p:spPr bwMode="auto">
          <a:xfrm>
            <a:off x="3448472" y="2136304"/>
            <a:ext cx="1080120" cy="288032"/>
          </a:xfrm>
          <a:prstGeom prst="wedgeRectCallout">
            <a:avLst>
              <a:gd name="adj1" fmla="val -34769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Мост деревянный через</a:t>
            </a:r>
          </a:p>
          <a:p>
            <a:pPr algn="ctr" defTabSz="1279525">
              <a:lnSpc>
                <a:spcPct val="70000"/>
              </a:lnSpc>
            </a:pPr>
            <a:r>
              <a:rPr lang="ru-RU" sz="600" smtClean="0"/>
              <a:t>р. Казённый, длина 5 м, шир. 1,5 м.</a:t>
            </a:r>
            <a:endParaRPr lang="ru-RU" sz="600"/>
          </a:p>
        </p:txBody>
      </p:sp>
      <p:sp>
        <p:nvSpPr>
          <p:cNvPr id="63" name="AutoShape 108"/>
          <p:cNvSpPr>
            <a:spLocks noChangeArrowheads="1"/>
          </p:cNvSpPr>
          <p:nvPr/>
        </p:nvSpPr>
        <p:spPr bwMode="auto">
          <a:xfrm>
            <a:off x="784176" y="1416224"/>
            <a:ext cx="863153" cy="216470"/>
          </a:xfrm>
          <a:prstGeom prst="wedgeRectCallout">
            <a:avLst>
              <a:gd name="adj1" fmla="val -34769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Склад  хранится бензин (10 бочек)</a:t>
            </a:r>
            <a:endParaRPr lang="ru-RU" sz="600"/>
          </a:p>
        </p:txBody>
      </p:sp>
      <p:sp>
        <p:nvSpPr>
          <p:cNvPr id="65" name="AutoShape 105"/>
          <p:cNvSpPr>
            <a:spLocks noChangeArrowheads="1"/>
          </p:cNvSpPr>
          <p:nvPr/>
        </p:nvSpPr>
        <p:spPr bwMode="auto">
          <a:xfrm>
            <a:off x="7768952" y="8256984"/>
            <a:ext cx="1080889" cy="216024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Склад Каратайского ПО (не эксплуатир-ся)</a:t>
            </a:r>
            <a:endParaRPr lang="ru-RU" sz="600"/>
          </a:p>
        </p:txBody>
      </p:sp>
      <p:sp>
        <p:nvSpPr>
          <p:cNvPr id="66" name="Oval 41"/>
          <p:cNvSpPr>
            <a:spLocks noChangeArrowheads="1"/>
          </p:cNvSpPr>
          <p:nvPr/>
        </p:nvSpPr>
        <p:spPr bwMode="auto">
          <a:xfrm>
            <a:off x="3304456" y="4512568"/>
            <a:ext cx="288143" cy="288409"/>
          </a:xfrm>
          <a:prstGeom prst="ellipse">
            <a:avLst/>
          </a:prstGeom>
          <a:noFill/>
          <a:ln w="25400">
            <a:noFill/>
            <a:round/>
          </a:ln>
        </p:spPr>
        <p:txBody>
          <a:bodyPr wrap="none" lIns="127761" tIns="63881" rIns="127761" bIns="63881" anchor="ctr"/>
          <a:lstStyle/>
          <a:p>
            <a:pPr algn="ctr" defTabSz="1273175"/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18"/>
          <p:cNvGrpSpPr/>
          <p:nvPr/>
        </p:nvGrpSpPr>
        <p:grpSpPr>
          <a:xfrm>
            <a:off x="11009313" y="5940128"/>
            <a:ext cx="335129" cy="300653"/>
            <a:chOff x="982376" y="5374357"/>
            <a:chExt cx="288000" cy="314398"/>
          </a:xfrm>
        </p:grpSpPr>
        <p:sp>
          <p:nvSpPr>
            <p:cNvPr id="69" name="Oval 41"/>
            <p:cNvSpPr>
              <a:spLocks noChangeArrowheads="1"/>
            </p:cNvSpPr>
            <p:nvPr/>
          </p:nvSpPr>
          <p:spPr bwMode="auto">
            <a:xfrm>
              <a:off x="982376" y="5374357"/>
              <a:ext cx="288000" cy="314398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</a:ln>
          </p:spPr>
          <p:txBody>
            <a:bodyPr wrap="none" lIns="127761" tIns="63881" rIns="127761" bIns="63881" anchor="ctr"/>
            <a:lstStyle/>
            <a:p>
              <a:pPr algn="ctr" defTabSz="1273175"/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Oval 41"/>
            <p:cNvSpPr>
              <a:spLocks noChangeArrowheads="1"/>
            </p:cNvSpPr>
            <p:nvPr/>
          </p:nvSpPr>
          <p:spPr bwMode="auto">
            <a:xfrm>
              <a:off x="982376" y="5387535"/>
              <a:ext cx="288000" cy="287999"/>
            </a:xfrm>
            <a:prstGeom prst="ellipse">
              <a:avLst/>
            </a:prstGeom>
            <a:noFill/>
            <a:ln w="25400">
              <a:noFill/>
              <a:round/>
            </a:ln>
          </p:spPr>
          <p:txBody>
            <a:bodyPr wrap="none" lIns="127761" tIns="63881" rIns="127761" bIns="63881" anchor="ctr"/>
            <a:lstStyle/>
            <a:p>
              <a:pPr algn="ctr" defTabSz="1273175"/>
              <a:r>
                <a:rPr lang="en-US" sz="28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567"/>
          <p:cNvGrpSpPr/>
          <p:nvPr/>
        </p:nvGrpSpPr>
        <p:grpSpPr>
          <a:xfrm rot="-749454">
            <a:off x="4394643" y="3016867"/>
            <a:ext cx="164437" cy="111080"/>
            <a:chOff x="3079" y="3840"/>
            <a:chExt cx="181" cy="91"/>
          </a:xfrm>
        </p:grpSpPr>
        <p:sp>
          <p:nvSpPr>
            <p:cNvPr id="72" name="Line 564"/>
            <p:cNvSpPr>
              <a:spLocks noChangeShapeType="1"/>
            </p:cNvSpPr>
            <p:nvPr/>
          </p:nvSpPr>
          <p:spPr bwMode="auto">
            <a:xfrm flipH="1" flipV="1">
              <a:off x="3260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Line 565"/>
            <p:cNvSpPr>
              <a:spLocks noChangeShapeType="1"/>
            </p:cNvSpPr>
            <p:nvPr/>
          </p:nvSpPr>
          <p:spPr bwMode="auto">
            <a:xfrm flipH="1" flipV="1">
              <a:off x="3079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Line 566"/>
            <p:cNvSpPr>
              <a:spLocks noChangeShapeType="1"/>
            </p:cNvSpPr>
            <p:nvPr/>
          </p:nvSpPr>
          <p:spPr bwMode="auto">
            <a:xfrm flipH="1">
              <a:off x="3079" y="3886"/>
              <a:ext cx="18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9" name="AutoShape 98"/>
          <p:cNvSpPr>
            <a:spLocks noChangeArrowheads="1"/>
          </p:cNvSpPr>
          <p:nvPr/>
        </p:nvSpPr>
        <p:spPr bwMode="auto">
          <a:xfrm>
            <a:off x="2440360" y="4800600"/>
            <a:ext cx="1007864" cy="28803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Бочки, </a:t>
            </a:r>
            <a:r>
              <a:rPr lang="en-US" sz="600" smtClean="0"/>
              <a:t>V</a:t>
            </a:r>
            <a:r>
              <a:rPr lang="ru-RU" sz="600" smtClean="0"/>
              <a:t> 200 л.</a:t>
            </a:r>
          </a:p>
          <a:p>
            <a:pPr algn="ctr" defTabSz="1279525">
              <a:lnSpc>
                <a:spcPct val="70000"/>
              </a:lnSpc>
            </a:pPr>
            <a:r>
              <a:rPr lang="ru-RU" sz="600" smtClean="0"/>
              <a:t>Хранится ДТ (180 шт.), Масло (4 шт.) для ДЭС</a:t>
            </a:r>
            <a:endParaRPr lang="ru-RU" sz="600"/>
          </a:p>
        </p:txBody>
      </p:sp>
      <p:sp>
        <p:nvSpPr>
          <p:cNvPr id="80" name="Прямоугольник 51"/>
          <p:cNvSpPr>
            <a:spLocks noChangeArrowheads="1"/>
          </p:cNvSpPr>
          <p:nvPr/>
        </p:nvSpPr>
        <p:spPr bwMode="auto">
          <a:xfrm rot="2065507">
            <a:off x="4936987" y="4700464"/>
            <a:ext cx="317632" cy="52421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1" name="Прямоугольник 80"/>
          <p:cNvSpPr/>
          <p:nvPr/>
        </p:nvSpPr>
        <p:spPr bwMode="auto">
          <a:xfrm rot="2201340">
            <a:off x="5646951" y="5374775"/>
            <a:ext cx="149577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 bwMode="auto">
          <a:xfrm rot="2258938">
            <a:off x="4997722" y="4943558"/>
            <a:ext cx="150642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3" name="Прямоугольник 51"/>
          <p:cNvSpPr>
            <a:spLocks noChangeArrowheads="1"/>
          </p:cNvSpPr>
          <p:nvPr/>
        </p:nvSpPr>
        <p:spPr bwMode="auto">
          <a:xfrm rot="2065507">
            <a:off x="5585058" y="5132512"/>
            <a:ext cx="317632" cy="524216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4" name="Прямоугольник 51"/>
          <p:cNvSpPr>
            <a:spLocks noChangeArrowheads="1"/>
          </p:cNvSpPr>
          <p:nvPr/>
        </p:nvSpPr>
        <p:spPr bwMode="auto">
          <a:xfrm rot="7209479">
            <a:off x="6701783" y="5917778"/>
            <a:ext cx="307859" cy="25913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85" name="Прямоугольник 84"/>
          <p:cNvSpPr/>
          <p:nvPr/>
        </p:nvSpPr>
        <p:spPr bwMode="auto">
          <a:xfrm rot="1823293">
            <a:off x="6788044" y="5976788"/>
            <a:ext cx="134239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7" name="AutoShape 105"/>
          <p:cNvSpPr>
            <a:spLocks noChangeArrowheads="1"/>
          </p:cNvSpPr>
          <p:nvPr/>
        </p:nvSpPr>
        <p:spPr bwMode="auto">
          <a:xfrm>
            <a:off x="3304456" y="5952728"/>
            <a:ext cx="1008881" cy="360040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ДЭС (генераторы (АД-30), 2 ед. (1 экспл., 1 резерв.). АД-16 резервная)</a:t>
            </a:r>
            <a:endParaRPr lang="ru-RU" sz="600"/>
          </a:p>
        </p:txBody>
      </p:sp>
      <p:sp>
        <p:nvSpPr>
          <p:cNvPr id="88" name="Прямоугольник 87"/>
          <p:cNvSpPr/>
          <p:nvPr/>
        </p:nvSpPr>
        <p:spPr bwMode="auto">
          <a:xfrm rot="2035656">
            <a:off x="11131526" y="7056829"/>
            <a:ext cx="216024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9" name="AutoShape 110"/>
          <p:cNvSpPr>
            <a:spLocks noChangeArrowheads="1"/>
          </p:cNvSpPr>
          <p:nvPr/>
        </p:nvSpPr>
        <p:spPr bwMode="auto">
          <a:xfrm>
            <a:off x="4456584" y="1704256"/>
            <a:ext cx="792162" cy="288032"/>
          </a:xfrm>
          <a:prstGeom prst="wedgeRectCallout">
            <a:avLst>
              <a:gd name="adj1" fmla="val -36171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Забор воды на хозпитьевые нужды</a:t>
            </a:r>
            <a:endParaRPr lang="ru-RU" sz="600"/>
          </a:p>
        </p:txBody>
      </p:sp>
      <p:sp>
        <p:nvSpPr>
          <p:cNvPr id="90" name="Прямоугольник 51"/>
          <p:cNvSpPr>
            <a:spLocks noChangeArrowheads="1"/>
          </p:cNvSpPr>
          <p:nvPr/>
        </p:nvSpPr>
        <p:spPr bwMode="auto">
          <a:xfrm rot="2065507">
            <a:off x="6713329" y="5148132"/>
            <a:ext cx="300314" cy="40071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</p:spPr>
        <p:txBody>
          <a:bodyPr lIns="89544" tIns="44845" rIns="89544" bIns="44845" anchor="ctr"/>
          <a:lstStyle/>
          <a:p>
            <a:pPr algn="ctr" defTabSz="891945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91" name="Прямоугольник 90"/>
          <p:cNvSpPr/>
          <p:nvPr/>
        </p:nvSpPr>
        <p:spPr bwMode="auto">
          <a:xfrm rot="2201340">
            <a:off x="6767834" y="5335885"/>
            <a:ext cx="184258" cy="144016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989" tIns="31965" rIns="63989" bIns="31965" anchor="ctr"/>
          <a:lstStyle/>
          <a:p>
            <a:pPr algn="ctr" defTabSz="64003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2" name="AutoShape 98"/>
          <p:cNvSpPr>
            <a:spLocks noChangeArrowheads="1"/>
          </p:cNvSpPr>
          <p:nvPr/>
        </p:nvSpPr>
        <p:spPr bwMode="auto">
          <a:xfrm>
            <a:off x="10001200" y="5088632"/>
            <a:ext cx="792088" cy="360040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Вертолетная площадка с грунт. покрытием</a:t>
            </a:r>
          </a:p>
          <a:p>
            <a:pPr algn="ctr" defTabSz="1279525">
              <a:lnSpc>
                <a:spcPct val="70000"/>
              </a:lnSpc>
            </a:pPr>
            <a:r>
              <a:rPr lang="ru-RU" sz="600" smtClean="0"/>
              <a:t>Ми-8</a:t>
            </a:r>
            <a:endParaRPr lang="ru-RU" sz="600"/>
          </a:p>
        </p:txBody>
      </p:sp>
      <p:sp>
        <p:nvSpPr>
          <p:cNvPr id="66573" name="AutoShape 105"/>
          <p:cNvSpPr>
            <a:spLocks noChangeArrowheads="1"/>
          </p:cNvSpPr>
          <p:nvPr/>
        </p:nvSpPr>
        <p:spPr bwMode="auto">
          <a:xfrm>
            <a:off x="7408912" y="7248872"/>
            <a:ext cx="936873" cy="432048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 smtClean="0"/>
              <a:t>Магазин №2 Каратайского ПО (продукты питания и продовольственные товары храняться в складе магазина)</a:t>
            </a:r>
            <a:endParaRPr lang="ru-RU" sz="600"/>
          </a:p>
        </p:txBody>
      </p:sp>
      <p:sp>
        <p:nvSpPr>
          <p:cNvPr id="86" name="Line 197"/>
          <p:cNvSpPr>
            <a:spLocks noChangeShapeType="1"/>
          </p:cNvSpPr>
          <p:nvPr/>
        </p:nvSpPr>
        <p:spPr bwMode="auto">
          <a:xfrm flipH="1">
            <a:off x="4384576" y="4656584"/>
            <a:ext cx="720080" cy="86409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3" name="Line 197"/>
          <p:cNvSpPr>
            <a:spLocks noChangeShapeType="1"/>
          </p:cNvSpPr>
          <p:nvPr/>
        </p:nvSpPr>
        <p:spPr bwMode="auto">
          <a:xfrm flipH="1">
            <a:off x="5752728" y="5088632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4" name="Line 197"/>
          <p:cNvSpPr>
            <a:spLocks noChangeShapeType="1"/>
          </p:cNvSpPr>
          <p:nvPr/>
        </p:nvSpPr>
        <p:spPr bwMode="auto">
          <a:xfrm flipH="1" flipV="1">
            <a:off x="1720280" y="2640360"/>
            <a:ext cx="8928992" cy="518457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5" name="Line 197"/>
          <p:cNvSpPr>
            <a:spLocks noChangeShapeType="1"/>
          </p:cNvSpPr>
          <p:nvPr/>
        </p:nvSpPr>
        <p:spPr bwMode="auto">
          <a:xfrm flipH="1">
            <a:off x="6472808" y="5448672"/>
            <a:ext cx="144016" cy="216024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6" name="Line 197"/>
          <p:cNvSpPr>
            <a:spLocks noChangeShapeType="1"/>
          </p:cNvSpPr>
          <p:nvPr/>
        </p:nvSpPr>
        <p:spPr bwMode="auto">
          <a:xfrm flipH="1">
            <a:off x="6832848" y="5736704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7" name="Line 197"/>
          <p:cNvSpPr>
            <a:spLocks noChangeShapeType="1"/>
          </p:cNvSpPr>
          <p:nvPr/>
        </p:nvSpPr>
        <p:spPr bwMode="auto">
          <a:xfrm flipV="1">
            <a:off x="6760840" y="5448672"/>
            <a:ext cx="72008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8" name="Line 197"/>
          <p:cNvSpPr>
            <a:spLocks noChangeShapeType="1"/>
          </p:cNvSpPr>
          <p:nvPr/>
        </p:nvSpPr>
        <p:spPr bwMode="auto">
          <a:xfrm flipV="1">
            <a:off x="6256784" y="5088632"/>
            <a:ext cx="144016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99" name="Line 197"/>
          <p:cNvSpPr>
            <a:spLocks noChangeShapeType="1"/>
          </p:cNvSpPr>
          <p:nvPr/>
        </p:nvSpPr>
        <p:spPr bwMode="auto">
          <a:xfrm flipV="1">
            <a:off x="5752728" y="4728592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0" name="Line 197"/>
          <p:cNvSpPr>
            <a:spLocks noChangeShapeType="1"/>
          </p:cNvSpPr>
          <p:nvPr/>
        </p:nvSpPr>
        <p:spPr bwMode="auto">
          <a:xfrm flipV="1">
            <a:off x="7624936" y="5952728"/>
            <a:ext cx="72008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2" name="Line 197"/>
          <p:cNvSpPr>
            <a:spLocks noChangeShapeType="1"/>
          </p:cNvSpPr>
          <p:nvPr/>
        </p:nvSpPr>
        <p:spPr bwMode="auto">
          <a:xfrm flipH="1">
            <a:off x="7768952" y="6240760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3" name="Line 197"/>
          <p:cNvSpPr>
            <a:spLocks noChangeShapeType="1"/>
          </p:cNvSpPr>
          <p:nvPr/>
        </p:nvSpPr>
        <p:spPr bwMode="auto">
          <a:xfrm flipV="1">
            <a:off x="8201000" y="6240760"/>
            <a:ext cx="72008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4" name="Line 197"/>
          <p:cNvSpPr>
            <a:spLocks noChangeShapeType="1"/>
          </p:cNvSpPr>
          <p:nvPr/>
        </p:nvSpPr>
        <p:spPr bwMode="auto">
          <a:xfrm flipH="1">
            <a:off x="4816624" y="4008512"/>
            <a:ext cx="216024" cy="432048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5" name="Line 197"/>
          <p:cNvSpPr>
            <a:spLocks noChangeShapeType="1"/>
          </p:cNvSpPr>
          <p:nvPr/>
        </p:nvSpPr>
        <p:spPr bwMode="auto">
          <a:xfrm flipH="1">
            <a:off x="9137104" y="6672808"/>
            <a:ext cx="216024" cy="28803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6" name="Line 197"/>
          <p:cNvSpPr>
            <a:spLocks noChangeShapeType="1"/>
          </p:cNvSpPr>
          <p:nvPr/>
        </p:nvSpPr>
        <p:spPr bwMode="auto">
          <a:xfrm flipV="1">
            <a:off x="8633048" y="6672808"/>
            <a:ext cx="144016" cy="216024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7" name="Line 197"/>
          <p:cNvSpPr>
            <a:spLocks noChangeShapeType="1"/>
          </p:cNvSpPr>
          <p:nvPr/>
        </p:nvSpPr>
        <p:spPr bwMode="auto">
          <a:xfrm flipH="1">
            <a:off x="9209112" y="7104856"/>
            <a:ext cx="144016" cy="216024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8" name="Line 197"/>
          <p:cNvSpPr>
            <a:spLocks noChangeShapeType="1"/>
          </p:cNvSpPr>
          <p:nvPr/>
        </p:nvSpPr>
        <p:spPr bwMode="auto">
          <a:xfrm flipH="1">
            <a:off x="9929192" y="6744816"/>
            <a:ext cx="360040" cy="64807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09" name="Line 197"/>
          <p:cNvSpPr>
            <a:spLocks noChangeShapeType="1"/>
          </p:cNvSpPr>
          <p:nvPr/>
        </p:nvSpPr>
        <p:spPr bwMode="auto">
          <a:xfrm flipV="1">
            <a:off x="10649272" y="7176864"/>
            <a:ext cx="576064" cy="648072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1" name="Line 197"/>
          <p:cNvSpPr>
            <a:spLocks noChangeShapeType="1"/>
          </p:cNvSpPr>
          <p:nvPr/>
        </p:nvSpPr>
        <p:spPr bwMode="auto">
          <a:xfrm flipH="1" flipV="1">
            <a:off x="1072208" y="2496344"/>
            <a:ext cx="648072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2" name="Line 197"/>
          <p:cNvSpPr>
            <a:spLocks noChangeShapeType="1"/>
          </p:cNvSpPr>
          <p:nvPr/>
        </p:nvSpPr>
        <p:spPr bwMode="auto">
          <a:xfrm flipH="1">
            <a:off x="1720279" y="1560240"/>
            <a:ext cx="864097" cy="1080120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3" name="Line 197"/>
          <p:cNvSpPr>
            <a:spLocks noChangeShapeType="1"/>
          </p:cNvSpPr>
          <p:nvPr/>
        </p:nvSpPr>
        <p:spPr bwMode="auto">
          <a:xfrm flipH="1" flipV="1">
            <a:off x="4888632" y="4944616"/>
            <a:ext cx="144016" cy="72008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6" name="Line 197"/>
          <p:cNvSpPr>
            <a:spLocks noChangeShapeType="1"/>
          </p:cNvSpPr>
          <p:nvPr/>
        </p:nvSpPr>
        <p:spPr bwMode="auto">
          <a:xfrm flipH="1">
            <a:off x="2656383" y="3216424"/>
            <a:ext cx="72006" cy="144016"/>
          </a:xfrm>
          <a:prstGeom prst="line">
            <a:avLst/>
          </a:prstGeom>
          <a:noFill/>
          <a:ln w="9525">
            <a:solidFill>
              <a:srgbClr val="996600"/>
            </a:solidFill>
            <a:round/>
          </a:ln>
        </p:spPr>
        <p:txBody>
          <a:bodyPr lIns="105272" tIns="52635" rIns="105272" bIns="52635"/>
          <a:lstStyle/>
          <a:p>
            <a:endParaRPr lang="ru-RU"/>
          </a:p>
        </p:txBody>
      </p:sp>
      <p:sp>
        <p:nvSpPr>
          <p:cNvPr id="110" name="Rectangle 72"/>
          <p:cNvSpPr>
            <a:spLocks noChangeArrowheads="1"/>
          </p:cNvSpPr>
          <p:nvPr/>
        </p:nvSpPr>
        <p:spPr bwMode="auto">
          <a:xfrm>
            <a:off x="8633048" y="6672808"/>
            <a:ext cx="360040" cy="144016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</a:ln>
        </p:spPr>
        <p:txBody>
          <a:bodyPr wrap="none" lIns="127985" tIns="63994" rIns="127985" bIns="63994" anchor="ctr"/>
          <a:lstStyle/>
          <a:p>
            <a:pPr algn="ctr"/>
            <a:r>
              <a:rPr lang="ru-RU" sz="1000" smtClean="0">
                <a:latin typeface="Calibri" pitchFamily="34" charset="0"/>
              </a:rPr>
              <a:t>Вещ.</a:t>
            </a:r>
            <a:endParaRPr lang="ru-RU" sz="1000">
              <a:latin typeface="Calibri" panose="020f0502020204030204" pitchFamily="34" charset="0"/>
            </a:endParaRPr>
          </a:p>
        </p:txBody>
      </p:sp>
      <p:sp>
        <p:nvSpPr>
          <p:cNvPr id="117" name="Rectangle 81"/>
          <p:cNvSpPr>
            <a:spLocks noChangeArrowheads="1"/>
          </p:cNvSpPr>
          <p:nvPr/>
        </p:nvSpPr>
        <p:spPr bwMode="auto">
          <a:xfrm>
            <a:off x="10433248" y="6600800"/>
            <a:ext cx="360039" cy="144016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</a:ln>
        </p:spPr>
        <p:txBody>
          <a:bodyPr wrap="none" lIns="127985" tIns="63994" rIns="127985" bIns="63994" anchor="ctr"/>
          <a:lstStyle/>
          <a:p>
            <a:pPr algn="ctr"/>
            <a:r>
              <a:rPr lang="ru-RU" sz="1000" smtClean="0">
                <a:latin typeface="Calibri" pitchFamily="34" charset="0"/>
              </a:rPr>
              <a:t>Мед.</a:t>
            </a:r>
            <a:endParaRPr lang="ru-RU" sz="1000">
              <a:latin typeface="Calibri" pitchFamily="34" charset="0"/>
            </a:endParaRPr>
          </a:p>
        </p:txBody>
      </p:sp>
      <p:sp>
        <p:nvSpPr>
          <p:cNvPr id="118" name="Rectangle 77"/>
          <p:cNvSpPr>
            <a:spLocks noChangeArrowheads="1"/>
          </p:cNvSpPr>
          <p:nvPr/>
        </p:nvSpPr>
        <p:spPr bwMode="auto">
          <a:xfrm>
            <a:off x="8633048" y="6816825"/>
            <a:ext cx="360040" cy="144016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</a:ln>
        </p:spPr>
        <p:txBody>
          <a:bodyPr wrap="none" lIns="127985" tIns="63994" rIns="127985" bIns="63994" anchor="ctr"/>
          <a:lstStyle/>
          <a:p>
            <a:pPr algn="ctr"/>
            <a:r>
              <a:rPr lang="ru-RU" sz="1000" err="1" smtClean="0">
                <a:latin typeface="Calibri" pitchFamily="34" charset="0"/>
              </a:rPr>
              <a:t>Прод.</a:t>
            </a:r>
            <a:endParaRPr lang="ru-RU" sz="1000">
              <a:latin typeface="Calibri" pitchFamily="34" charset="0"/>
            </a:endParaRPr>
          </a:p>
        </p:txBody>
      </p:sp>
      <p:sp>
        <p:nvSpPr>
          <p:cNvPr id="101" name="Rectangle 75"/>
          <p:cNvSpPr>
            <a:spLocks noChangeArrowheads="1"/>
          </p:cNvSpPr>
          <p:nvPr/>
        </p:nvSpPr>
        <p:spPr bwMode="auto">
          <a:xfrm>
            <a:off x="3808512" y="5304656"/>
            <a:ext cx="792088" cy="14401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</a:ln>
        </p:spPr>
        <p:txBody>
          <a:bodyPr wrap="none" lIns="127985" tIns="63994" rIns="127985" bIns="63994" anchor="ctr"/>
          <a:lstStyle/>
          <a:p>
            <a:pPr algn="ctr"/>
            <a:r>
              <a:rPr lang="ru-RU" sz="1000" err="1" smtClean="0">
                <a:latin typeface="Calibri" pitchFamily="34" charset="0"/>
              </a:rPr>
              <a:t>Электрообор.</a:t>
            </a:r>
            <a:endParaRPr lang="ru-RU" sz="1000">
              <a:latin typeface="Calibri" pitchFamily="34" charset="0"/>
            </a:endParaRPr>
          </a:p>
        </p:txBody>
      </p:sp>
      <p:sp>
        <p:nvSpPr>
          <p:cNvPr id="114" name="Прямоугольник 113"/>
          <p:cNvSpPr>
            <a:spLocks noChangeArrowheads="1"/>
          </p:cNvSpPr>
          <p:nvPr/>
        </p:nvSpPr>
        <p:spPr bwMode="auto">
          <a:xfrm>
            <a:off x="-9525" y="0"/>
            <a:ext cx="12801600" cy="12002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316" tIns="45658" rIns="91316" bIns="45658" anchor="ctr"/>
          <a:lstStyle/>
          <a:p>
            <a:pPr algn="ctr" defTabSz="882650">
              <a:lnSpc>
                <a:spcPct val="90000"/>
              </a:lnSpc>
            </a:pP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ТЕРРИТОРИИ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НАСЕЛЕННОГО ПУНКТА ПОС. ВАРНЕК МУНИЦИПАЛЬНОГО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СЕЛЬСОВЕТ»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НЕНЕЦКОГО АВТОНОМНОГО ОКРУГА</a:t>
            </a:r>
            <a:endParaRPr lang="ru-RU" sz="21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882650">
              <a:lnSpc>
                <a:spcPct val="80000"/>
              </a:lnSpc>
            </a:pPr>
            <a:r>
              <a:rPr lang="ru-RU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(информационно-справочные материалы по резервам финансовых и материальных средств) </a:t>
            </a:r>
          </a:p>
        </p:txBody>
      </p:sp>
      <p:sp>
        <p:nvSpPr>
          <p:cNvPr id="115" name="Text Box 82"/>
          <p:cNvSpPr txBox="1">
            <a:spLocks noChangeArrowheads="1"/>
          </p:cNvSpPr>
          <p:nvPr/>
        </p:nvSpPr>
        <p:spPr bwMode="auto">
          <a:xfrm>
            <a:off x="11945938" y="0"/>
            <a:ext cx="855662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8" tIns="45714" rIns="91428" bIns="45714">
            <a:spAutoFit/>
          </a:bodyPr>
          <a:lstStyle/>
          <a:p>
            <a:pPr algn="r" defTabSz="1279525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п. 6.2.1.</a:t>
            </a:r>
          </a:p>
        </p:txBody>
      </p:sp>
      <p:sp>
        <p:nvSpPr>
          <p:cNvPr id="119" name="Rectangle 3"/>
          <p:cNvSpPr>
            <a:spLocks noChangeArrowheads="1"/>
          </p:cNvSpPr>
          <p:nvPr/>
        </p:nvSpPr>
        <p:spPr bwMode="auto">
          <a:xfrm>
            <a:off x="2376264" y="8565889"/>
            <a:ext cx="7624936" cy="1035311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178" tIns="32589" rIns="65178" bIns="32589">
            <a:spAutoFit/>
          </a:bodyPr>
          <a:lstStyle/>
          <a:p>
            <a:pPr algn="just" defTabSz="911054" eaLnBrk="0" hangingPunct="0"/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Резерв финансовых средств на ГО, ЧС и пожарную безопасность МО « Юшарский сельсовет» в 2014 году составляет 113 000 рублей</a:t>
            </a:r>
            <a:r>
              <a:rPr lang="ru-RU" sz="2000" smtClean="0">
                <a:solidFill>
                  <a:srgbClr val="000000"/>
                </a:solidFill>
              </a:rPr>
              <a:t>.</a:t>
            </a:r>
            <a:endParaRPr lang="ru-RU" sz="27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/>
</p:sld>
</file>

<file path=ppt/slides/slide5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7313" name="Rectangle 54"/>
          <p:cNvSpPr>
            <a:spLocks noChangeArrowheads="1"/>
          </p:cNvSpPr>
          <p:nvPr/>
        </p:nvSpPr>
        <p:spPr bwMode="auto">
          <a:xfrm>
            <a:off x="-7467600" y="12161838"/>
            <a:ext cx="639762" cy="3190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lIns="125712" tIns="62958" rIns="125712" bIns="62958" anchor="ctr"/>
          <a:lstStyle/>
          <a:p>
            <a:pPr defTabSz="898525"/>
            <a:endParaRPr lang="ru-RU" sz="55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97376" name="Group 64"/>
          <p:cNvGraphicFramePr>
            <a:graphicFrameLocks noGrp="1"/>
          </p:cNvGraphicFramePr>
          <p:nvPr/>
        </p:nvGraphicFramePr>
        <p:xfrm>
          <a:off x="-17463" y="1200150"/>
          <a:ext cx="12801601" cy="3181290"/>
        </p:xfrm>
        <a:graphic>
          <a:graphicData uri="http://schemas.openxmlformats.org/drawingml/2006/table">
            <a:tbl>
              <a:tblPr/>
              <a:tblGrid>
                <a:gridCol w="568326"/>
                <a:gridCol w="2662237"/>
                <a:gridCol w="2308225"/>
                <a:gridCol w="2589213"/>
                <a:gridCol w="2540000"/>
                <a:gridCol w="2133600"/>
              </a:tblGrid>
              <a:tr h="371475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материальных ресурсов</a:t>
                      </a:r>
                    </a:p>
                  </a:txBody>
                  <a:tcPr marL="91428" marR="91428" marT="45714" marB="4571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Планируется создать, тыс. руб.</a:t>
                      </a: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наличии, тыс. руб.</a:t>
                      </a: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наличии, %</a:t>
                      </a: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71475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Продовольствие</a:t>
                      </a:r>
                    </a:p>
                  </a:txBody>
                  <a:tcPr marL="91428" marR="91428" marT="45714" marB="4571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данные не предоставлены</a:t>
                      </a: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данные не предоставлены</a:t>
                      </a: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данные не предоставлены</a:t>
                      </a: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Вещевое имущество</a:t>
                      </a:r>
                    </a:p>
                  </a:txBody>
                  <a:tcPr marL="91428" marR="91428" marT="45714" marB="4571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данные не предоставлены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данные не предоставлены</a:t>
                      </a: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данные не предоставлены</a:t>
                      </a: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</a:t>
                      </a:r>
                    </a:p>
                  </a:txBody>
                  <a:tcPr marL="91428" marR="91428" marT="45714" marB="4571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данные не предоставлены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данные не предоставлены</a:t>
                      </a: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данные не предоставлены</a:t>
                      </a: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Медицинское имущество</a:t>
                      </a:r>
                    </a:p>
                  </a:txBody>
                  <a:tcPr marL="91428" marR="91428" marT="45714" marB="4571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данные не предоставлены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данные не предоставлены</a:t>
                      </a: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данные не предоставлены</a:t>
                      </a: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материальные средства</a:t>
                      </a:r>
                    </a:p>
                  </a:txBody>
                  <a:tcPr marL="91428" marR="91428" marT="45714" marB="4571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данные не предоставлены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данные не предоставлены</a:t>
                      </a: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данные не предоставлены</a:t>
                      </a: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1428" marR="91428" marT="45714" marB="45714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-9525" y="0"/>
            <a:ext cx="12801600" cy="12002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316" tIns="45658" rIns="91316" bIns="45658" anchor="ctr"/>
          <a:lstStyle/>
          <a:p>
            <a:pPr algn="ctr" defTabSz="882650">
              <a:lnSpc>
                <a:spcPct val="90000"/>
              </a:lnSpc>
            </a:pP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ТЕРРИТОРИИ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НАСЕЛЕННОГО ПУНКТА ПОС. ВАРНЕК МУНИЦИПАЛЬНОГО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СЕЛЬСОВЕТ»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НЕНЕЦКОГО АВТОНОМНОГО ОКРУГА</a:t>
            </a:r>
            <a:endParaRPr lang="ru-RU" sz="21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882650">
              <a:lnSpc>
                <a:spcPct val="80000"/>
              </a:lnSpc>
            </a:pPr>
            <a:r>
              <a:rPr lang="ru-RU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(информационно-справочные материалы по резервам финансовых и материальных средств) </a:t>
            </a:r>
          </a:p>
        </p:txBody>
      </p:sp>
      <p:sp>
        <p:nvSpPr>
          <p:cNvPr id="397373" name="Text Box 85"/>
          <p:cNvSpPr txBox="1">
            <a:spLocks noChangeArrowheads="1"/>
          </p:cNvSpPr>
          <p:nvPr/>
        </p:nvSpPr>
        <p:spPr bwMode="auto">
          <a:xfrm>
            <a:off x="11945938" y="0"/>
            <a:ext cx="855662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8" tIns="45714" rIns="91428" bIns="45714">
            <a:spAutoFit/>
          </a:bodyPr>
          <a:lstStyle/>
          <a:p>
            <a:pPr algn="r" defTabSz="1279525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п. 6.2.2.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53395" name="Group 11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2906839973"/>
              </p:ext>
            </p:extLst>
          </p:nvPr>
        </p:nvGraphicFramePr>
        <p:xfrm>
          <a:off x="251317" y="1156402"/>
          <a:ext cx="12198155" cy="8453935"/>
        </p:xfrm>
        <a:graphic>
          <a:graphicData uri="http://schemas.openxmlformats.org/drawingml/2006/table">
            <a:tbl>
              <a:tblPr/>
              <a:tblGrid>
                <a:gridCol w="11288441"/>
                <a:gridCol w="909714"/>
              </a:tblGrid>
              <a:tr h="306895">
                <a:tc>
                  <a:txBody>
                    <a:bodyPr vert="horz" wrap="square"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Содержание.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895">
                <a:tc>
                  <a:txBody>
                    <a:bodyPr vert="horz" wrap="square"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Условные обозначения.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895">
                <a:tc>
                  <a:txBody>
                    <a:bodyPr vert="horz" wrap="square"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Общая информация (характеристика).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895">
                <a:tc>
                  <a:txBody>
                    <a:bodyPr vert="horz" wrap="square"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Риски возникновения ЧС техногенного характера: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19-42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895">
                <a:tc>
                  <a:txBody>
                    <a:bodyPr vert="horz" wrap="square"/>
                    <a:lstStyle/>
                    <a:p>
                      <a:pPr marL="360363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4.1. Риски возникновения ЧС на транспорте: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20-22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895">
                <a:tc>
                  <a:txBody>
                    <a:bodyPr vert="horz" wrap="square"/>
                    <a:lstStyle/>
                    <a:p>
                      <a:pPr marL="6286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4.1.1. Риски возникновения ЧС на объектах автомобильного транспорта;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895">
                <a:tc>
                  <a:txBody>
                    <a:bodyPr vert="horz" wrap="square"/>
                    <a:lstStyle/>
                    <a:p>
                      <a:pPr marL="631825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4.1.2. Риски возникновения ЧС на объектах железнодорожного транспорта;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895">
                <a:tc>
                  <a:txBody>
                    <a:bodyPr vert="horz" wrap="square"/>
                    <a:lstStyle/>
                    <a:p>
                      <a:pPr marL="360363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4.2. Риски возникновения ЧС на системах ЖКХ: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23-31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895">
                <a:tc>
                  <a:txBody>
                    <a:bodyPr vert="horz" wrap="square"/>
                    <a:lstStyle/>
                    <a:p>
                      <a:pPr marL="631825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4.2.1. Риски возникновения аварий на электросетях;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24-28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895">
                <a:tc>
                  <a:txBody>
                    <a:bodyPr vert="horz" wrap="square"/>
                    <a:lstStyle/>
                    <a:p>
                      <a:pPr marL="631825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4.2.2. Риски возникновения аварий на сетях газоснабжения;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895">
                <a:tc>
                  <a:txBody>
                    <a:bodyPr vert="horz" wrap="square"/>
                    <a:lstStyle/>
                    <a:p>
                      <a:pPr marL="627063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/>
                        </a:tabLst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4.2.3. Риски возникновения аварий на системах теплоснабжения;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895">
                <a:tc>
                  <a:txBody>
                    <a:bodyPr vert="horz" wrap="square"/>
                    <a:lstStyle/>
                    <a:p>
                      <a:pPr marL="627063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"/>
                        </a:tabLst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4.2.4. Риски возникновений аварий на системах водоснабжения;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895">
                <a:tc>
                  <a:txBody>
                    <a:bodyPr vert="horz" wrap="square"/>
                    <a:lstStyle/>
                    <a:p>
                      <a:pPr marL="360363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"/>
                        </a:tabLst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4.3. Риски возникновения аварий на газопроводах;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895">
                <a:tc>
                  <a:txBody>
                    <a:bodyPr vert="horz" wrap="square"/>
                    <a:lstStyle/>
                    <a:p>
                      <a:pPr marL="360363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"/>
                        </a:tabLst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4.4. Риски возникновения аварий на нефтепроводах;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 vert="horz" wrap="square"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"/>
                        </a:tabLst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4.5. Риски обрушения зданий, сооружений, пород;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895">
                <a:tc>
                  <a:txBody>
                    <a:bodyPr vert="horz" wrap="square"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"/>
                        </a:tabLst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4.6. Риски возникновения техногенных пожаров (не бытовых пожаров):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35-39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895">
                <a:tc>
                  <a:txBody>
                    <a:bodyPr vert="horz" wrap="square"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"/>
                        </a:tabLst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4.7. Риски возникновения ЧС на объектах обслуживаемых Управлением ВГСЧ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40-41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 vert="horz" wrap="square"/>
                    <a:lstStyle/>
                    <a:p>
                      <a:pPr marL="176213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"/>
                        </a:tabLst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Риски возникновения ЧС природного характера: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42-51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895">
                <a:tc>
                  <a:txBody>
                    <a:bodyPr vert="horz" wrap="square"/>
                    <a:lstStyle/>
                    <a:p>
                      <a:pPr marL="360363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"/>
                        </a:tabLst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 Риски возникновения природных (лесных, торфяных, ландшафтных) пожаров;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43-49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895">
                <a:tc>
                  <a:txBody>
                    <a:bodyPr vert="horz" wrap="square"/>
                    <a:lstStyle/>
                    <a:p>
                      <a:pPr marL="360363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"/>
                        </a:tabLst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 Риски подтоплений (затоплений) на территории населенного пункта;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50-51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 vert="horz" wrap="square"/>
                    <a:lstStyle/>
                    <a:p>
                      <a:pPr marL="176213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"/>
                        </a:tabLst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Информационно-справочные материалы: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52-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895">
                <a:tc>
                  <a:txBody>
                    <a:bodyPr vert="horz" wrap="square"/>
                    <a:lstStyle/>
                    <a:p>
                      <a:pPr marL="360363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6.1. Информационно-справочные материалы по силам и средствам;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53-56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895">
                <a:tc>
                  <a:txBody>
                    <a:bodyPr vert="horz" wrap="square"/>
                    <a:lstStyle/>
                    <a:p>
                      <a:pPr marL="371475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6.2. Информационно-справочные материалы по резервам финансовых и материальных средств;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57-60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 vert="horz" wrap="square"/>
                    <a:lstStyle/>
                    <a:p>
                      <a:pPr marL="36195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6.3. Информационно-справочные материалы по системе телекоммуникационного обеспечения;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61-62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895">
                <a:tc>
                  <a:txBody>
                    <a:bodyPr vert="horz" wrap="square"/>
                    <a:lstStyle/>
                    <a:p>
                      <a:pPr marL="360363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6.4. Информационно-справочные материалы по зонам покрытия сотовыми операторами;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63-67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064">
                <a:tc>
                  <a:txBody>
                    <a:bodyPr vert="horz" wrap="square"/>
                    <a:lstStyle/>
                    <a:p>
                      <a:pPr marL="360363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6.5. Информационно-справочные материалы по системе оповещения и информирования, в том числе с использованием технических средств ОКСИОН.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68-71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2">
                <a:tc>
                  <a:txBody>
                    <a:bodyPr vert="horz" wrap="square"/>
                    <a:lstStyle/>
                    <a:p>
                      <a:pPr marL="357188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6.6. Информационно-справочные материалы по производственным объектам (схема производственного объекта)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72-73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0" y="1"/>
            <a:ext cx="12801600" cy="1079499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21" tIns="45710" rIns="91421" bIns="45710" anchor="ctr"/>
          <a:lstStyle/>
          <a:p>
            <a:pPr lvl="0" algn="ctr" defTabSz="882650">
              <a:lnSpc>
                <a:spcPct val="90000"/>
              </a:lnSpc>
            </a:pP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ТЕРРИТОРИИ МУНИЦИПАЛЬНОГО ОБРАЗОВАНИЯ </a:t>
            </a:r>
            <a:b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СЕЛЬСОВЕТ» ПОСЕЛОК ВАРНЕК</a:t>
            </a:r>
          </a:p>
          <a:p>
            <a:pPr algn="ctr" defTabSz="1279372" eaLnBrk="0" hangingPunct="0">
              <a:lnSpc>
                <a:spcPct val="80000"/>
              </a:lnSpc>
              <a:tabLst>
                <a:tab pos="3195571"/>
                <a:tab pos="3453351"/>
                <a:tab pos="3548908"/>
              </a:tabLst>
              <a:defRPr/>
            </a:pP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содержание) </a:t>
            </a:r>
          </a:p>
        </p:txBody>
      </p:sp>
      <p:sp>
        <p:nvSpPr>
          <p:cNvPr id="353392" name="Text Box 190"/>
          <p:cNvSpPr txBox="1">
            <a:spLocks noChangeArrowheads="1"/>
          </p:cNvSpPr>
          <p:nvPr/>
        </p:nvSpPr>
        <p:spPr bwMode="auto">
          <a:xfrm>
            <a:off x="12192001" y="63500"/>
            <a:ext cx="641484" cy="3077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1" tIns="45710" rIns="91421" bIns="45710">
            <a:spAutoFit/>
          </a:bodyPr>
          <a:lstStyle/>
          <a:p>
            <a:pPr defTabSz="1279372"/>
            <a:r>
              <a:rPr lang="ru-RU" b="1"/>
              <a:t>п. </a:t>
            </a:r>
            <a:r>
              <a:rPr lang="ru-RU" b="1" smtClean="0"/>
              <a:t>1.1</a:t>
            </a:r>
            <a:endParaRPr lang="ru-RU" b="1"/>
          </a:p>
        </p:txBody>
      </p:sp>
    </p:spTree>
    <p:extLst>
      <p:ext uri="{BB962C8B-B14F-4D97-AF65-F5344CB8AC3E}">
        <p14:creationId xmlns="" xmlns:p14="http://schemas.microsoft.com/office/powerpoint/2010/main" val="2567004982"/>
      </p:ext>
    </p:extLst>
  </p:cSld>
  <p:clrMapOvr>
    <a:masterClrMapping/>
  </p:clrMapOvr>
  <p:transition advClick="0" advTm="2000"/>
  <p:timing/>
</p:sld>
</file>

<file path=ppt/slides/slide6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8337" name="Rectangle 54"/>
          <p:cNvSpPr>
            <a:spLocks noChangeArrowheads="1"/>
          </p:cNvSpPr>
          <p:nvPr/>
        </p:nvSpPr>
        <p:spPr bwMode="auto">
          <a:xfrm>
            <a:off x="-7467600" y="12161838"/>
            <a:ext cx="639762" cy="3190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 wrap="none" lIns="125712" tIns="62958" rIns="125712" bIns="62958" anchor="ctr"/>
          <a:lstStyle/>
          <a:p>
            <a:pPr defTabSz="898525"/>
            <a:endParaRPr lang="ru-RU" sz="5500" b="1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398375" name="Group 39"/>
          <p:cNvGraphicFramePr>
            <a:graphicFrameLocks noGrp="1"/>
          </p:cNvGraphicFramePr>
          <p:nvPr/>
        </p:nvGraphicFramePr>
        <p:xfrm>
          <a:off x="-9525" y="1042988"/>
          <a:ext cx="12820650" cy="2462214"/>
        </p:xfrm>
        <a:graphic>
          <a:graphicData uri="http://schemas.openxmlformats.org/drawingml/2006/table">
            <a:tbl>
              <a:tblPr/>
              <a:tblGrid>
                <a:gridCol w="4167188"/>
                <a:gridCol w="4854575"/>
                <a:gridCol w="3798887"/>
              </a:tblGrid>
              <a:tr h="768350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Наименование и адрес</a:t>
                      </a:r>
                    </a:p>
                  </a:txBody>
                  <a:tcPr marL="25175" marR="25175" marT="25173" marB="251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Ф.И.О. Должность руководителя</a:t>
                      </a:r>
                    </a:p>
                  </a:txBody>
                  <a:tcPr marL="25175" marR="25175" marT="25173" marB="251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Телефон</a:t>
                      </a:r>
                    </a:p>
                  </a:txBody>
                  <a:tcPr marL="25175" marR="25175" marT="25173" marB="251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87338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5" marR="25175" marT="25173" marB="251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5" marR="25175" marT="25173" marB="251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5" marR="25175" marT="25173" marB="251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163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5" marR="25175" marT="25173" marB="251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5" marR="25175" marT="25173" marB="251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5" marR="25175" marT="25173" marB="251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5" marR="25175" marT="25173" marB="251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5" marR="25175" marT="25173" marB="251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5" marR="25175" marT="25173" marB="251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5" marR="25175" marT="25173" marB="251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5" marR="25175" marT="25173" marB="251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5" marR="25175" marT="25173" marB="251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5" marR="25175" marT="25173" marB="251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5" marR="25175" marT="25173" marB="251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5" marR="25175" marT="25173" marB="251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113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5" marR="25175" marT="25173" marB="251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5" marR="25175" marT="25173" marB="251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75" marR="25175" marT="25173" marB="2517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-9525" y="0"/>
            <a:ext cx="128016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316" tIns="45658" rIns="91316" bIns="45658" anchor="ctr"/>
          <a:lstStyle/>
          <a:p>
            <a:pPr algn="ctr" defTabSz="882650">
              <a:lnSpc>
                <a:spcPct val="90000"/>
              </a:lnSpc>
            </a:pPr>
            <a:endParaRPr lang="ru-RU" sz="21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882650">
              <a:lnSpc>
                <a:spcPct val="90000"/>
              </a:lnSpc>
            </a:pP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НАСЕЛЕННОГО ПУНКТА ПОС. ВАРНЕК МУНИЦИПАЛЬНОГО ОБРАЗОВАНИЯ «ЮШАРСКИЙ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СЕЛЬСОВЕТ»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НЕНЕЦКОГО АВТОНОМНОГО ОКРУГА</a:t>
            </a:r>
            <a:endParaRPr lang="ru-RU" sz="21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882650">
              <a:lnSpc>
                <a:spcPct val="80000"/>
              </a:lnSpc>
            </a:pPr>
            <a:r>
              <a:rPr lang="ru-RU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(информация по хранилищам) </a:t>
            </a:r>
          </a:p>
        </p:txBody>
      </p:sp>
      <p:sp>
        <p:nvSpPr>
          <p:cNvPr id="398373" name="Text Box 83"/>
          <p:cNvSpPr txBox="1">
            <a:spLocks noChangeArrowheads="1"/>
          </p:cNvSpPr>
          <p:nvPr/>
        </p:nvSpPr>
        <p:spPr bwMode="auto">
          <a:xfrm>
            <a:off x="11945938" y="0"/>
            <a:ext cx="855662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8" tIns="45714" rIns="91428" bIns="45714">
            <a:spAutoFit/>
          </a:bodyPr>
          <a:lstStyle/>
          <a:p>
            <a:pPr algn="r" defTabSz="1279525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п. 6.2.3.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2128" y="4224536"/>
            <a:ext cx="12097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79525"/>
            <a:r>
              <a:rPr lang="ru-RU" sz="4000" smtClean="0">
                <a:solidFill>
                  <a:schemeClr val="tx2"/>
                </a:solidFill>
                <a:latin typeface="Arial" pitchFamily="34" charset="0"/>
              </a:rPr>
              <a:t>На территории населенного пункта </a:t>
            </a:r>
          </a:p>
          <a:p>
            <a:pPr algn="ctr" defTabSz="1279525"/>
            <a:r>
              <a:rPr lang="ru-RU" sz="4000" smtClean="0">
                <a:solidFill>
                  <a:schemeClr val="tx2"/>
                </a:solidFill>
                <a:latin typeface="Arial" pitchFamily="34" charset="0"/>
              </a:rPr>
              <a:t>пос. Варнек хранилища отсутствуют</a:t>
            </a:r>
            <a:endParaRPr lang="ru-RU" sz="400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/>
</p:sld>
</file>

<file path=ppt/slides/slide6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55913"/>
            <a:ext cx="12801600" cy="3365500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08" tIns="63959" rIns="127908" bIns="63959"/>
          <a:lstStyle/>
          <a:p>
            <a:pPr defTabSz="1277938" eaLnBrk="1" hangingPunct="1">
              <a:defRPr/>
            </a:pPr>
            <a:endParaRPr lang="ru-RU" sz="5500" b="1" i="1" u="sng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33123" name="Group 5"/>
          <p:cNvGrpSpPr/>
          <p:nvPr/>
        </p:nvGrpSpPr>
        <p:grpSpPr>
          <a:xfrm>
            <a:off x="42863" y="157163"/>
            <a:ext cx="2335212" cy="2019300"/>
            <a:chOff x="373" y="1752"/>
            <a:chExt cx="1786" cy="1388"/>
          </a:xfrm>
        </p:grpSpPr>
        <p:sp>
          <p:nvSpPr>
            <p:cNvPr id="133132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4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133133" name="Freeform 7"/>
            <p:cNvSpPr/>
            <p:nvPr/>
          </p:nvSpPr>
          <p:spPr bwMode="auto">
            <a:xfrm>
              <a:off x="489" y="1759"/>
              <a:ext cx="764" cy="246"/>
            </a:xfrm>
            <a:custGeom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3134" name="Freeform 8"/>
            <p:cNvSpPr/>
            <p:nvPr/>
          </p:nvSpPr>
          <p:spPr bwMode="auto">
            <a:xfrm>
              <a:off x="485" y="2382"/>
              <a:ext cx="980" cy="246"/>
            </a:xfrm>
            <a:custGeom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6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3135" name="Freeform 9"/>
            <p:cNvSpPr/>
            <p:nvPr/>
          </p:nvSpPr>
          <p:spPr bwMode="auto">
            <a:xfrm>
              <a:off x="1705" y="2340"/>
              <a:ext cx="138" cy="251"/>
            </a:xfrm>
            <a:custGeom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3136" name="Freeform 10"/>
            <p:cNvSpPr/>
            <p:nvPr/>
          </p:nvSpPr>
          <p:spPr bwMode="auto">
            <a:xfrm>
              <a:off x="1083" y="1827"/>
              <a:ext cx="166" cy="247"/>
            </a:xfrm>
            <a:custGeom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3137" name="Freeform 11"/>
            <p:cNvSpPr/>
            <p:nvPr/>
          </p:nvSpPr>
          <p:spPr bwMode="auto">
            <a:xfrm>
              <a:off x="1792" y="2104"/>
              <a:ext cx="248" cy="247"/>
            </a:xfrm>
            <a:custGeom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3138" name="Freeform 12"/>
            <p:cNvSpPr/>
            <p:nvPr/>
          </p:nvSpPr>
          <p:spPr bwMode="auto">
            <a:xfrm>
              <a:off x="1826" y="2472"/>
              <a:ext cx="282" cy="247"/>
            </a:xfrm>
            <a:custGeom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3139" name="Freeform 13"/>
            <p:cNvSpPr/>
            <p:nvPr/>
          </p:nvSpPr>
          <p:spPr bwMode="auto">
            <a:xfrm>
              <a:off x="1117" y="2709"/>
              <a:ext cx="354" cy="247"/>
            </a:xfrm>
            <a:custGeom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3140" name="Freeform 14"/>
            <p:cNvSpPr/>
            <p:nvPr/>
          </p:nvSpPr>
          <p:spPr bwMode="auto">
            <a:xfrm>
              <a:off x="1784" y="2898"/>
              <a:ext cx="73" cy="242"/>
            </a:xfrm>
            <a:custGeom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3141" name="Freeform 15"/>
            <p:cNvSpPr/>
            <p:nvPr/>
          </p:nvSpPr>
          <p:spPr bwMode="auto">
            <a:xfrm>
              <a:off x="1131" y="2611"/>
              <a:ext cx="721" cy="246"/>
            </a:xfrm>
            <a:custGeom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3142" name="Freeform 16"/>
            <p:cNvSpPr/>
            <p:nvPr/>
          </p:nvSpPr>
          <p:spPr bwMode="auto">
            <a:xfrm>
              <a:off x="1794" y="2706"/>
              <a:ext cx="365" cy="246"/>
            </a:xfrm>
            <a:custGeom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3143" name="Freeform 17"/>
            <p:cNvSpPr/>
            <p:nvPr/>
          </p:nvSpPr>
          <p:spPr bwMode="auto">
            <a:xfrm>
              <a:off x="1632" y="2107"/>
              <a:ext cx="199" cy="246"/>
            </a:xfrm>
            <a:custGeom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3144" name="Freeform 18"/>
            <p:cNvSpPr/>
            <p:nvPr/>
          </p:nvSpPr>
          <p:spPr bwMode="auto">
            <a:xfrm>
              <a:off x="1212" y="1881"/>
              <a:ext cx="508" cy="246"/>
            </a:xfrm>
            <a:custGeom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3145" name="Freeform 19"/>
            <p:cNvSpPr/>
            <p:nvPr/>
          </p:nvSpPr>
          <p:spPr bwMode="auto">
            <a:xfrm>
              <a:off x="1242" y="2333"/>
              <a:ext cx="599" cy="246"/>
            </a:xfrm>
            <a:custGeom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3146" name="Freeform 20"/>
            <p:cNvSpPr/>
            <p:nvPr/>
          </p:nvSpPr>
          <p:spPr bwMode="auto">
            <a:xfrm rot="11000101" flipV="1">
              <a:off x="373" y="1835"/>
              <a:ext cx="225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3147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3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133148" name="Freeform 22"/>
            <p:cNvSpPr/>
            <p:nvPr/>
          </p:nvSpPr>
          <p:spPr bwMode="auto">
            <a:xfrm>
              <a:off x="502" y="1752"/>
              <a:ext cx="735" cy="247"/>
            </a:xfrm>
            <a:custGeom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3149" name="Freeform 37"/>
            <p:cNvSpPr/>
            <p:nvPr/>
          </p:nvSpPr>
          <p:spPr bwMode="auto">
            <a:xfrm>
              <a:off x="570" y="2142"/>
              <a:ext cx="822" cy="246"/>
            </a:xfrm>
            <a:custGeom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3150" name="Freeform 38"/>
            <p:cNvSpPr/>
            <p:nvPr/>
          </p:nvSpPr>
          <p:spPr bwMode="auto">
            <a:xfrm rot="21384436" flipH="1">
              <a:off x="396" y="1823"/>
              <a:ext cx="226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3151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3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</p:grpSp>
      <p:grpSp>
        <p:nvGrpSpPr>
          <p:cNvPr id="133124" name="Group 3"/>
          <p:cNvGrpSpPr/>
          <p:nvPr/>
        </p:nvGrpSpPr>
        <p:grpSpPr>
          <a:xfrm>
            <a:off x="12401550" y="0"/>
            <a:ext cx="400050" cy="9601200"/>
            <a:chOff x="5454" y="0"/>
            <a:chExt cx="193" cy="4320"/>
          </a:xfrm>
        </p:grpSpPr>
        <p:sp>
          <p:nvSpPr>
            <p:cNvPr id="133129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133130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133131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</p:grpSp>
      <p:graphicFrame>
        <p:nvGraphicFramePr>
          <p:cNvPr id="133125" name="Object 7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11991975" y="0"/>
          <a:ext cx="8096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CorelDRAW" r:id="rId2" imgW="810768" imgH="950976" progId="">
                  <p:embed/>
                </p:oleObj>
              </mc:Choice>
              <mc:Fallback>
                <p:oleObj name="CorelDRAW" r:id="rId2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91975" y="0"/>
                        <a:ext cx="809625" cy="1160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6" name="Object 3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420688" y="266700"/>
          <a:ext cx="357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CorelDRAW" r:id="rId4" imgW="810768" imgH="950976" progId="">
                  <p:embed/>
                </p:oleObj>
              </mc:Choice>
              <mc:Fallback>
                <p:oleObj name="CorelDRAW" r:id="rId4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0688" y="266700"/>
                        <a:ext cx="357187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27" name="Picture 2" descr="заставка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427038" y="2838450"/>
            <a:ext cx="11945937" cy="37512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06" tIns="45703" rIns="91406" bIns="45703">
            <a:spAutoFit/>
          </a:bodyPr>
          <a:lstStyle/>
          <a:p>
            <a:pPr algn="ctr" defTabSz="1277938">
              <a:defRPr/>
            </a:pPr>
            <a:endParaRPr lang="ru-RU" sz="4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1277938">
              <a:defRPr/>
            </a:pPr>
            <a: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ИНФОРМАЦИОННО -СПРАВОЧНЫЕ МАТЕРИАЛЫ ПО ПО СИСТЕМЕ ТЕЛЕКОММУНИКАЦИОННОГО ОБЕСПЕЧЕНИЯ</a:t>
            </a:r>
          </a:p>
        </p:txBody>
      </p:sp>
    </p:spTree>
  </p:cSld>
  <p:clrMapOvr>
    <a:masterClrMapping/>
  </p:clrMapOvr>
  <p:transition/>
  <p:timing/>
</p:sld>
</file>

<file path=ppt/slides/slide6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4146" name="Group 338"/>
          <p:cNvGrpSpPr/>
          <p:nvPr/>
        </p:nvGrpSpPr>
        <p:grpSpPr>
          <a:xfrm flipH="1">
            <a:off x="1720850" y="2168525"/>
            <a:ext cx="517525" cy="711200"/>
            <a:chOff x="21600" y="7619"/>
            <a:chExt cx="854" cy="1097"/>
          </a:xfrm>
        </p:grpSpPr>
        <p:grpSp>
          <p:nvGrpSpPr>
            <p:cNvPr id="134464" name="Group 339"/>
            <p:cNvGrpSpPr/>
            <p:nvPr/>
          </p:nvGrpSpPr>
          <p:grpSpPr>
            <a:xfrm flipH="1" flipV="1">
              <a:off x="21600" y="7852"/>
              <a:ext cx="720" cy="864"/>
              <a:chOff x="10224" y="7575"/>
              <a:chExt cx="720" cy="788"/>
            </a:xfrm>
          </p:grpSpPr>
          <p:sp>
            <p:nvSpPr>
              <p:cNvPr id="134469" name="Line 340"/>
              <p:cNvSpPr>
                <a:spLocks noChangeShapeType="1"/>
              </p:cNvSpPr>
              <p:nvPr/>
            </p:nvSpPr>
            <p:spPr bwMode="auto">
              <a:xfrm flipH="1">
                <a:off x="10944" y="7711"/>
                <a:ext cx="0" cy="65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70" name="AutoShape 341"/>
              <p:cNvSpPr>
                <a:spLocks noChangeArrowheads="1"/>
              </p:cNvSpPr>
              <p:nvPr/>
            </p:nvSpPr>
            <p:spPr bwMode="auto">
              <a:xfrm rot="-5400000">
                <a:off x="10224" y="7575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</a:ln>
            </p:spPr>
            <p:txBody>
              <a:bodyPr rot="10800000" lIns="91423" tIns="45712" rIns="91423" bIns="45712"/>
              <a:lstStyle/>
              <a:p>
                <a:pPr defTabSz="1082675"/>
                <a:endParaRPr lang="ru-RU" sz="25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4471" name="Line 342"/>
              <p:cNvSpPr>
                <a:spLocks noChangeShapeType="1"/>
              </p:cNvSpPr>
              <p:nvPr/>
            </p:nvSpPr>
            <p:spPr bwMode="auto">
              <a:xfrm>
                <a:off x="10512" y="7711"/>
                <a:ext cx="43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465" name="Oval 343"/>
            <p:cNvSpPr>
              <a:spLocks noChangeArrowheads="1"/>
            </p:cNvSpPr>
            <p:nvPr/>
          </p:nvSpPr>
          <p:spPr bwMode="auto">
            <a:xfrm flipH="1" flipV="1">
              <a:off x="21888" y="7629"/>
              <a:ext cx="550" cy="48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466" name="Rectangle 344"/>
            <p:cNvSpPr>
              <a:spLocks noChangeArrowheads="1"/>
            </p:cNvSpPr>
            <p:nvPr/>
          </p:nvSpPr>
          <p:spPr bwMode="auto">
            <a:xfrm flipH="1" flipV="1">
              <a:off x="22142" y="7619"/>
              <a:ext cx="312" cy="5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467" name="Oval 345"/>
            <p:cNvSpPr>
              <a:spLocks noChangeArrowheads="1"/>
            </p:cNvSpPr>
            <p:nvPr/>
          </p:nvSpPr>
          <p:spPr bwMode="auto">
            <a:xfrm flipH="1" flipV="1">
              <a:off x="22171" y="7874"/>
              <a:ext cx="21" cy="2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</a:ln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468" name="Line 346"/>
            <p:cNvSpPr>
              <a:spLocks noChangeShapeType="1"/>
            </p:cNvSpPr>
            <p:nvPr/>
          </p:nvSpPr>
          <p:spPr bwMode="auto">
            <a:xfrm flipH="1" flipV="1">
              <a:off x="21600" y="7852"/>
              <a:ext cx="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4147" name="Line 712"/>
          <p:cNvSpPr>
            <a:spLocks noChangeShapeType="1"/>
          </p:cNvSpPr>
          <p:nvPr/>
        </p:nvSpPr>
        <p:spPr bwMode="auto">
          <a:xfrm flipH="1">
            <a:off x="4306888" y="4446588"/>
            <a:ext cx="0" cy="2178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08161" tIns="54080" rIns="108161" bIns="54080"/>
          <a:lstStyle/>
          <a:p>
            <a:endParaRPr lang="ru-RU"/>
          </a:p>
        </p:txBody>
      </p:sp>
      <p:sp>
        <p:nvSpPr>
          <p:cNvPr id="134148" name="Text Box 155"/>
          <p:cNvSpPr txBox="1">
            <a:spLocks noChangeArrowheads="1"/>
          </p:cNvSpPr>
          <p:nvPr/>
        </p:nvSpPr>
        <p:spPr bwMode="auto">
          <a:xfrm>
            <a:off x="4865688" y="4905375"/>
            <a:ext cx="54451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900">
                <a:solidFill>
                  <a:srgbClr val="000000"/>
                </a:solidFill>
                <a:cs typeface="Arial"/>
              </a:rPr>
              <a:t>  ГГС</a:t>
            </a:r>
          </a:p>
        </p:txBody>
      </p:sp>
      <p:grpSp>
        <p:nvGrpSpPr>
          <p:cNvPr id="134149" name="Group 331"/>
          <p:cNvGrpSpPr/>
          <p:nvPr/>
        </p:nvGrpSpPr>
        <p:grpSpPr>
          <a:xfrm>
            <a:off x="4405313" y="1512888"/>
            <a:ext cx="1336675" cy="5154612"/>
            <a:chOff x="2120" y="224"/>
            <a:chExt cx="756" cy="2845"/>
          </a:xfrm>
        </p:grpSpPr>
        <p:sp>
          <p:nvSpPr>
            <p:cNvPr id="134461" name="Text Box 97"/>
            <p:cNvSpPr txBox="1">
              <a:spLocks noChangeArrowheads="1"/>
            </p:cNvSpPr>
            <p:nvPr/>
          </p:nvSpPr>
          <p:spPr bwMode="auto">
            <a:xfrm>
              <a:off x="2120" y="578"/>
              <a:ext cx="756" cy="249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</a:ln>
          </p:spPr>
          <p:txBody>
            <a:bodyPr lIns="91423" tIns="45712" rIns="91423" bIns="45712"/>
            <a:lstStyle>
              <a:lvl1pPr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eaLnBrk="1" hangingPunct="1"/>
              <a:endParaRPr lang="ru-RU" sz="9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462" name="Text Box 98"/>
            <p:cNvSpPr txBox="1">
              <a:spLocks noChangeArrowheads="1"/>
            </p:cNvSpPr>
            <p:nvPr/>
          </p:nvSpPr>
          <p:spPr bwMode="auto">
            <a:xfrm>
              <a:off x="2120" y="224"/>
              <a:ext cx="756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</a:ln>
          </p:spPr>
          <p:txBody>
            <a:bodyPr lIns="0" tIns="0" rIns="0" bIns="0"/>
            <a:lstStyle>
              <a:lvl1pPr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/>
              <a:r>
                <a:rPr lang="ru-RU" sz="900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ГУ МЧС России по </a:t>
              </a:r>
            </a:p>
            <a:p>
              <a:pPr algn="ctr"/>
              <a:r>
                <a:rPr lang="ru-RU" sz="900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Ненецкому АО</a:t>
              </a:r>
              <a:endParaRPr lang="en-US" sz="90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endParaRPr>
            </a:p>
            <a:p>
              <a:pPr algn="ctr">
                <a:lnSpc>
                  <a:spcPct val="50000"/>
                </a:lnSpc>
              </a:pPr>
              <a:endParaRPr lang="ru-RU" sz="9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463" name="Text Box 113"/>
            <p:cNvSpPr txBox="1">
              <a:spLocks noChangeArrowheads="1"/>
            </p:cNvSpPr>
            <p:nvPr/>
          </p:nvSpPr>
          <p:spPr bwMode="auto">
            <a:xfrm>
              <a:off x="2120" y="416"/>
              <a:ext cx="756" cy="16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</a:ln>
          </p:spPr>
          <p:txBody>
            <a:bodyPr lIns="0" tIns="0" rIns="0" bIns="71986"/>
            <a:lstStyle>
              <a:lvl1pPr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lnSpc>
                  <a:spcPct val="50000"/>
                </a:lnSpc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(</a:t>
              </a:r>
              <a:r>
                <a:rPr lang="ru-RU" sz="900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ГУ 1 </a:t>
              </a:r>
              <a:r>
                <a:rPr lang="ru-RU" sz="900" smtClean="0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ПСЧ </a:t>
              </a:r>
              <a:r>
                <a:rPr lang="ru-RU" sz="900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ФПС по НАО)</a:t>
              </a:r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 </a:t>
              </a:r>
            </a:p>
            <a:p>
              <a:pPr algn="ctr" eaLnBrk="1" hangingPunct="1"/>
              <a:endParaRPr lang="ru-RU" sz="90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134150" name="Group 319"/>
          <p:cNvGrpSpPr/>
          <p:nvPr/>
        </p:nvGrpSpPr>
        <p:grpSpPr>
          <a:xfrm>
            <a:off x="6875463" y="1712913"/>
            <a:ext cx="700087" cy="2389187"/>
            <a:chOff x="3712" y="92"/>
            <a:chExt cx="389" cy="1603"/>
          </a:xfrm>
        </p:grpSpPr>
        <p:sp>
          <p:nvSpPr>
            <p:cNvPr id="134459" name="Text Box 93"/>
            <p:cNvSpPr txBox="1">
              <a:spLocks noChangeArrowheads="1"/>
            </p:cNvSpPr>
            <p:nvPr/>
          </p:nvSpPr>
          <p:spPr bwMode="auto">
            <a:xfrm>
              <a:off x="3712" y="92"/>
              <a:ext cx="389" cy="30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</a:ln>
          </p:spPr>
          <p:txBody>
            <a:bodyPr lIns="91423" tIns="45712" rIns="91423" bIns="45712"/>
            <a:lstStyle>
              <a:lvl1pPr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 eaLnBrk="1" hangingPunct="1"/>
              <a:r>
                <a:rPr lang="ru-RU" sz="1200">
                  <a:solidFill>
                    <a:srgbClr val="000000"/>
                  </a:solidFill>
                  <a:cs typeface="Arial"/>
                </a:rPr>
                <a:t>ПСС</a:t>
              </a:r>
            </a:p>
          </p:txBody>
        </p:sp>
        <p:sp>
          <p:nvSpPr>
            <p:cNvPr id="134460" name="Text Box 94"/>
            <p:cNvSpPr txBox="1">
              <a:spLocks noChangeArrowheads="1"/>
            </p:cNvSpPr>
            <p:nvPr/>
          </p:nvSpPr>
          <p:spPr bwMode="auto">
            <a:xfrm>
              <a:off x="3712" y="393"/>
              <a:ext cx="389" cy="130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</a:ln>
          </p:spPr>
          <p:txBody>
            <a:bodyPr lIns="91423" tIns="45712" rIns="91423" bIns="45712"/>
            <a:lstStyle>
              <a:lvl1pPr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eaLnBrk="1" hangingPunct="1"/>
              <a:endParaRPr lang="ru-RU" sz="90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134151" name="Group 317"/>
          <p:cNvGrpSpPr/>
          <p:nvPr/>
        </p:nvGrpSpPr>
        <p:grpSpPr>
          <a:xfrm>
            <a:off x="7720013" y="1711325"/>
            <a:ext cx="788987" cy="2390775"/>
            <a:chOff x="4179" y="91"/>
            <a:chExt cx="401" cy="1603"/>
          </a:xfrm>
        </p:grpSpPr>
        <p:sp>
          <p:nvSpPr>
            <p:cNvPr id="134457" name="Text Box 93"/>
            <p:cNvSpPr txBox="1">
              <a:spLocks noChangeArrowheads="1"/>
            </p:cNvSpPr>
            <p:nvPr/>
          </p:nvSpPr>
          <p:spPr bwMode="auto">
            <a:xfrm>
              <a:off x="4179" y="91"/>
              <a:ext cx="401" cy="30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</a:ln>
          </p:spPr>
          <p:txBody>
            <a:bodyPr lIns="91423" tIns="0" rIns="91423" bIns="71986" anchorCtr="1"/>
            <a:lstStyle>
              <a:lvl1pPr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/>
              <a:r>
                <a:rPr lang="ru-RU" sz="1100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ОД </a:t>
              </a:r>
              <a:r>
                <a:rPr lang="ru-RU" sz="800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Аварийной газовой службы </a:t>
              </a:r>
              <a:endParaRPr lang="en-US" sz="80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endParaRPr>
            </a:p>
            <a:p>
              <a:pPr algn="ctr">
                <a:lnSpc>
                  <a:spcPct val="50000"/>
                </a:lnSpc>
              </a:pPr>
              <a:endParaRPr lang="ru-RU" sz="9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458" name="Text Box 94"/>
            <p:cNvSpPr txBox="1">
              <a:spLocks noChangeArrowheads="1"/>
            </p:cNvSpPr>
            <p:nvPr/>
          </p:nvSpPr>
          <p:spPr bwMode="auto">
            <a:xfrm>
              <a:off x="4179" y="392"/>
              <a:ext cx="401" cy="130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</a:ln>
          </p:spPr>
          <p:txBody>
            <a:bodyPr lIns="91423" tIns="45712" rIns="91423" bIns="45712"/>
            <a:lstStyle>
              <a:lvl1pPr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eaLnBrk="1" hangingPunct="1"/>
              <a:endParaRPr lang="ru-RU" sz="90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134152" name="Group 318"/>
          <p:cNvGrpSpPr/>
          <p:nvPr/>
        </p:nvGrpSpPr>
        <p:grpSpPr>
          <a:xfrm>
            <a:off x="8628063" y="1709738"/>
            <a:ext cx="696912" cy="2378075"/>
            <a:chOff x="4688" y="84"/>
            <a:chExt cx="401" cy="1621"/>
          </a:xfrm>
        </p:grpSpPr>
        <p:sp>
          <p:nvSpPr>
            <p:cNvPr id="134455" name="Text Box 93"/>
            <p:cNvSpPr txBox="1">
              <a:spLocks noChangeArrowheads="1"/>
            </p:cNvSpPr>
            <p:nvPr/>
          </p:nvSpPr>
          <p:spPr bwMode="auto">
            <a:xfrm>
              <a:off x="4688" y="84"/>
              <a:ext cx="401" cy="30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</a:ln>
          </p:spPr>
          <p:txBody>
            <a:bodyPr lIns="91423" tIns="45712" rIns="91423" bIns="45712"/>
            <a:lstStyle>
              <a:lvl1pPr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/>
              <a:endParaRPr lang="ru-RU" sz="80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endParaRPr>
            </a:p>
            <a:p>
              <a:pPr algn="ctr"/>
              <a:r>
                <a:rPr lang="ru-RU" sz="1200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 СМП </a:t>
              </a:r>
            </a:p>
          </p:txBody>
        </p:sp>
        <p:sp>
          <p:nvSpPr>
            <p:cNvPr id="134456" name="Text Box 94"/>
            <p:cNvSpPr txBox="1">
              <a:spLocks noChangeArrowheads="1"/>
            </p:cNvSpPr>
            <p:nvPr/>
          </p:nvSpPr>
          <p:spPr bwMode="auto">
            <a:xfrm>
              <a:off x="4688" y="391"/>
              <a:ext cx="401" cy="131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</a:ln>
          </p:spPr>
          <p:txBody>
            <a:bodyPr lIns="91423" tIns="45712" rIns="91423" bIns="45712"/>
            <a:lstStyle>
              <a:lvl1pPr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eaLnBrk="1" hangingPunct="1"/>
              <a:endParaRPr lang="ru-RU" sz="90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134153" name="Group 320"/>
          <p:cNvGrpSpPr/>
          <p:nvPr/>
        </p:nvGrpSpPr>
        <p:grpSpPr>
          <a:xfrm>
            <a:off x="5921375" y="1716088"/>
            <a:ext cx="811213" cy="2378075"/>
            <a:chOff x="3059" y="99"/>
            <a:chExt cx="545" cy="1597"/>
          </a:xfrm>
        </p:grpSpPr>
        <p:sp>
          <p:nvSpPr>
            <p:cNvPr id="134453" name="Text Box 93"/>
            <p:cNvSpPr txBox="1">
              <a:spLocks noChangeArrowheads="1"/>
            </p:cNvSpPr>
            <p:nvPr/>
          </p:nvSpPr>
          <p:spPr bwMode="auto">
            <a:xfrm>
              <a:off x="3059" y="99"/>
              <a:ext cx="545" cy="3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</a:ln>
          </p:spPr>
          <p:txBody>
            <a:bodyPr lIns="91423" tIns="45712" rIns="91423" bIns="45712"/>
            <a:lstStyle>
              <a:lvl1pPr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/>
              <a:r>
                <a:rPr lang="ru-RU" sz="1200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ОД УВД</a:t>
              </a:r>
            </a:p>
            <a:p>
              <a:pPr algn="ctr">
                <a:lnSpc>
                  <a:spcPct val="50000"/>
                </a:lnSpc>
              </a:pPr>
              <a:endParaRPr lang="ru-RU" sz="9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454" name="Text Box 94"/>
            <p:cNvSpPr txBox="1">
              <a:spLocks noChangeArrowheads="1"/>
            </p:cNvSpPr>
            <p:nvPr/>
          </p:nvSpPr>
          <p:spPr bwMode="auto">
            <a:xfrm>
              <a:off x="3059" y="399"/>
              <a:ext cx="545" cy="129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</a:ln>
          </p:spPr>
          <p:txBody>
            <a:bodyPr lIns="91423" tIns="45712" rIns="91423" bIns="45712"/>
            <a:lstStyle>
              <a:lvl1pPr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eaLnBrk="1" hangingPunct="1"/>
              <a:endParaRPr lang="ru-RU" sz="90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134154" name="Group 338"/>
          <p:cNvGrpSpPr/>
          <p:nvPr/>
        </p:nvGrpSpPr>
        <p:grpSpPr>
          <a:xfrm flipH="1">
            <a:off x="6013450" y="2757488"/>
            <a:ext cx="512763" cy="714375"/>
            <a:chOff x="21600" y="7619"/>
            <a:chExt cx="854" cy="1097"/>
          </a:xfrm>
        </p:grpSpPr>
        <p:grpSp>
          <p:nvGrpSpPr>
            <p:cNvPr id="134445" name="Group 339"/>
            <p:cNvGrpSpPr/>
            <p:nvPr/>
          </p:nvGrpSpPr>
          <p:grpSpPr>
            <a:xfrm flipH="1" flipV="1">
              <a:off x="21600" y="7852"/>
              <a:ext cx="720" cy="864"/>
              <a:chOff x="10224" y="7575"/>
              <a:chExt cx="720" cy="788"/>
            </a:xfrm>
          </p:grpSpPr>
          <p:sp>
            <p:nvSpPr>
              <p:cNvPr id="134450" name="Line 340"/>
              <p:cNvSpPr>
                <a:spLocks noChangeShapeType="1"/>
              </p:cNvSpPr>
              <p:nvPr/>
            </p:nvSpPr>
            <p:spPr bwMode="auto">
              <a:xfrm flipH="1">
                <a:off x="10944" y="7711"/>
                <a:ext cx="0" cy="65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51" name="AutoShape 341"/>
              <p:cNvSpPr>
                <a:spLocks noChangeArrowheads="1"/>
              </p:cNvSpPr>
              <p:nvPr/>
            </p:nvSpPr>
            <p:spPr bwMode="auto">
              <a:xfrm rot="-5400000">
                <a:off x="10225" y="7575"/>
                <a:ext cx="287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</a:ln>
            </p:spPr>
            <p:txBody>
              <a:bodyPr rot="10800000" lIns="91423" tIns="45712" rIns="91423" bIns="45712"/>
              <a:lstStyle/>
              <a:p>
                <a:pPr defTabSz="1082675"/>
                <a:endParaRPr lang="ru-RU" sz="25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4452" name="Line 342"/>
              <p:cNvSpPr>
                <a:spLocks noChangeShapeType="1"/>
              </p:cNvSpPr>
              <p:nvPr/>
            </p:nvSpPr>
            <p:spPr bwMode="auto">
              <a:xfrm>
                <a:off x="10513" y="7711"/>
                <a:ext cx="43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446" name="Oval 343"/>
            <p:cNvSpPr>
              <a:spLocks noChangeArrowheads="1"/>
            </p:cNvSpPr>
            <p:nvPr/>
          </p:nvSpPr>
          <p:spPr bwMode="auto">
            <a:xfrm flipH="1" flipV="1">
              <a:off x="21888" y="7629"/>
              <a:ext cx="550" cy="48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447" name="Rectangle 344"/>
            <p:cNvSpPr>
              <a:spLocks noChangeArrowheads="1"/>
            </p:cNvSpPr>
            <p:nvPr/>
          </p:nvSpPr>
          <p:spPr bwMode="auto">
            <a:xfrm flipH="1" flipV="1">
              <a:off x="22142" y="7619"/>
              <a:ext cx="312" cy="5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448" name="Oval 345"/>
            <p:cNvSpPr>
              <a:spLocks noChangeArrowheads="1"/>
            </p:cNvSpPr>
            <p:nvPr/>
          </p:nvSpPr>
          <p:spPr bwMode="auto">
            <a:xfrm flipH="1" flipV="1">
              <a:off x="22171" y="7873"/>
              <a:ext cx="21" cy="2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</a:ln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449" name="Line 346"/>
            <p:cNvSpPr>
              <a:spLocks noChangeShapeType="1"/>
            </p:cNvSpPr>
            <p:nvPr/>
          </p:nvSpPr>
          <p:spPr bwMode="auto">
            <a:xfrm flipH="1" flipV="1">
              <a:off x="21600" y="7851"/>
              <a:ext cx="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4155" name="Group 338"/>
          <p:cNvGrpSpPr/>
          <p:nvPr/>
        </p:nvGrpSpPr>
        <p:grpSpPr>
          <a:xfrm flipH="1">
            <a:off x="7826375" y="2768600"/>
            <a:ext cx="512763" cy="711200"/>
            <a:chOff x="21600" y="7619"/>
            <a:chExt cx="854" cy="1097"/>
          </a:xfrm>
        </p:grpSpPr>
        <p:grpSp>
          <p:nvGrpSpPr>
            <p:cNvPr id="134437" name="Group 339"/>
            <p:cNvGrpSpPr/>
            <p:nvPr/>
          </p:nvGrpSpPr>
          <p:grpSpPr>
            <a:xfrm flipH="1" flipV="1">
              <a:off x="21600" y="7852"/>
              <a:ext cx="720" cy="864"/>
              <a:chOff x="10224" y="7575"/>
              <a:chExt cx="720" cy="788"/>
            </a:xfrm>
          </p:grpSpPr>
          <p:sp>
            <p:nvSpPr>
              <p:cNvPr id="134442" name="Line 340"/>
              <p:cNvSpPr>
                <a:spLocks noChangeShapeType="1"/>
              </p:cNvSpPr>
              <p:nvPr/>
            </p:nvSpPr>
            <p:spPr bwMode="auto">
              <a:xfrm flipH="1">
                <a:off x="10944" y="7711"/>
                <a:ext cx="0" cy="65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43" name="AutoShape 341"/>
              <p:cNvSpPr>
                <a:spLocks noChangeArrowheads="1"/>
              </p:cNvSpPr>
              <p:nvPr/>
            </p:nvSpPr>
            <p:spPr bwMode="auto">
              <a:xfrm rot="-5400000">
                <a:off x="10225" y="7575"/>
                <a:ext cx="287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</a:ln>
            </p:spPr>
            <p:txBody>
              <a:bodyPr rot="10800000" lIns="91423" tIns="45712" rIns="91423" bIns="45712"/>
              <a:lstStyle/>
              <a:p>
                <a:pPr defTabSz="1082675"/>
                <a:endParaRPr lang="ru-RU" sz="25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4444" name="Line 342"/>
              <p:cNvSpPr>
                <a:spLocks noChangeShapeType="1"/>
              </p:cNvSpPr>
              <p:nvPr/>
            </p:nvSpPr>
            <p:spPr bwMode="auto">
              <a:xfrm>
                <a:off x="10513" y="7711"/>
                <a:ext cx="43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438" name="Oval 343"/>
            <p:cNvSpPr>
              <a:spLocks noChangeArrowheads="1"/>
            </p:cNvSpPr>
            <p:nvPr/>
          </p:nvSpPr>
          <p:spPr bwMode="auto">
            <a:xfrm flipH="1" flipV="1">
              <a:off x="21888" y="7629"/>
              <a:ext cx="550" cy="48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439" name="Rectangle 344"/>
            <p:cNvSpPr>
              <a:spLocks noChangeArrowheads="1"/>
            </p:cNvSpPr>
            <p:nvPr/>
          </p:nvSpPr>
          <p:spPr bwMode="auto">
            <a:xfrm flipH="1" flipV="1">
              <a:off x="22142" y="7619"/>
              <a:ext cx="312" cy="5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440" name="Oval 345"/>
            <p:cNvSpPr>
              <a:spLocks noChangeArrowheads="1"/>
            </p:cNvSpPr>
            <p:nvPr/>
          </p:nvSpPr>
          <p:spPr bwMode="auto">
            <a:xfrm flipH="1" flipV="1">
              <a:off x="22171" y="7873"/>
              <a:ext cx="21" cy="2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</a:ln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441" name="Line 346"/>
            <p:cNvSpPr>
              <a:spLocks noChangeShapeType="1"/>
            </p:cNvSpPr>
            <p:nvPr/>
          </p:nvSpPr>
          <p:spPr bwMode="auto">
            <a:xfrm flipH="1" flipV="1">
              <a:off x="21600" y="7851"/>
              <a:ext cx="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4156" name="Group 338"/>
          <p:cNvGrpSpPr/>
          <p:nvPr/>
        </p:nvGrpSpPr>
        <p:grpSpPr>
          <a:xfrm flipH="1">
            <a:off x="6988175" y="2767013"/>
            <a:ext cx="512763" cy="712787"/>
            <a:chOff x="21600" y="7619"/>
            <a:chExt cx="854" cy="1097"/>
          </a:xfrm>
        </p:grpSpPr>
        <p:grpSp>
          <p:nvGrpSpPr>
            <p:cNvPr id="134429" name="Group 339"/>
            <p:cNvGrpSpPr/>
            <p:nvPr/>
          </p:nvGrpSpPr>
          <p:grpSpPr>
            <a:xfrm flipH="1" flipV="1">
              <a:off x="21600" y="7852"/>
              <a:ext cx="720" cy="864"/>
              <a:chOff x="10224" y="7575"/>
              <a:chExt cx="720" cy="788"/>
            </a:xfrm>
          </p:grpSpPr>
          <p:sp>
            <p:nvSpPr>
              <p:cNvPr id="134434" name="Line 340"/>
              <p:cNvSpPr>
                <a:spLocks noChangeShapeType="1"/>
              </p:cNvSpPr>
              <p:nvPr/>
            </p:nvSpPr>
            <p:spPr bwMode="auto">
              <a:xfrm flipH="1">
                <a:off x="10944" y="7711"/>
                <a:ext cx="0" cy="65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35" name="AutoShape 341"/>
              <p:cNvSpPr>
                <a:spLocks noChangeArrowheads="1"/>
              </p:cNvSpPr>
              <p:nvPr/>
            </p:nvSpPr>
            <p:spPr bwMode="auto">
              <a:xfrm rot="-5400000">
                <a:off x="10224" y="7575"/>
                <a:ext cx="287" cy="28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</a:ln>
            </p:spPr>
            <p:txBody>
              <a:bodyPr rot="10800000" lIns="91423" tIns="45712" rIns="91423" bIns="45712"/>
              <a:lstStyle/>
              <a:p>
                <a:pPr defTabSz="1082675"/>
                <a:endParaRPr lang="ru-RU" sz="25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4436" name="Line 342"/>
              <p:cNvSpPr>
                <a:spLocks noChangeShapeType="1"/>
              </p:cNvSpPr>
              <p:nvPr/>
            </p:nvSpPr>
            <p:spPr bwMode="auto">
              <a:xfrm>
                <a:off x="10512" y="7711"/>
                <a:ext cx="43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430" name="Oval 343"/>
            <p:cNvSpPr>
              <a:spLocks noChangeArrowheads="1"/>
            </p:cNvSpPr>
            <p:nvPr/>
          </p:nvSpPr>
          <p:spPr bwMode="auto">
            <a:xfrm flipH="1" flipV="1">
              <a:off x="21887" y="7629"/>
              <a:ext cx="551" cy="48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431" name="Rectangle 344"/>
            <p:cNvSpPr>
              <a:spLocks noChangeArrowheads="1"/>
            </p:cNvSpPr>
            <p:nvPr/>
          </p:nvSpPr>
          <p:spPr bwMode="auto">
            <a:xfrm flipH="1" flipV="1">
              <a:off x="22143" y="7619"/>
              <a:ext cx="311" cy="5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432" name="Oval 345"/>
            <p:cNvSpPr>
              <a:spLocks noChangeArrowheads="1"/>
            </p:cNvSpPr>
            <p:nvPr/>
          </p:nvSpPr>
          <p:spPr bwMode="auto">
            <a:xfrm flipH="1" flipV="1">
              <a:off x="22169" y="7873"/>
              <a:ext cx="24" cy="2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</a:ln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433" name="Line 346"/>
            <p:cNvSpPr>
              <a:spLocks noChangeShapeType="1"/>
            </p:cNvSpPr>
            <p:nvPr/>
          </p:nvSpPr>
          <p:spPr bwMode="auto">
            <a:xfrm flipH="1" flipV="1">
              <a:off x="21600" y="7851"/>
              <a:ext cx="2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4157" name="Text Box 2733"/>
          <p:cNvSpPr txBox="1">
            <a:spLocks noChangeArrowheads="1"/>
          </p:cNvSpPr>
          <p:nvPr/>
        </p:nvSpPr>
        <p:spPr bwMode="auto">
          <a:xfrm rot="10800000" flipV="1">
            <a:off x="5907088" y="1498600"/>
            <a:ext cx="4214812" cy="1635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170301"/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  <a:cs typeface="Arial"/>
              </a:rPr>
              <a:t>Дежурные службы экстренного реагирования</a:t>
            </a:r>
          </a:p>
        </p:txBody>
      </p:sp>
      <p:grpSp>
        <p:nvGrpSpPr>
          <p:cNvPr id="134158" name="Group 322"/>
          <p:cNvGrpSpPr/>
          <p:nvPr/>
        </p:nvGrpSpPr>
        <p:grpSpPr>
          <a:xfrm>
            <a:off x="2770188" y="1512888"/>
            <a:ext cx="811212" cy="3119437"/>
            <a:chOff x="3059" y="99"/>
            <a:chExt cx="545" cy="1597"/>
          </a:xfrm>
        </p:grpSpPr>
        <p:sp>
          <p:nvSpPr>
            <p:cNvPr id="134427" name="Text Box 93"/>
            <p:cNvSpPr txBox="1">
              <a:spLocks noChangeArrowheads="1"/>
            </p:cNvSpPr>
            <p:nvPr/>
          </p:nvSpPr>
          <p:spPr bwMode="auto">
            <a:xfrm>
              <a:off x="3059" y="99"/>
              <a:ext cx="545" cy="3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</a:ln>
          </p:spPr>
          <p:txBody>
            <a:bodyPr lIns="91423" tIns="45712" rIns="91423" bIns="45712"/>
            <a:lstStyle>
              <a:lvl1pPr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/>
              <a:r>
                <a:rPr lang="ru-RU" sz="1200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Комитет ГО</a:t>
              </a:r>
            </a:p>
          </p:txBody>
        </p:sp>
        <p:sp>
          <p:nvSpPr>
            <p:cNvPr id="134428" name="Text Box 94"/>
            <p:cNvSpPr txBox="1">
              <a:spLocks noChangeArrowheads="1"/>
            </p:cNvSpPr>
            <p:nvPr/>
          </p:nvSpPr>
          <p:spPr bwMode="auto">
            <a:xfrm>
              <a:off x="3059" y="399"/>
              <a:ext cx="545" cy="129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</a:ln>
          </p:spPr>
          <p:txBody>
            <a:bodyPr lIns="91423" tIns="45712" rIns="91423" bIns="45712"/>
            <a:lstStyle>
              <a:lvl1pPr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eaLnBrk="1" hangingPunct="1"/>
              <a:endParaRPr lang="ru-RU" sz="90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134159" name="Group 325"/>
          <p:cNvGrpSpPr/>
          <p:nvPr/>
        </p:nvGrpSpPr>
        <p:grpSpPr>
          <a:xfrm>
            <a:off x="1778000" y="1512888"/>
            <a:ext cx="814388" cy="3116262"/>
            <a:chOff x="3059" y="99"/>
            <a:chExt cx="545" cy="1597"/>
          </a:xfrm>
        </p:grpSpPr>
        <p:sp>
          <p:nvSpPr>
            <p:cNvPr id="134425" name="Text Box 93"/>
            <p:cNvSpPr txBox="1">
              <a:spLocks noChangeArrowheads="1"/>
            </p:cNvSpPr>
            <p:nvPr/>
          </p:nvSpPr>
          <p:spPr bwMode="auto">
            <a:xfrm>
              <a:off x="3059" y="99"/>
              <a:ext cx="545" cy="3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</a:ln>
          </p:spPr>
          <p:txBody>
            <a:bodyPr lIns="91423" tIns="45712" rIns="91423" bIns="45712"/>
            <a:lstStyle>
              <a:lvl1pPr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/>
              <a:r>
                <a:rPr lang="ru-RU" sz="1100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Председатель КЧС и ОПБ</a:t>
              </a:r>
            </a:p>
            <a:p>
              <a:pPr algn="ctr">
                <a:lnSpc>
                  <a:spcPct val="50000"/>
                </a:lnSpc>
              </a:pPr>
              <a:endParaRPr lang="ru-RU" sz="11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426" name="Text Box 94"/>
            <p:cNvSpPr txBox="1">
              <a:spLocks noChangeArrowheads="1"/>
            </p:cNvSpPr>
            <p:nvPr/>
          </p:nvSpPr>
          <p:spPr bwMode="auto">
            <a:xfrm>
              <a:off x="3059" y="399"/>
              <a:ext cx="545" cy="129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</a:ln>
          </p:spPr>
          <p:txBody>
            <a:bodyPr lIns="91423" tIns="45712" rIns="91423" bIns="45712"/>
            <a:lstStyle>
              <a:lvl1pPr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eaLnBrk="1" hangingPunct="1"/>
              <a:endParaRPr lang="ru-RU" sz="90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134160" name="Group 328"/>
          <p:cNvGrpSpPr/>
          <p:nvPr/>
        </p:nvGrpSpPr>
        <p:grpSpPr>
          <a:xfrm>
            <a:off x="809625" y="1509713"/>
            <a:ext cx="815975" cy="3117850"/>
            <a:chOff x="3059" y="99"/>
            <a:chExt cx="545" cy="1597"/>
          </a:xfrm>
        </p:grpSpPr>
        <p:sp>
          <p:nvSpPr>
            <p:cNvPr id="134423" name="Text Box 93"/>
            <p:cNvSpPr txBox="1">
              <a:spLocks noChangeArrowheads="1"/>
            </p:cNvSpPr>
            <p:nvPr/>
          </p:nvSpPr>
          <p:spPr bwMode="auto">
            <a:xfrm>
              <a:off x="3059" y="99"/>
              <a:ext cx="545" cy="3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</a:ln>
          </p:spPr>
          <p:txBody>
            <a:bodyPr lIns="91423" tIns="45712" rIns="91423" bIns="45712"/>
            <a:lstStyle>
              <a:lvl1pPr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/>
              <a:r>
                <a:rPr lang="ru-RU" sz="1100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Глава Администрации</a:t>
              </a:r>
            </a:p>
            <a:p>
              <a:pPr algn="ctr">
                <a:lnSpc>
                  <a:spcPct val="50000"/>
                </a:lnSpc>
              </a:pPr>
              <a:endParaRPr lang="ru-RU" sz="11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424" name="Text Box 94"/>
            <p:cNvSpPr txBox="1">
              <a:spLocks noChangeArrowheads="1"/>
            </p:cNvSpPr>
            <p:nvPr/>
          </p:nvSpPr>
          <p:spPr bwMode="auto">
            <a:xfrm>
              <a:off x="3059" y="399"/>
              <a:ext cx="545" cy="129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</a:ln>
          </p:spPr>
          <p:txBody>
            <a:bodyPr lIns="91423" tIns="45712" rIns="91423" bIns="45712"/>
            <a:lstStyle>
              <a:lvl1pPr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eaLnBrk="1" hangingPunct="1"/>
              <a:endParaRPr lang="ru-RU" sz="900">
                <a:solidFill>
                  <a:srgbClr val="000000"/>
                </a:solidFill>
                <a:cs typeface="Arial"/>
              </a:endParaRPr>
            </a:p>
          </p:txBody>
        </p:sp>
      </p:grpSp>
      <p:sp>
        <p:nvSpPr>
          <p:cNvPr id="134161" name="Text Box 2363"/>
          <p:cNvSpPr txBox="1">
            <a:spLocks noChangeArrowheads="1"/>
          </p:cNvSpPr>
          <p:nvPr/>
        </p:nvSpPr>
        <p:spPr bwMode="auto">
          <a:xfrm>
            <a:off x="4427538" y="2263775"/>
            <a:ext cx="121761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289" tIns="12772" rIns="21289" bIns="12772" anchor="ctr">
            <a:spAutoFit/>
          </a:bodyPr>
          <a:lstStyle>
            <a:lvl1pPr defTabSz="108267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08267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08267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08267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08267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082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082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082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0826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ctr"/>
            <a:r>
              <a:rPr lang="ru-RU" sz="900">
                <a:solidFill>
                  <a:srgbClr val="000000"/>
                </a:solidFill>
                <a:latin typeface="Times New Roman" pitchFamily="18" charset="0"/>
                <a:cs typeface="Arial"/>
              </a:rPr>
              <a:t>Дежурный</a:t>
            </a:r>
          </a:p>
          <a:p>
            <a:pPr algn="ctr"/>
            <a:r>
              <a:rPr lang="ru-RU" sz="900">
                <a:solidFill>
                  <a:srgbClr val="000000"/>
                </a:solidFill>
                <a:latin typeface="Times New Roman" pitchFamily="18" charset="0"/>
                <a:cs typeface="Arial"/>
              </a:rPr>
              <a:t>Радиотелефонист ГУ «1ПЧ ФПС по НАО</a:t>
            </a:r>
            <a:r>
              <a:rPr lang="ru-RU" sz="900">
                <a:solidFill>
                  <a:srgbClr val="000000"/>
                </a:solidFill>
                <a:cs typeface="Arial"/>
              </a:rPr>
              <a:t>»</a:t>
            </a:r>
          </a:p>
        </p:txBody>
      </p:sp>
      <p:grpSp>
        <p:nvGrpSpPr>
          <p:cNvPr id="134162" name="Group 338"/>
          <p:cNvGrpSpPr/>
          <p:nvPr/>
        </p:nvGrpSpPr>
        <p:grpSpPr>
          <a:xfrm flipH="1">
            <a:off x="4752975" y="2827338"/>
            <a:ext cx="511175" cy="712787"/>
            <a:chOff x="21600" y="7619"/>
            <a:chExt cx="854" cy="1097"/>
          </a:xfrm>
        </p:grpSpPr>
        <p:grpSp>
          <p:nvGrpSpPr>
            <p:cNvPr id="134415" name="Group 339"/>
            <p:cNvGrpSpPr/>
            <p:nvPr/>
          </p:nvGrpSpPr>
          <p:grpSpPr>
            <a:xfrm flipH="1" flipV="1">
              <a:off x="21600" y="7852"/>
              <a:ext cx="720" cy="864"/>
              <a:chOff x="10224" y="7575"/>
              <a:chExt cx="720" cy="788"/>
            </a:xfrm>
          </p:grpSpPr>
          <p:sp>
            <p:nvSpPr>
              <p:cNvPr id="134420" name="Line 340"/>
              <p:cNvSpPr>
                <a:spLocks noChangeShapeType="1"/>
              </p:cNvSpPr>
              <p:nvPr/>
            </p:nvSpPr>
            <p:spPr bwMode="auto">
              <a:xfrm flipH="1">
                <a:off x="10944" y="7711"/>
                <a:ext cx="0" cy="65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21" name="AutoShape 341"/>
              <p:cNvSpPr>
                <a:spLocks noChangeArrowheads="1"/>
              </p:cNvSpPr>
              <p:nvPr/>
            </p:nvSpPr>
            <p:spPr bwMode="auto">
              <a:xfrm rot="-5400000">
                <a:off x="10227" y="7578"/>
                <a:ext cx="287" cy="281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</a:ln>
            </p:spPr>
            <p:txBody>
              <a:bodyPr rot="10800000" lIns="91423" tIns="45712" rIns="91423" bIns="45712"/>
              <a:lstStyle/>
              <a:p>
                <a:pPr defTabSz="1082675"/>
                <a:endParaRPr lang="ru-RU" sz="25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4422" name="Line 342"/>
              <p:cNvSpPr>
                <a:spLocks noChangeShapeType="1"/>
              </p:cNvSpPr>
              <p:nvPr/>
            </p:nvSpPr>
            <p:spPr bwMode="auto">
              <a:xfrm>
                <a:off x="10512" y="7711"/>
                <a:ext cx="43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416" name="Oval 343"/>
            <p:cNvSpPr>
              <a:spLocks noChangeArrowheads="1"/>
            </p:cNvSpPr>
            <p:nvPr/>
          </p:nvSpPr>
          <p:spPr bwMode="auto">
            <a:xfrm flipH="1" flipV="1">
              <a:off x="21889" y="7629"/>
              <a:ext cx="549" cy="48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417" name="Rectangle 344"/>
            <p:cNvSpPr>
              <a:spLocks noChangeArrowheads="1"/>
            </p:cNvSpPr>
            <p:nvPr/>
          </p:nvSpPr>
          <p:spPr bwMode="auto">
            <a:xfrm flipH="1" flipV="1">
              <a:off x="22141" y="7619"/>
              <a:ext cx="313" cy="5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418" name="Oval 345"/>
            <p:cNvSpPr>
              <a:spLocks noChangeArrowheads="1"/>
            </p:cNvSpPr>
            <p:nvPr/>
          </p:nvSpPr>
          <p:spPr bwMode="auto">
            <a:xfrm flipH="1" flipV="1">
              <a:off x="22170" y="7873"/>
              <a:ext cx="21" cy="2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</a:ln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419" name="Line 346"/>
            <p:cNvSpPr>
              <a:spLocks noChangeShapeType="1"/>
            </p:cNvSpPr>
            <p:nvPr/>
          </p:nvSpPr>
          <p:spPr bwMode="auto">
            <a:xfrm flipH="1" flipV="1">
              <a:off x="21600" y="7851"/>
              <a:ext cx="2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4163" name="Group 338"/>
          <p:cNvGrpSpPr/>
          <p:nvPr/>
        </p:nvGrpSpPr>
        <p:grpSpPr>
          <a:xfrm flipH="1">
            <a:off x="938213" y="2849563"/>
            <a:ext cx="512762" cy="711200"/>
            <a:chOff x="21600" y="7619"/>
            <a:chExt cx="854" cy="1097"/>
          </a:xfrm>
        </p:grpSpPr>
        <p:grpSp>
          <p:nvGrpSpPr>
            <p:cNvPr id="134407" name="Group 339"/>
            <p:cNvGrpSpPr/>
            <p:nvPr/>
          </p:nvGrpSpPr>
          <p:grpSpPr>
            <a:xfrm flipH="1" flipV="1">
              <a:off x="21600" y="7852"/>
              <a:ext cx="720" cy="864"/>
              <a:chOff x="10224" y="7575"/>
              <a:chExt cx="720" cy="788"/>
            </a:xfrm>
          </p:grpSpPr>
          <p:sp>
            <p:nvSpPr>
              <p:cNvPr id="134412" name="Line 340"/>
              <p:cNvSpPr>
                <a:spLocks noChangeShapeType="1"/>
              </p:cNvSpPr>
              <p:nvPr/>
            </p:nvSpPr>
            <p:spPr bwMode="auto">
              <a:xfrm flipH="1">
                <a:off x="10944" y="7711"/>
                <a:ext cx="0" cy="65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13" name="AutoShape 341"/>
              <p:cNvSpPr>
                <a:spLocks noChangeArrowheads="1"/>
              </p:cNvSpPr>
              <p:nvPr/>
            </p:nvSpPr>
            <p:spPr bwMode="auto">
              <a:xfrm rot="-5400000">
                <a:off x="10225" y="7575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</a:ln>
            </p:spPr>
            <p:txBody>
              <a:bodyPr rot="10800000" lIns="91423" tIns="45712" rIns="91423" bIns="45712"/>
              <a:lstStyle/>
              <a:p>
                <a:pPr defTabSz="1082675"/>
                <a:endParaRPr lang="ru-RU" sz="25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4414" name="Line 342"/>
              <p:cNvSpPr>
                <a:spLocks noChangeShapeType="1"/>
              </p:cNvSpPr>
              <p:nvPr/>
            </p:nvSpPr>
            <p:spPr bwMode="auto">
              <a:xfrm>
                <a:off x="10513" y="7711"/>
                <a:ext cx="43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408" name="Oval 343"/>
            <p:cNvSpPr>
              <a:spLocks noChangeArrowheads="1"/>
            </p:cNvSpPr>
            <p:nvPr/>
          </p:nvSpPr>
          <p:spPr bwMode="auto">
            <a:xfrm flipH="1" flipV="1">
              <a:off x="21888" y="7629"/>
              <a:ext cx="550" cy="48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409" name="Rectangle 344"/>
            <p:cNvSpPr>
              <a:spLocks noChangeArrowheads="1"/>
            </p:cNvSpPr>
            <p:nvPr/>
          </p:nvSpPr>
          <p:spPr bwMode="auto">
            <a:xfrm flipH="1" flipV="1">
              <a:off x="22142" y="7619"/>
              <a:ext cx="312" cy="5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410" name="Oval 345"/>
            <p:cNvSpPr>
              <a:spLocks noChangeArrowheads="1"/>
            </p:cNvSpPr>
            <p:nvPr/>
          </p:nvSpPr>
          <p:spPr bwMode="auto">
            <a:xfrm flipH="1" flipV="1">
              <a:off x="22171" y="7874"/>
              <a:ext cx="21" cy="2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</a:ln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411" name="Line 346"/>
            <p:cNvSpPr>
              <a:spLocks noChangeShapeType="1"/>
            </p:cNvSpPr>
            <p:nvPr/>
          </p:nvSpPr>
          <p:spPr bwMode="auto">
            <a:xfrm flipH="1" flipV="1">
              <a:off x="21600" y="7852"/>
              <a:ext cx="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4164" name="Group 338"/>
          <p:cNvGrpSpPr/>
          <p:nvPr/>
        </p:nvGrpSpPr>
        <p:grpSpPr>
          <a:xfrm flipH="1">
            <a:off x="2955925" y="2822575"/>
            <a:ext cx="511175" cy="711200"/>
            <a:chOff x="21600" y="7619"/>
            <a:chExt cx="854" cy="1097"/>
          </a:xfrm>
        </p:grpSpPr>
        <p:grpSp>
          <p:nvGrpSpPr>
            <p:cNvPr id="134399" name="Group 339"/>
            <p:cNvGrpSpPr/>
            <p:nvPr/>
          </p:nvGrpSpPr>
          <p:grpSpPr>
            <a:xfrm flipH="1" flipV="1">
              <a:off x="21600" y="7852"/>
              <a:ext cx="720" cy="864"/>
              <a:chOff x="10224" y="7575"/>
              <a:chExt cx="720" cy="788"/>
            </a:xfrm>
          </p:grpSpPr>
          <p:sp>
            <p:nvSpPr>
              <p:cNvPr id="134404" name="Line 340"/>
              <p:cNvSpPr>
                <a:spLocks noChangeShapeType="1"/>
              </p:cNvSpPr>
              <p:nvPr/>
            </p:nvSpPr>
            <p:spPr bwMode="auto">
              <a:xfrm flipH="1">
                <a:off x="10944" y="7711"/>
                <a:ext cx="0" cy="65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05" name="AutoShape 341"/>
              <p:cNvSpPr>
                <a:spLocks noChangeArrowheads="1"/>
              </p:cNvSpPr>
              <p:nvPr/>
            </p:nvSpPr>
            <p:spPr bwMode="auto">
              <a:xfrm rot="-5400000">
                <a:off x="10224" y="7576"/>
                <a:ext cx="288" cy="28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</a:ln>
            </p:spPr>
            <p:txBody>
              <a:bodyPr rot="10800000" lIns="91423" tIns="45712" rIns="91423" bIns="45712"/>
              <a:lstStyle/>
              <a:p>
                <a:pPr defTabSz="1082675"/>
                <a:endParaRPr lang="ru-RU" sz="25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4406" name="Line 342"/>
              <p:cNvSpPr>
                <a:spLocks noChangeShapeType="1"/>
              </p:cNvSpPr>
              <p:nvPr/>
            </p:nvSpPr>
            <p:spPr bwMode="auto">
              <a:xfrm>
                <a:off x="10512" y="7711"/>
                <a:ext cx="43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400" name="Oval 343"/>
            <p:cNvSpPr>
              <a:spLocks noChangeArrowheads="1"/>
            </p:cNvSpPr>
            <p:nvPr/>
          </p:nvSpPr>
          <p:spPr bwMode="auto">
            <a:xfrm flipH="1" flipV="1">
              <a:off x="21889" y="7629"/>
              <a:ext cx="549" cy="48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401" name="Rectangle 344"/>
            <p:cNvSpPr>
              <a:spLocks noChangeArrowheads="1"/>
            </p:cNvSpPr>
            <p:nvPr/>
          </p:nvSpPr>
          <p:spPr bwMode="auto">
            <a:xfrm flipH="1" flipV="1">
              <a:off x="22141" y="7619"/>
              <a:ext cx="313" cy="5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402" name="Oval 345"/>
            <p:cNvSpPr>
              <a:spLocks noChangeArrowheads="1"/>
            </p:cNvSpPr>
            <p:nvPr/>
          </p:nvSpPr>
          <p:spPr bwMode="auto">
            <a:xfrm flipH="1" flipV="1">
              <a:off x="22170" y="7874"/>
              <a:ext cx="21" cy="2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</a:ln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403" name="Line 346"/>
            <p:cNvSpPr>
              <a:spLocks noChangeShapeType="1"/>
            </p:cNvSpPr>
            <p:nvPr/>
          </p:nvSpPr>
          <p:spPr bwMode="auto">
            <a:xfrm flipH="1" flipV="1">
              <a:off x="21600" y="7852"/>
              <a:ext cx="2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4165" name="Group 706"/>
          <p:cNvGrpSpPr/>
          <p:nvPr/>
        </p:nvGrpSpPr>
        <p:grpSpPr>
          <a:xfrm>
            <a:off x="5900738" y="5043488"/>
            <a:ext cx="6308725" cy="2717800"/>
            <a:chOff x="3138" y="2302"/>
            <a:chExt cx="3533" cy="1393"/>
          </a:xfrm>
        </p:grpSpPr>
        <p:grpSp>
          <p:nvGrpSpPr>
            <p:cNvPr id="134378" name="Group 384"/>
            <p:cNvGrpSpPr/>
            <p:nvPr/>
          </p:nvGrpSpPr>
          <p:grpSpPr>
            <a:xfrm>
              <a:off x="3138" y="2314"/>
              <a:ext cx="461" cy="1381"/>
              <a:chOff x="3138" y="2308"/>
              <a:chExt cx="533" cy="1387"/>
            </a:xfrm>
          </p:grpSpPr>
          <p:sp>
            <p:nvSpPr>
              <p:cNvPr id="134397" name="Text Box 93"/>
              <p:cNvSpPr txBox="1">
                <a:spLocks noChangeArrowheads="1"/>
              </p:cNvSpPr>
              <p:nvPr/>
            </p:nvSpPr>
            <p:spPr bwMode="auto">
              <a:xfrm>
                <a:off x="3138" y="2308"/>
                <a:ext cx="533" cy="33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</a:ln>
            </p:spPr>
            <p:txBody>
              <a:bodyPr lIns="17997" tIns="10799" rIns="17997" bIns="10799"/>
              <a:lstStyle>
                <a:lvl1pPr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algn="ctr" eaLnBrk="1" hangingPunct="1"/>
                <a:r>
                  <a:rPr lang="ru-RU" sz="900">
                    <a:solidFill>
                      <a:srgbClr val="000000"/>
                    </a:solidFill>
                    <a:cs typeface="Arial"/>
                  </a:rPr>
                  <a:t>ООО «Лукойл Северо-Запад нефтепродукт»</a:t>
                </a:r>
              </a:p>
            </p:txBody>
          </p:sp>
          <p:sp>
            <p:nvSpPr>
              <p:cNvPr id="134398" name="Text Box 94"/>
              <p:cNvSpPr txBox="1">
                <a:spLocks noChangeArrowheads="1"/>
              </p:cNvSpPr>
              <p:nvPr/>
            </p:nvSpPr>
            <p:spPr bwMode="auto">
              <a:xfrm>
                <a:off x="3138" y="2644"/>
                <a:ext cx="533" cy="1051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</a:ln>
            </p:spPr>
            <p:txBody>
              <a:bodyPr lIns="91423" tIns="45712" rIns="91423" bIns="45712"/>
              <a:lstStyle>
                <a:lvl1pPr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eaLnBrk="1" hangingPunct="1"/>
                <a:endParaRPr lang="ru-RU" sz="900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grpSp>
          <p:nvGrpSpPr>
            <p:cNvPr id="134379" name="Group 385"/>
            <p:cNvGrpSpPr/>
            <p:nvPr/>
          </p:nvGrpSpPr>
          <p:grpSpPr>
            <a:xfrm>
              <a:off x="3647" y="2307"/>
              <a:ext cx="461" cy="1381"/>
              <a:chOff x="3138" y="2308"/>
              <a:chExt cx="533" cy="1387"/>
            </a:xfrm>
          </p:grpSpPr>
          <p:sp>
            <p:nvSpPr>
              <p:cNvPr id="134395" name="Text Box 93"/>
              <p:cNvSpPr txBox="1">
                <a:spLocks noChangeArrowheads="1"/>
              </p:cNvSpPr>
              <p:nvPr/>
            </p:nvSpPr>
            <p:spPr bwMode="auto">
              <a:xfrm>
                <a:off x="3138" y="2308"/>
                <a:ext cx="542" cy="33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</a:ln>
            </p:spPr>
            <p:txBody>
              <a:bodyPr lIns="17997" tIns="10799" rIns="17997" bIns="10799"/>
              <a:lstStyle>
                <a:lvl1pPr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algn="ctr"/>
                <a:r>
                  <a:rPr lang="ru-RU" sz="900">
                    <a:solidFill>
                      <a:srgbClr val="000000"/>
                    </a:solidFill>
                    <a:cs typeface="Arial"/>
                  </a:rPr>
                  <a:t>ГУП НАО «Нарьян-Марская электростанция</a:t>
                </a:r>
                <a:endParaRPr lang="en-US" sz="900">
                  <a:solidFill>
                    <a:srgbClr val="000000"/>
                  </a:solidFill>
                  <a:cs typeface="Arial"/>
                </a:endParaRPr>
              </a:p>
              <a:p>
                <a:pPr algn="ctr"/>
                <a:r>
                  <a:rPr lang="ru-RU" sz="900">
                    <a:solidFill>
                      <a:srgbClr val="000000"/>
                    </a:solidFill>
                    <a:cs typeface="Arial"/>
                  </a:rPr>
                  <a:t>»</a:t>
                </a:r>
              </a:p>
            </p:txBody>
          </p:sp>
          <p:sp>
            <p:nvSpPr>
              <p:cNvPr id="134396" name="Text Box 94"/>
              <p:cNvSpPr txBox="1">
                <a:spLocks noChangeArrowheads="1"/>
              </p:cNvSpPr>
              <p:nvPr/>
            </p:nvSpPr>
            <p:spPr bwMode="auto">
              <a:xfrm>
                <a:off x="3138" y="2644"/>
                <a:ext cx="542" cy="1051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</a:ln>
            </p:spPr>
            <p:txBody>
              <a:bodyPr lIns="91423" tIns="45712" rIns="91423" bIns="45712"/>
              <a:lstStyle>
                <a:lvl1pPr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eaLnBrk="1" hangingPunct="1"/>
                <a:endParaRPr lang="ru-RU" sz="900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grpSp>
          <p:nvGrpSpPr>
            <p:cNvPr id="134380" name="Group 388"/>
            <p:cNvGrpSpPr/>
            <p:nvPr/>
          </p:nvGrpSpPr>
          <p:grpSpPr>
            <a:xfrm>
              <a:off x="4156" y="2306"/>
              <a:ext cx="461" cy="1381"/>
              <a:chOff x="3138" y="2308"/>
              <a:chExt cx="533" cy="1387"/>
            </a:xfrm>
          </p:grpSpPr>
          <p:sp>
            <p:nvSpPr>
              <p:cNvPr id="134393" name="Text Box 93"/>
              <p:cNvSpPr txBox="1">
                <a:spLocks noChangeArrowheads="1"/>
              </p:cNvSpPr>
              <p:nvPr/>
            </p:nvSpPr>
            <p:spPr bwMode="auto">
              <a:xfrm>
                <a:off x="3138" y="2308"/>
                <a:ext cx="533" cy="33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</a:ln>
            </p:spPr>
            <p:txBody>
              <a:bodyPr lIns="17997" tIns="10799" rIns="17997" bIns="10799"/>
              <a:lstStyle>
                <a:lvl1pPr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algn="ctr"/>
                <a:r>
                  <a:rPr lang="ru-RU" sz="900">
                    <a:solidFill>
                      <a:srgbClr val="000000"/>
                    </a:solidFill>
                    <a:cs typeface="Arial"/>
                  </a:rPr>
                  <a:t>ГУП НАО «Ненецкая Нефтебаза»</a:t>
                </a:r>
              </a:p>
            </p:txBody>
          </p:sp>
          <p:sp>
            <p:nvSpPr>
              <p:cNvPr id="134394" name="Text Box 94"/>
              <p:cNvSpPr txBox="1">
                <a:spLocks noChangeArrowheads="1"/>
              </p:cNvSpPr>
              <p:nvPr/>
            </p:nvSpPr>
            <p:spPr bwMode="auto">
              <a:xfrm>
                <a:off x="3138" y="2644"/>
                <a:ext cx="533" cy="1051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</a:ln>
            </p:spPr>
            <p:txBody>
              <a:bodyPr lIns="91423" tIns="45712" rIns="91423" bIns="45712"/>
              <a:lstStyle>
                <a:lvl1pPr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eaLnBrk="1" hangingPunct="1"/>
                <a:endParaRPr lang="ru-RU" sz="900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grpSp>
          <p:nvGrpSpPr>
            <p:cNvPr id="134381" name="Group 391"/>
            <p:cNvGrpSpPr/>
            <p:nvPr/>
          </p:nvGrpSpPr>
          <p:grpSpPr>
            <a:xfrm>
              <a:off x="4653" y="2305"/>
              <a:ext cx="461" cy="1381"/>
              <a:chOff x="3138" y="2308"/>
              <a:chExt cx="533" cy="1387"/>
            </a:xfrm>
          </p:grpSpPr>
          <p:sp>
            <p:nvSpPr>
              <p:cNvPr id="134391" name="Text Box 93"/>
              <p:cNvSpPr txBox="1">
                <a:spLocks noChangeArrowheads="1"/>
              </p:cNvSpPr>
              <p:nvPr/>
            </p:nvSpPr>
            <p:spPr bwMode="auto">
              <a:xfrm>
                <a:off x="3138" y="2308"/>
                <a:ext cx="533" cy="33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</a:ln>
            </p:spPr>
            <p:txBody>
              <a:bodyPr lIns="17997" tIns="10799" rIns="17997" bIns="10799"/>
              <a:lstStyle>
                <a:lvl1pPr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algn="ctr"/>
                <a:r>
                  <a:rPr lang="ru-RU" sz="900">
                    <a:solidFill>
                      <a:srgbClr val="000000"/>
                    </a:solidFill>
                    <a:cs typeface="Arial"/>
                  </a:rPr>
                  <a:t>ЗАО «Поморнефтегазгео физика»</a:t>
                </a:r>
              </a:p>
              <a:p>
                <a:pPr algn="ctr"/>
                <a:r>
                  <a:rPr lang="ru-RU" sz="900">
                    <a:solidFill>
                      <a:srgbClr val="000000"/>
                    </a:solidFill>
                    <a:cs typeface="Arial"/>
                  </a:rPr>
                  <a:t>(склад ВМ)</a:t>
                </a:r>
              </a:p>
            </p:txBody>
          </p:sp>
          <p:sp>
            <p:nvSpPr>
              <p:cNvPr id="134392" name="Text Box 94"/>
              <p:cNvSpPr txBox="1">
                <a:spLocks noChangeArrowheads="1"/>
              </p:cNvSpPr>
              <p:nvPr/>
            </p:nvSpPr>
            <p:spPr bwMode="auto">
              <a:xfrm>
                <a:off x="3138" y="2644"/>
                <a:ext cx="533" cy="1051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</a:ln>
            </p:spPr>
            <p:txBody>
              <a:bodyPr lIns="91423" tIns="45712" rIns="91423" bIns="45712"/>
              <a:lstStyle>
                <a:lvl1pPr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eaLnBrk="1" hangingPunct="1"/>
                <a:endParaRPr lang="ru-RU" sz="900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grpSp>
          <p:nvGrpSpPr>
            <p:cNvPr id="134382" name="Group 394"/>
            <p:cNvGrpSpPr/>
            <p:nvPr/>
          </p:nvGrpSpPr>
          <p:grpSpPr>
            <a:xfrm>
              <a:off x="5168" y="2304"/>
              <a:ext cx="461" cy="1381"/>
              <a:chOff x="3138" y="2308"/>
              <a:chExt cx="533" cy="1387"/>
            </a:xfrm>
          </p:grpSpPr>
          <p:sp>
            <p:nvSpPr>
              <p:cNvPr id="134389" name="Text Box 93"/>
              <p:cNvSpPr txBox="1">
                <a:spLocks noChangeArrowheads="1"/>
              </p:cNvSpPr>
              <p:nvPr/>
            </p:nvSpPr>
            <p:spPr bwMode="auto">
              <a:xfrm>
                <a:off x="3138" y="2308"/>
                <a:ext cx="533" cy="33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</a:ln>
            </p:spPr>
            <p:txBody>
              <a:bodyPr lIns="17997" tIns="10799" rIns="17997" bIns="10799"/>
              <a:lstStyle>
                <a:lvl1pPr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algn="ctr"/>
                <a:r>
                  <a:rPr lang="ru-RU" sz="900">
                    <a:solidFill>
                      <a:srgbClr val="000000"/>
                    </a:solidFill>
                    <a:cs typeface="Arial"/>
                  </a:rPr>
                  <a:t>ОАО «Мясопродукты»</a:t>
                </a:r>
              </a:p>
            </p:txBody>
          </p:sp>
          <p:sp>
            <p:nvSpPr>
              <p:cNvPr id="134390" name="Text Box 94"/>
              <p:cNvSpPr txBox="1">
                <a:spLocks noChangeArrowheads="1"/>
              </p:cNvSpPr>
              <p:nvPr/>
            </p:nvSpPr>
            <p:spPr bwMode="auto">
              <a:xfrm>
                <a:off x="3138" y="2644"/>
                <a:ext cx="533" cy="1051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</a:ln>
            </p:spPr>
            <p:txBody>
              <a:bodyPr lIns="91423" tIns="45712" rIns="91423" bIns="45712"/>
              <a:lstStyle>
                <a:lvl1pPr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eaLnBrk="1" hangingPunct="1"/>
                <a:endParaRPr lang="ru-RU" sz="900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grpSp>
          <p:nvGrpSpPr>
            <p:cNvPr id="134383" name="Group 397"/>
            <p:cNvGrpSpPr/>
            <p:nvPr/>
          </p:nvGrpSpPr>
          <p:grpSpPr>
            <a:xfrm>
              <a:off x="5689" y="2303"/>
              <a:ext cx="461" cy="1381"/>
              <a:chOff x="3138" y="2308"/>
              <a:chExt cx="533" cy="1387"/>
            </a:xfrm>
          </p:grpSpPr>
          <p:sp>
            <p:nvSpPr>
              <p:cNvPr id="134387" name="Text Box 93"/>
              <p:cNvSpPr txBox="1">
                <a:spLocks noChangeArrowheads="1"/>
              </p:cNvSpPr>
              <p:nvPr/>
            </p:nvSpPr>
            <p:spPr bwMode="auto">
              <a:xfrm>
                <a:off x="3138" y="2308"/>
                <a:ext cx="533" cy="33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</a:ln>
            </p:spPr>
            <p:txBody>
              <a:bodyPr lIns="17997" tIns="10799" rIns="17997" bIns="10799"/>
              <a:lstStyle>
                <a:lvl1pPr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algn="ctr"/>
                <a:r>
                  <a:rPr lang="ru-RU" sz="900">
                    <a:solidFill>
                      <a:srgbClr val="000000"/>
                    </a:solidFill>
                    <a:cs typeface="Arial"/>
                  </a:rPr>
                  <a:t>ОАО «Нарьян-Марский объединённый авиаотряд»</a:t>
                </a:r>
                <a:endParaRPr lang="en-US" sz="9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4388" name="Text Box 94"/>
              <p:cNvSpPr txBox="1">
                <a:spLocks noChangeArrowheads="1"/>
              </p:cNvSpPr>
              <p:nvPr/>
            </p:nvSpPr>
            <p:spPr bwMode="auto">
              <a:xfrm>
                <a:off x="3138" y="2643"/>
                <a:ext cx="533" cy="1051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</a:ln>
            </p:spPr>
            <p:txBody>
              <a:bodyPr lIns="91423" tIns="45712" rIns="91423" bIns="45712"/>
              <a:lstStyle>
                <a:lvl1pPr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eaLnBrk="1" hangingPunct="1"/>
                <a:endParaRPr lang="ru-RU" sz="900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grpSp>
          <p:nvGrpSpPr>
            <p:cNvPr id="134384" name="Group 400"/>
            <p:cNvGrpSpPr/>
            <p:nvPr/>
          </p:nvGrpSpPr>
          <p:grpSpPr>
            <a:xfrm>
              <a:off x="6210" y="2302"/>
              <a:ext cx="461" cy="1381"/>
              <a:chOff x="3138" y="2308"/>
              <a:chExt cx="533" cy="1387"/>
            </a:xfrm>
          </p:grpSpPr>
          <p:sp>
            <p:nvSpPr>
              <p:cNvPr id="134385" name="Text Box 93"/>
              <p:cNvSpPr txBox="1">
                <a:spLocks noChangeArrowheads="1"/>
              </p:cNvSpPr>
              <p:nvPr/>
            </p:nvSpPr>
            <p:spPr bwMode="auto">
              <a:xfrm>
                <a:off x="3138" y="2308"/>
                <a:ext cx="533" cy="33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</a:ln>
            </p:spPr>
            <p:txBody>
              <a:bodyPr lIns="17997" tIns="10799" rIns="17997" bIns="10799"/>
              <a:lstStyle>
                <a:lvl1pPr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algn="ctr"/>
                <a:r>
                  <a:rPr lang="ru-RU" sz="900">
                    <a:solidFill>
                      <a:srgbClr val="000000"/>
                    </a:solidFill>
                    <a:cs typeface="Arial"/>
                  </a:rPr>
                  <a:t>ЗАО «Печорнефтегаз</a:t>
                </a:r>
              </a:p>
              <a:p>
                <a:pPr algn="ctr"/>
                <a:r>
                  <a:rPr lang="ru-RU" sz="900">
                    <a:solidFill>
                      <a:srgbClr val="000000"/>
                    </a:solidFill>
                    <a:cs typeface="Arial"/>
                  </a:rPr>
                  <a:t>пром»</a:t>
                </a:r>
              </a:p>
              <a:p>
                <a:pPr algn="ctr"/>
                <a:endParaRPr lang="en-US" sz="9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4386" name="Text Box 94"/>
              <p:cNvSpPr txBox="1">
                <a:spLocks noChangeArrowheads="1"/>
              </p:cNvSpPr>
              <p:nvPr/>
            </p:nvSpPr>
            <p:spPr bwMode="auto">
              <a:xfrm>
                <a:off x="3138" y="2644"/>
                <a:ext cx="533" cy="1051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</a:ln>
            </p:spPr>
            <p:txBody>
              <a:bodyPr lIns="91423" tIns="45712" rIns="91423" bIns="45712"/>
              <a:lstStyle>
                <a:lvl1pPr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defTabSz="127952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eaLnBrk="1" hangingPunct="1"/>
                <a:endParaRPr lang="ru-RU" sz="900">
                  <a:solidFill>
                    <a:srgbClr val="000000"/>
                  </a:solidFill>
                  <a:cs typeface="Arial"/>
                </a:endParaRPr>
              </a:p>
            </p:txBody>
          </p:sp>
        </p:grpSp>
      </p:grpSp>
      <p:grpSp>
        <p:nvGrpSpPr>
          <p:cNvPr id="134166" name="Group 338"/>
          <p:cNvGrpSpPr/>
          <p:nvPr/>
        </p:nvGrpSpPr>
        <p:grpSpPr>
          <a:xfrm flipH="1">
            <a:off x="6049963" y="6416675"/>
            <a:ext cx="512762" cy="712788"/>
            <a:chOff x="21600" y="7619"/>
            <a:chExt cx="854" cy="1097"/>
          </a:xfrm>
        </p:grpSpPr>
        <p:grpSp>
          <p:nvGrpSpPr>
            <p:cNvPr id="134370" name="Group 339"/>
            <p:cNvGrpSpPr/>
            <p:nvPr/>
          </p:nvGrpSpPr>
          <p:grpSpPr>
            <a:xfrm flipH="1" flipV="1">
              <a:off x="21600" y="7852"/>
              <a:ext cx="720" cy="864"/>
              <a:chOff x="10224" y="7575"/>
              <a:chExt cx="720" cy="788"/>
            </a:xfrm>
          </p:grpSpPr>
          <p:sp>
            <p:nvSpPr>
              <p:cNvPr id="134375" name="Line 340"/>
              <p:cNvSpPr>
                <a:spLocks noChangeShapeType="1"/>
              </p:cNvSpPr>
              <p:nvPr/>
            </p:nvSpPr>
            <p:spPr bwMode="auto">
              <a:xfrm flipH="1">
                <a:off x="10944" y="7711"/>
                <a:ext cx="0" cy="65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76" name="AutoShape 341"/>
              <p:cNvSpPr>
                <a:spLocks noChangeArrowheads="1"/>
              </p:cNvSpPr>
              <p:nvPr/>
            </p:nvSpPr>
            <p:spPr bwMode="auto">
              <a:xfrm rot="-5400000">
                <a:off x="10225" y="7575"/>
                <a:ext cx="287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</a:ln>
            </p:spPr>
            <p:txBody>
              <a:bodyPr rot="10800000" lIns="91423" tIns="45712" rIns="91423" bIns="45712"/>
              <a:lstStyle/>
              <a:p>
                <a:pPr defTabSz="1082675"/>
                <a:endParaRPr lang="ru-RU" sz="25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4377" name="Line 342"/>
              <p:cNvSpPr>
                <a:spLocks noChangeShapeType="1"/>
              </p:cNvSpPr>
              <p:nvPr/>
            </p:nvSpPr>
            <p:spPr bwMode="auto">
              <a:xfrm>
                <a:off x="10513" y="7711"/>
                <a:ext cx="43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371" name="Oval 343"/>
            <p:cNvSpPr>
              <a:spLocks noChangeArrowheads="1"/>
            </p:cNvSpPr>
            <p:nvPr/>
          </p:nvSpPr>
          <p:spPr bwMode="auto">
            <a:xfrm flipH="1" flipV="1">
              <a:off x="21888" y="7629"/>
              <a:ext cx="550" cy="48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372" name="Rectangle 344"/>
            <p:cNvSpPr>
              <a:spLocks noChangeArrowheads="1"/>
            </p:cNvSpPr>
            <p:nvPr/>
          </p:nvSpPr>
          <p:spPr bwMode="auto">
            <a:xfrm flipH="1" flipV="1">
              <a:off x="22142" y="7619"/>
              <a:ext cx="312" cy="5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373" name="Oval 345"/>
            <p:cNvSpPr>
              <a:spLocks noChangeArrowheads="1"/>
            </p:cNvSpPr>
            <p:nvPr/>
          </p:nvSpPr>
          <p:spPr bwMode="auto">
            <a:xfrm flipH="1" flipV="1">
              <a:off x="22171" y="7873"/>
              <a:ext cx="21" cy="2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</a:ln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374" name="Line 346"/>
            <p:cNvSpPr>
              <a:spLocks noChangeShapeType="1"/>
            </p:cNvSpPr>
            <p:nvPr/>
          </p:nvSpPr>
          <p:spPr bwMode="auto">
            <a:xfrm flipH="1" flipV="1">
              <a:off x="21600" y="7851"/>
              <a:ext cx="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4167" name="Group 338"/>
          <p:cNvGrpSpPr/>
          <p:nvPr/>
        </p:nvGrpSpPr>
        <p:grpSpPr>
          <a:xfrm flipH="1">
            <a:off x="6950075" y="6435725"/>
            <a:ext cx="512763" cy="714375"/>
            <a:chOff x="21600" y="7619"/>
            <a:chExt cx="854" cy="1097"/>
          </a:xfrm>
        </p:grpSpPr>
        <p:grpSp>
          <p:nvGrpSpPr>
            <p:cNvPr id="134362" name="Group 339"/>
            <p:cNvGrpSpPr/>
            <p:nvPr/>
          </p:nvGrpSpPr>
          <p:grpSpPr>
            <a:xfrm flipH="1" flipV="1">
              <a:off x="21600" y="7852"/>
              <a:ext cx="720" cy="864"/>
              <a:chOff x="10224" y="7575"/>
              <a:chExt cx="720" cy="788"/>
            </a:xfrm>
          </p:grpSpPr>
          <p:sp>
            <p:nvSpPr>
              <p:cNvPr id="134367" name="Line 340"/>
              <p:cNvSpPr>
                <a:spLocks noChangeShapeType="1"/>
              </p:cNvSpPr>
              <p:nvPr/>
            </p:nvSpPr>
            <p:spPr bwMode="auto">
              <a:xfrm flipH="1">
                <a:off x="10944" y="7711"/>
                <a:ext cx="0" cy="65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68" name="AutoShape 341"/>
              <p:cNvSpPr>
                <a:spLocks noChangeArrowheads="1"/>
              </p:cNvSpPr>
              <p:nvPr/>
            </p:nvSpPr>
            <p:spPr bwMode="auto">
              <a:xfrm rot="-5400000">
                <a:off x="10225" y="7575"/>
                <a:ext cx="287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</a:ln>
            </p:spPr>
            <p:txBody>
              <a:bodyPr rot="10800000" lIns="91423" tIns="45712" rIns="91423" bIns="45712"/>
              <a:lstStyle/>
              <a:p>
                <a:pPr defTabSz="1082675"/>
                <a:endParaRPr lang="ru-RU" sz="25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4369" name="Line 342"/>
              <p:cNvSpPr>
                <a:spLocks noChangeShapeType="1"/>
              </p:cNvSpPr>
              <p:nvPr/>
            </p:nvSpPr>
            <p:spPr bwMode="auto">
              <a:xfrm>
                <a:off x="10513" y="7711"/>
                <a:ext cx="43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363" name="Oval 343"/>
            <p:cNvSpPr>
              <a:spLocks noChangeArrowheads="1"/>
            </p:cNvSpPr>
            <p:nvPr/>
          </p:nvSpPr>
          <p:spPr bwMode="auto">
            <a:xfrm flipH="1" flipV="1">
              <a:off x="21888" y="7629"/>
              <a:ext cx="550" cy="48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364" name="Rectangle 344"/>
            <p:cNvSpPr>
              <a:spLocks noChangeArrowheads="1"/>
            </p:cNvSpPr>
            <p:nvPr/>
          </p:nvSpPr>
          <p:spPr bwMode="auto">
            <a:xfrm flipH="1" flipV="1">
              <a:off x="22142" y="7619"/>
              <a:ext cx="312" cy="5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365" name="Oval 345"/>
            <p:cNvSpPr>
              <a:spLocks noChangeArrowheads="1"/>
            </p:cNvSpPr>
            <p:nvPr/>
          </p:nvSpPr>
          <p:spPr bwMode="auto">
            <a:xfrm flipH="1" flipV="1">
              <a:off x="22171" y="7873"/>
              <a:ext cx="21" cy="2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</a:ln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366" name="Line 346"/>
            <p:cNvSpPr>
              <a:spLocks noChangeShapeType="1"/>
            </p:cNvSpPr>
            <p:nvPr/>
          </p:nvSpPr>
          <p:spPr bwMode="auto">
            <a:xfrm flipH="1" flipV="1">
              <a:off x="21600" y="7851"/>
              <a:ext cx="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4168" name="Group 338"/>
          <p:cNvGrpSpPr/>
          <p:nvPr/>
        </p:nvGrpSpPr>
        <p:grpSpPr>
          <a:xfrm flipH="1">
            <a:off x="7859713" y="6435725"/>
            <a:ext cx="512762" cy="711200"/>
            <a:chOff x="21600" y="7619"/>
            <a:chExt cx="854" cy="1097"/>
          </a:xfrm>
        </p:grpSpPr>
        <p:grpSp>
          <p:nvGrpSpPr>
            <p:cNvPr id="134354" name="Group 339"/>
            <p:cNvGrpSpPr/>
            <p:nvPr/>
          </p:nvGrpSpPr>
          <p:grpSpPr>
            <a:xfrm flipH="1" flipV="1">
              <a:off x="21600" y="7852"/>
              <a:ext cx="720" cy="864"/>
              <a:chOff x="10224" y="7575"/>
              <a:chExt cx="720" cy="788"/>
            </a:xfrm>
          </p:grpSpPr>
          <p:sp>
            <p:nvSpPr>
              <p:cNvPr id="134359" name="Line 340"/>
              <p:cNvSpPr>
                <a:spLocks noChangeShapeType="1"/>
              </p:cNvSpPr>
              <p:nvPr/>
            </p:nvSpPr>
            <p:spPr bwMode="auto">
              <a:xfrm flipH="1">
                <a:off x="10944" y="7711"/>
                <a:ext cx="0" cy="65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60" name="AutoShape 341"/>
              <p:cNvSpPr>
                <a:spLocks noChangeArrowheads="1"/>
              </p:cNvSpPr>
              <p:nvPr/>
            </p:nvSpPr>
            <p:spPr bwMode="auto">
              <a:xfrm rot="-5400000">
                <a:off x="10225" y="7575"/>
                <a:ext cx="287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</a:ln>
            </p:spPr>
            <p:txBody>
              <a:bodyPr rot="10800000" lIns="91423" tIns="45712" rIns="91423" bIns="45712"/>
              <a:lstStyle/>
              <a:p>
                <a:pPr defTabSz="1082675"/>
                <a:endParaRPr lang="ru-RU" sz="25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4361" name="Line 342"/>
              <p:cNvSpPr>
                <a:spLocks noChangeShapeType="1"/>
              </p:cNvSpPr>
              <p:nvPr/>
            </p:nvSpPr>
            <p:spPr bwMode="auto">
              <a:xfrm>
                <a:off x="10513" y="7711"/>
                <a:ext cx="43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355" name="Oval 343"/>
            <p:cNvSpPr>
              <a:spLocks noChangeArrowheads="1"/>
            </p:cNvSpPr>
            <p:nvPr/>
          </p:nvSpPr>
          <p:spPr bwMode="auto">
            <a:xfrm flipH="1" flipV="1">
              <a:off x="21888" y="7629"/>
              <a:ext cx="550" cy="48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356" name="Rectangle 344"/>
            <p:cNvSpPr>
              <a:spLocks noChangeArrowheads="1"/>
            </p:cNvSpPr>
            <p:nvPr/>
          </p:nvSpPr>
          <p:spPr bwMode="auto">
            <a:xfrm flipH="1" flipV="1">
              <a:off x="22142" y="7619"/>
              <a:ext cx="312" cy="5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357" name="Oval 345"/>
            <p:cNvSpPr>
              <a:spLocks noChangeArrowheads="1"/>
            </p:cNvSpPr>
            <p:nvPr/>
          </p:nvSpPr>
          <p:spPr bwMode="auto">
            <a:xfrm flipH="1" flipV="1">
              <a:off x="22171" y="7873"/>
              <a:ext cx="21" cy="2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</a:ln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358" name="Line 346"/>
            <p:cNvSpPr>
              <a:spLocks noChangeShapeType="1"/>
            </p:cNvSpPr>
            <p:nvPr/>
          </p:nvSpPr>
          <p:spPr bwMode="auto">
            <a:xfrm flipH="1" flipV="1">
              <a:off x="21600" y="7851"/>
              <a:ext cx="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4169" name="Group 338"/>
          <p:cNvGrpSpPr/>
          <p:nvPr/>
        </p:nvGrpSpPr>
        <p:grpSpPr>
          <a:xfrm flipH="1">
            <a:off x="8791575" y="6445250"/>
            <a:ext cx="514350" cy="712788"/>
            <a:chOff x="21600" y="7619"/>
            <a:chExt cx="854" cy="1097"/>
          </a:xfrm>
        </p:grpSpPr>
        <p:grpSp>
          <p:nvGrpSpPr>
            <p:cNvPr id="134346" name="Group 339"/>
            <p:cNvGrpSpPr/>
            <p:nvPr/>
          </p:nvGrpSpPr>
          <p:grpSpPr>
            <a:xfrm flipH="1" flipV="1">
              <a:off x="21600" y="7852"/>
              <a:ext cx="720" cy="864"/>
              <a:chOff x="10224" y="7575"/>
              <a:chExt cx="720" cy="788"/>
            </a:xfrm>
          </p:grpSpPr>
          <p:sp>
            <p:nvSpPr>
              <p:cNvPr id="134351" name="Line 340"/>
              <p:cNvSpPr>
                <a:spLocks noChangeShapeType="1"/>
              </p:cNvSpPr>
              <p:nvPr/>
            </p:nvSpPr>
            <p:spPr bwMode="auto">
              <a:xfrm flipH="1">
                <a:off x="10944" y="7711"/>
                <a:ext cx="0" cy="65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52" name="AutoShape 341"/>
              <p:cNvSpPr>
                <a:spLocks noChangeArrowheads="1"/>
              </p:cNvSpPr>
              <p:nvPr/>
            </p:nvSpPr>
            <p:spPr bwMode="auto">
              <a:xfrm rot="-5400000">
                <a:off x="10224" y="7575"/>
                <a:ext cx="287" cy="28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</a:ln>
            </p:spPr>
            <p:txBody>
              <a:bodyPr rot="10800000" lIns="91423" tIns="45712" rIns="91423" bIns="45712"/>
              <a:lstStyle/>
              <a:p>
                <a:pPr defTabSz="1082675"/>
                <a:endParaRPr lang="ru-RU" sz="25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4353" name="Line 342"/>
              <p:cNvSpPr>
                <a:spLocks noChangeShapeType="1"/>
              </p:cNvSpPr>
              <p:nvPr/>
            </p:nvSpPr>
            <p:spPr bwMode="auto">
              <a:xfrm>
                <a:off x="10512" y="7711"/>
                <a:ext cx="43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347" name="Oval 343"/>
            <p:cNvSpPr>
              <a:spLocks noChangeArrowheads="1"/>
            </p:cNvSpPr>
            <p:nvPr/>
          </p:nvSpPr>
          <p:spPr bwMode="auto">
            <a:xfrm flipH="1" flipV="1">
              <a:off x="21887" y="7629"/>
              <a:ext cx="551" cy="48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348" name="Rectangle 344"/>
            <p:cNvSpPr>
              <a:spLocks noChangeArrowheads="1"/>
            </p:cNvSpPr>
            <p:nvPr/>
          </p:nvSpPr>
          <p:spPr bwMode="auto">
            <a:xfrm flipH="1" flipV="1">
              <a:off x="22143" y="7619"/>
              <a:ext cx="311" cy="5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349" name="Oval 345"/>
            <p:cNvSpPr>
              <a:spLocks noChangeArrowheads="1"/>
            </p:cNvSpPr>
            <p:nvPr/>
          </p:nvSpPr>
          <p:spPr bwMode="auto">
            <a:xfrm flipH="1" flipV="1">
              <a:off x="22169" y="7873"/>
              <a:ext cx="24" cy="2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</a:ln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350" name="Line 346"/>
            <p:cNvSpPr>
              <a:spLocks noChangeShapeType="1"/>
            </p:cNvSpPr>
            <p:nvPr/>
          </p:nvSpPr>
          <p:spPr bwMode="auto">
            <a:xfrm flipH="1" flipV="1">
              <a:off x="21600" y="7851"/>
              <a:ext cx="2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4170" name="Group 338"/>
          <p:cNvGrpSpPr/>
          <p:nvPr/>
        </p:nvGrpSpPr>
        <p:grpSpPr>
          <a:xfrm flipH="1">
            <a:off x="9693275" y="6443663"/>
            <a:ext cx="511175" cy="712787"/>
            <a:chOff x="21600" y="7619"/>
            <a:chExt cx="854" cy="1097"/>
          </a:xfrm>
        </p:grpSpPr>
        <p:grpSp>
          <p:nvGrpSpPr>
            <p:cNvPr id="134338" name="Group 339"/>
            <p:cNvGrpSpPr/>
            <p:nvPr/>
          </p:nvGrpSpPr>
          <p:grpSpPr>
            <a:xfrm flipH="1" flipV="1">
              <a:off x="21600" y="7852"/>
              <a:ext cx="720" cy="864"/>
              <a:chOff x="10224" y="7575"/>
              <a:chExt cx="720" cy="788"/>
            </a:xfrm>
          </p:grpSpPr>
          <p:sp>
            <p:nvSpPr>
              <p:cNvPr id="134343" name="Line 340"/>
              <p:cNvSpPr>
                <a:spLocks noChangeShapeType="1"/>
              </p:cNvSpPr>
              <p:nvPr/>
            </p:nvSpPr>
            <p:spPr bwMode="auto">
              <a:xfrm flipH="1">
                <a:off x="10944" y="7711"/>
                <a:ext cx="0" cy="65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44" name="AutoShape 341"/>
              <p:cNvSpPr>
                <a:spLocks noChangeArrowheads="1"/>
              </p:cNvSpPr>
              <p:nvPr/>
            </p:nvSpPr>
            <p:spPr bwMode="auto">
              <a:xfrm rot="-5400000">
                <a:off x="10227" y="7578"/>
                <a:ext cx="287" cy="281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</a:ln>
            </p:spPr>
            <p:txBody>
              <a:bodyPr rot="10800000" lIns="91423" tIns="45712" rIns="91423" bIns="45712"/>
              <a:lstStyle/>
              <a:p>
                <a:pPr defTabSz="1082675"/>
                <a:endParaRPr lang="ru-RU" sz="25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4345" name="Line 342"/>
              <p:cNvSpPr>
                <a:spLocks noChangeShapeType="1"/>
              </p:cNvSpPr>
              <p:nvPr/>
            </p:nvSpPr>
            <p:spPr bwMode="auto">
              <a:xfrm>
                <a:off x="10512" y="7711"/>
                <a:ext cx="43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339" name="Oval 343"/>
            <p:cNvSpPr>
              <a:spLocks noChangeArrowheads="1"/>
            </p:cNvSpPr>
            <p:nvPr/>
          </p:nvSpPr>
          <p:spPr bwMode="auto">
            <a:xfrm flipH="1" flipV="1">
              <a:off x="21889" y="7629"/>
              <a:ext cx="549" cy="48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340" name="Rectangle 344"/>
            <p:cNvSpPr>
              <a:spLocks noChangeArrowheads="1"/>
            </p:cNvSpPr>
            <p:nvPr/>
          </p:nvSpPr>
          <p:spPr bwMode="auto">
            <a:xfrm flipH="1" flipV="1">
              <a:off x="22141" y="7619"/>
              <a:ext cx="313" cy="5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341" name="Oval 345"/>
            <p:cNvSpPr>
              <a:spLocks noChangeArrowheads="1"/>
            </p:cNvSpPr>
            <p:nvPr/>
          </p:nvSpPr>
          <p:spPr bwMode="auto">
            <a:xfrm flipH="1" flipV="1">
              <a:off x="22170" y="7873"/>
              <a:ext cx="21" cy="2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</a:ln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342" name="Line 346"/>
            <p:cNvSpPr>
              <a:spLocks noChangeShapeType="1"/>
            </p:cNvSpPr>
            <p:nvPr/>
          </p:nvSpPr>
          <p:spPr bwMode="auto">
            <a:xfrm flipH="1" flipV="1">
              <a:off x="21600" y="7851"/>
              <a:ext cx="2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4171" name="Group 338"/>
          <p:cNvGrpSpPr/>
          <p:nvPr/>
        </p:nvGrpSpPr>
        <p:grpSpPr>
          <a:xfrm flipH="1">
            <a:off x="10658475" y="6394450"/>
            <a:ext cx="509588" cy="712788"/>
            <a:chOff x="21600" y="7619"/>
            <a:chExt cx="854" cy="1097"/>
          </a:xfrm>
        </p:grpSpPr>
        <p:grpSp>
          <p:nvGrpSpPr>
            <p:cNvPr id="134330" name="Group 339"/>
            <p:cNvGrpSpPr/>
            <p:nvPr/>
          </p:nvGrpSpPr>
          <p:grpSpPr>
            <a:xfrm flipH="1" flipV="1">
              <a:off x="21600" y="7852"/>
              <a:ext cx="720" cy="864"/>
              <a:chOff x="10224" y="7575"/>
              <a:chExt cx="720" cy="788"/>
            </a:xfrm>
          </p:grpSpPr>
          <p:sp>
            <p:nvSpPr>
              <p:cNvPr id="134335" name="Line 340"/>
              <p:cNvSpPr>
                <a:spLocks noChangeShapeType="1"/>
              </p:cNvSpPr>
              <p:nvPr/>
            </p:nvSpPr>
            <p:spPr bwMode="auto">
              <a:xfrm flipH="1">
                <a:off x="10944" y="7711"/>
                <a:ext cx="0" cy="65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36" name="AutoShape 341"/>
              <p:cNvSpPr>
                <a:spLocks noChangeArrowheads="1"/>
              </p:cNvSpPr>
              <p:nvPr/>
            </p:nvSpPr>
            <p:spPr bwMode="auto">
              <a:xfrm rot="-5400000">
                <a:off x="10227" y="7578"/>
                <a:ext cx="287" cy="281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</a:ln>
            </p:spPr>
            <p:txBody>
              <a:bodyPr rot="10800000" lIns="91423" tIns="45712" rIns="91423" bIns="45712"/>
              <a:lstStyle/>
              <a:p>
                <a:pPr defTabSz="1082675"/>
                <a:endParaRPr lang="ru-RU" sz="25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4337" name="Line 342"/>
              <p:cNvSpPr>
                <a:spLocks noChangeShapeType="1"/>
              </p:cNvSpPr>
              <p:nvPr/>
            </p:nvSpPr>
            <p:spPr bwMode="auto">
              <a:xfrm>
                <a:off x="10512" y="7711"/>
                <a:ext cx="43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331" name="Oval 343"/>
            <p:cNvSpPr>
              <a:spLocks noChangeArrowheads="1"/>
            </p:cNvSpPr>
            <p:nvPr/>
          </p:nvSpPr>
          <p:spPr bwMode="auto">
            <a:xfrm flipH="1" flipV="1">
              <a:off x="21889" y="7629"/>
              <a:ext cx="549" cy="48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332" name="Rectangle 344"/>
            <p:cNvSpPr>
              <a:spLocks noChangeArrowheads="1"/>
            </p:cNvSpPr>
            <p:nvPr/>
          </p:nvSpPr>
          <p:spPr bwMode="auto">
            <a:xfrm flipH="1" flipV="1">
              <a:off x="22141" y="7619"/>
              <a:ext cx="313" cy="5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333" name="Oval 345"/>
            <p:cNvSpPr>
              <a:spLocks noChangeArrowheads="1"/>
            </p:cNvSpPr>
            <p:nvPr/>
          </p:nvSpPr>
          <p:spPr bwMode="auto">
            <a:xfrm flipH="1" flipV="1">
              <a:off x="22170" y="7873"/>
              <a:ext cx="21" cy="2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</a:ln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334" name="Line 346"/>
            <p:cNvSpPr>
              <a:spLocks noChangeShapeType="1"/>
            </p:cNvSpPr>
            <p:nvPr/>
          </p:nvSpPr>
          <p:spPr bwMode="auto">
            <a:xfrm flipH="1" flipV="1">
              <a:off x="21600" y="7851"/>
              <a:ext cx="2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4172" name="Group 102"/>
          <p:cNvGrpSpPr/>
          <p:nvPr/>
        </p:nvGrpSpPr>
        <p:grpSpPr>
          <a:xfrm>
            <a:off x="4722813" y="3902075"/>
            <a:ext cx="585787" cy="520700"/>
            <a:chOff x="21024" y="5362"/>
            <a:chExt cx="815" cy="800"/>
          </a:xfrm>
        </p:grpSpPr>
        <p:sp>
          <p:nvSpPr>
            <p:cNvPr id="134322" name="AutoShape 103"/>
            <p:cNvSpPr>
              <a:spLocks noChangeArrowheads="1"/>
            </p:cNvSpPr>
            <p:nvPr/>
          </p:nvSpPr>
          <p:spPr bwMode="auto">
            <a:xfrm>
              <a:off x="21024" y="5587"/>
              <a:ext cx="720" cy="57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</a:ln>
          </p:spPr>
          <p:txBody>
            <a:bodyPr lIns="0" tIns="0" rIns="0" bIns="0"/>
            <a:lstStyle/>
            <a:p>
              <a:pPr defTabSz="1082675"/>
              <a:r>
                <a:rPr lang="ru-RU" sz="900">
                  <a:solidFill>
                    <a:srgbClr val="000000"/>
                  </a:solidFill>
                  <a:cs typeface="Arial"/>
                </a:rPr>
                <a:t>стац</a:t>
              </a:r>
            </a:p>
          </p:txBody>
        </p:sp>
        <p:sp>
          <p:nvSpPr>
            <p:cNvPr id="134323" name="Text Box 104"/>
            <p:cNvSpPr txBox="1">
              <a:spLocks noChangeArrowheads="1"/>
            </p:cNvSpPr>
            <p:nvPr/>
          </p:nvSpPr>
          <p:spPr bwMode="auto">
            <a:xfrm>
              <a:off x="21024" y="5873"/>
              <a:ext cx="720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eaLnBrk="1" hangingPunct="1"/>
              <a:endParaRPr lang="ru-RU" sz="900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34324" name="Group 105"/>
            <p:cNvGrpSpPr/>
            <p:nvPr/>
          </p:nvGrpSpPr>
          <p:grpSpPr>
            <a:xfrm>
              <a:off x="21346" y="5362"/>
              <a:ext cx="493" cy="224"/>
              <a:chOff x="10546" y="4672"/>
              <a:chExt cx="493" cy="224"/>
            </a:xfrm>
          </p:grpSpPr>
          <p:sp>
            <p:nvSpPr>
              <p:cNvPr id="134325" name="Line 106"/>
              <p:cNvSpPr>
                <a:spLocks noChangeShapeType="1"/>
              </p:cNvSpPr>
              <p:nvPr/>
            </p:nvSpPr>
            <p:spPr bwMode="auto">
              <a:xfrm rot="20400000" flipV="1">
                <a:off x="10546" y="4753"/>
                <a:ext cx="209" cy="1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26" name="Line 107"/>
              <p:cNvSpPr>
                <a:spLocks noChangeShapeType="1"/>
              </p:cNvSpPr>
              <p:nvPr/>
            </p:nvSpPr>
            <p:spPr bwMode="auto">
              <a:xfrm>
                <a:off x="10715" y="4706"/>
                <a:ext cx="145" cy="1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27" name="Line 108"/>
              <p:cNvSpPr>
                <a:spLocks noChangeShapeType="1"/>
              </p:cNvSpPr>
              <p:nvPr/>
            </p:nvSpPr>
            <p:spPr bwMode="auto">
              <a:xfrm rot="20280000" flipV="1">
                <a:off x="10841" y="4733"/>
                <a:ext cx="154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28" name="Line 109"/>
              <p:cNvSpPr>
                <a:spLocks noChangeShapeType="1"/>
              </p:cNvSpPr>
              <p:nvPr/>
            </p:nvSpPr>
            <p:spPr bwMode="auto">
              <a:xfrm rot="1380000">
                <a:off x="10971" y="4706"/>
                <a:ext cx="68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29" name="Line 110"/>
              <p:cNvSpPr>
                <a:spLocks noChangeShapeType="1"/>
              </p:cNvSpPr>
              <p:nvPr/>
            </p:nvSpPr>
            <p:spPr bwMode="auto">
              <a:xfrm rot="1140000" flipH="1">
                <a:off x="10902" y="4672"/>
                <a:ext cx="68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4173" name="Line 398"/>
          <p:cNvSpPr>
            <a:spLocks noChangeShapeType="1"/>
          </p:cNvSpPr>
          <p:nvPr/>
        </p:nvSpPr>
        <p:spPr bwMode="auto">
          <a:xfrm flipH="1">
            <a:off x="373063" y="3173413"/>
            <a:ext cx="8401050" cy="587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08161" tIns="54080" rIns="108161" bIns="54080"/>
          <a:lstStyle/>
          <a:p>
            <a:endParaRPr lang="ru-RU"/>
          </a:p>
        </p:txBody>
      </p:sp>
      <p:sp>
        <p:nvSpPr>
          <p:cNvPr id="134174" name="Text Box 155"/>
          <p:cNvSpPr txBox="1">
            <a:spLocks noChangeArrowheads="1"/>
          </p:cNvSpPr>
          <p:nvPr/>
        </p:nvSpPr>
        <p:spPr bwMode="auto">
          <a:xfrm>
            <a:off x="6045200" y="3600450"/>
            <a:ext cx="519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900">
                <a:solidFill>
                  <a:srgbClr val="000000"/>
                </a:solidFill>
                <a:cs typeface="Arial"/>
              </a:rPr>
              <a:t>  4-21-26</a:t>
            </a:r>
          </a:p>
          <a:p>
            <a:pPr algn="ctr" eaLnBrk="1" hangingPunct="1"/>
            <a:r>
              <a:rPr lang="ru-RU" sz="900">
                <a:solidFill>
                  <a:srgbClr val="000000"/>
                </a:solidFill>
                <a:cs typeface="Arial"/>
              </a:rPr>
              <a:t>02</a:t>
            </a:r>
          </a:p>
        </p:txBody>
      </p:sp>
      <p:sp>
        <p:nvSpPr>
          <p:cNvPr id="134175" name="Text Box 155"/>
          <p:cNvSpPr txBox="1">
            <a:spLocks noChangeArrowheads="1"/>
          </p:cNvSpPr>
          <p:nvPr/>
        </p:nvSpPr>
        <p:spPr bwMode="auto">
          <a:xfrm>
            <a:off x="6946900" y="3598863"/>
            <a:ext cx="515938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900">
                <a:solidFill>
                  <a:srgbClr val="000000"/>
                </a:solidFill>
                <a:cs typeface="Arial"/>
              </a:rPr>
              <a:t>  4-01-19</a:t>
            </a:r>
          </a:p>
        </p:txBody>
      </p:sp>
      <p:sp>
        <p:nvSpPr>
          <p:cNvPr id="134176" name="Text Box 155"/>
          <p:cNvSpPr txBox="1">
            <a:spLocks noChangeArrowheads="1"/>
          </p:cNvSpPr>
          <p:nvPr/>
        </p:nvSpPr>
        <p:spPr bwMode="auto">
          <a:xfrm>
            <a:off x="7877175" y="3598863"/>
            <a:ext cx="5191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900">
                <a:solidFill>
                  <a:srgbClr val="000000"/>
                </a:solidFill>
                <a:cs typeface="Arial"/>
              </a:rPr>
              <a:t>  4-30-78</a:t>
            </a:r>
          </a:p>
          <a:p>
            <a:pPr algn="ctr" eaLnBrk="1" hangingPunct="1"/>
            <a:r>
              <a:rPr lang="ru-RU" sz="900">
                <a:solidFill>
                  <a:srgbClr val="000000"/>
                </a:solidFill>
                <a:cs typeface="Arial"/>
              </a:rPr>
              <a:t>04</a:t>
            </a:r>
          </a:p>
        </p:txBody>
      </p:sp>
      <p:sp>
        <p:nvSpPr>
          <p:cNvPr id="134177" name="Text Box 155"/>
          <p:cNvSpPr txBox="1">
            <a:spLocks noChangeArrowheads="1"/>
          </p:cNvSpPr>
          <p:nvPr/>
        </p:nvSpPr>
        <p:spPr bwMode="auto">
          <a:xfrm>
            <a:off x="8702675" y="3582988"/>
            <a:ext cx="517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900">
                <a:solidFill>
                  <a:srgbClr val="000000"/>
                </a:solidFill>
                <a:cs typeface="Arial"/>
              </a:rPr>
              <a:t>  4-28-83</a:t>
            </a:r>
          </a:p>
          <a:p>
            <a:pPr algn="ctr" eaLnBrk="1" hangingPunct="1"/>
            <a:r>
              <a:rPr lang="ru-RU" sz="900">
                <a:solidFill>
                  <a:srgbClr val="000000"/>
                </a:solidFill>
                <a:cs typeface="Arial"/>
              </a:rPr>
              <a:t>03</a:t>
            </a:r>
          </a:p>
        </p:txBody>
      </p:sp>
      <p:sp>
        <p:nvSpPr>
          <p:cNvPr id="134178" name="Text Box 155"/>
          <p:cNvSpPr txBox="1">
            <a:spLocks noChangeArrowheads="1"/>
          </p:cNvSpPr>
          <p:nvPr/>
        </p:nvSpPr>
        <p:spPr bwMode="auto">
          <a:xfrm>
            <a:off x="4492625" y="3609975"/>
            <a:ext cx="5381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900">
                <a:solidFill>
                  <a:srgbClr val="000000"/>
                </a:solidFill>
                <a:cs typeface="Arial"/>
              </a:rPr>
              <a:t>  4-22-61</a:t>
            </a:r>
          </a:p>
          <a:p>
            <a:pPr algn="ctr" eaLnBrk="1" hangingPunct="1"/>
            <a:r>
              <a:rPr lang="ru-RU" sz="900">
                <a:solidFill>
                  <a:srgbClr val="000000"/>
                </a:solidFill>
                <a:cs typeface="Arial"/>
              </a:rPr>
              <a:t>01</a:t>
            </a:r>
          </a:p>
        </p:txBody>
      </p:sp>
      <p:grpSp>
        <p:nvGrpSpPr>
          <p:cNvPr id="134179" name="Group 328"/>
          <p:cNvGrpSpPr/>
          <p:nvPr/>
        </p:nvGrpSpPr>
        <p:grpSpPr>
          <a:xfrm>
            <a:off x="11684000" y="6332538"/>
            <a:ext cx="519113" cy="792162"/>
            <a:chOff x="22114" y="9830"/>
            <a:chExt cx="862" cy="1224"/>
          </a:xfrm>
        </p:grpSpPr>
        <p:grpSp>
          <p:nvGrpSpPr>
            <p:cNvPr id="134313" name="Group 329"/>
            <p:cNvGrpSpPr/>
            <p:nvPr/>
          </p:nvGrpSpPr>
          <p:grpSpPr>
            <a:xfrm flipH="1" flipV="1">
              <a:off x="22114" y="10190"/>
              <a:ext cx="677" cy="864"/>
              <a:chOff x="10224" y="7575"/>
              <a:chExt cx="720" cy="788"/>
            </a:xfrm>
          </p:grpSpPr>
          <p:sp>
            <p:nvSpPr>
              <p:cNvPr id="134319" name="Line 330"/>
              <p:cNvSpPr>
                <a:spLocks noChangeShapeType="1"/>
              </p:cNvSpPr>
              <p:nvPr/>
            </p:nvSpPr>
            <p:spPr bwMode="auto">
              <a:xfrm flipH="1">
                <a:off x="10944" y="7711"/>
                <a:ext cx="0" cy="65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20" name="AutoShape 331"/>
              <p:cNvSpPr>
                <a:spLocks noChangeArrowheads="1"/>
              </p:cNvSpPr>
              <p:nvPr/>
            </p:nvSpPr>
            <p:spPr bwMode="auto">
              <a:xfrm rot="-5400000">
                <a:off x="10224" y="7575"/>
                <a:ext cx="289" cy="289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</a:ln>
            </p:spPr>
            <p:txBody>
              <a:bodyPr lIns="91423" tIns="45712" rIns="91423" bIns="45712"/>
              <a:lstStyle/>
              <a:p>
                <a:pPr defTabSz="1082675"/>
                <a:endParaRPr lang="ru-RU" sz="25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4321" name="Line 332"/>
              <p:cNvSpPr>
                <a:spLocks noChangeShapeType="1"/>
              </p:cNvSpPr>
              <p:nvPr/>
            </p:nvSpPr>
            <p:spPr bwMode="auto">
              <a:xfrm>
                <a:off x="10512" y="7711"/>
                <a:ext cx="43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314" name="Oval 333"/>
            <p:cNvSpPr>
              <a:spLocks noChangeArrowheads="1"/>
            </p:cNvSpPr>
            <p:nvPr/>
          </p:nvSpPr>
          <p:spPr bwMode="auto">
            <a:xfrm flipH="1" flipV="1">
              <a:off x="22436" y="9935"/>
              <a:ext cx="517" cy="48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34315" name="Group 334"/>
            <p:cNvGrpSpPr/>
            <p:nvPr/>
          </p:nvGrpSpPr>
          <p:grpSpPr>
            <a:xfrm>
              <a:off x="22623" y="9830"/>
              <a:ext cx="353" cy="652"/>
              <a:chOff x="22809" y="9943"/>
              <a:chExt cx="375" cy="555"/>
            </a:xfrm>
          </p:grpSpPr>
          <p:sp>
            <p:nvSpPr>
              <p:cNvPr id="134317" name="Rectangle 335"/>
              <p:cNvSpPr>
                <a:spLocks noChangeArrowheads="1"/>
              </p:cNvSpPr>
              <p:nvPr/>
            </p:nvSpPr>
            <p:spPr bwMode="auto">
              <a:xfrm flipH="1" flipV="1">
                <a:off x="22809" y="9943"/>
                <a:ext cx="375" cy="5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lIns="91423" tIns="45712" rIns="91423" bIns="45712"/>
              <a:lstStyle/>
              <a:p>
                <a:pPr defTabSz="1082675"/>
                <a:endParaRPr lang="ru-RU" sz="25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4318" name="Oval 336"/>
              <p:cNvSpPr>
                <a:spLocks noChangeArrowheads="1"/>
              </p:cNvSpPr>
              <p:nvPr/>
            </p:nvSpPr>
            <p:spPr bwMode="auto">
              <a:xfrm flipH="1" flipV="1">
                <a:off x="22837" y="10212"/>
                <a:ext cx="22" cy="19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 rot="10800000" lIns="91423" tIns="45712" rIns="91423" bIns="45712"/>
              <a:lstStyle/>
              <a:p>
                <a:pPr defTabSz="1082675"/>
                <a:endParaRPr lang="ru-RU" sz="2500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134316" name="Line 337"/>
            <p:cNvSpPr>
              <a:spLocks noChangeShapeType="1"/>
            </p:cNvSpPr>
            <p:nvPr/>
          </p:nvSpPr>
          <p:spPr bwMode="auto">
            <a:xfrm flipH="1" flipV="1">
              <a:off x="22114" y="10193"/>
              <a:ext cx="3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4180" name="Line 398"/>
          <p:cNvSpPr>
            <a:spLocks noChangeShapeType="1"/>
          </p:cNvSpPr>
          <p:nvPr/>
        </p:nvSpPr>
        <p:spPr bwMode="auto">
          <a:xfrm flipH="1">
            <a:off x="3822700" y="6789738"/>
            <a:ext cx="7872413" cy="460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08161" tIns="54080" rIns="108161" bIns="54080"/>
          <a:lstStyle/>
          <a:p>
            <a:endParaRPr lang="ru-RU"/>
          </a:p>
        </p:txBody>
      </p:sp>
      <p:sp>
        <p:nvSpPr>
          <p:cNvPr id="134181" name="Line 541"/>
          <p:cNvSpPr>
            <a:spLocks noChangeShapeType="1"/>
          </p:cNvSpPr>
          <p:nvPr/>
        </p:nvSpPr>
        <p:spPr bwMode="auto">
          <a:xfrm flipH="1">
            <a:off x="3825875" y="3209925"/>
            <a:ext cx="0" cy="3640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08161" tIns="54080" rIns="108161" bIns="54080"/>
          <a:lstStyle/>
          <a:p>
            <a:endParaRPr lang="ru-RU"/>
          </a:p>
        </p:txBody>
      </p:sp>
      <p:grpSp>
        <p:nvGrpSpPr>
          <p:cNvPr id="134182" name="Group 551"/>
          <p:cNvGrpSpPr/>
          <p:nvPr/>
        </p:nvGrpSpPr>
        <p:grpSpPr>
          <a:xfrm>
            <a:off x="9431338" y="1709738"/>
            <a:ext cx="693737" cy="3267075"/>
            <a:chOff x="4688" y="84"/>
            <a:chExt cx="401" cy="1621"/>
          </a:xfrm>
        </p:grpSpPr>
        <p:sp>
          <p:nvSpPr>
            <p:cNvPr id="134311" name="Text Box 93"/>
            <p:cNvSpPr txBox="1">
              <a:spLocks noChangeArrowheads="1"/>
            </p:cNvSpPr>
            <p:nvPr/>
          </p:nvSpPr>
          <p:spPr bwMode="auto">
            <a:xfrm>
              <a:off x="4688" y="84"/>
              <a:ext cx="401" cy="30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</a:ln>
          </p:spPr>
          <p:txBody>
            <a:bodyPr lIns="91423" tIns="45712" rIns="91423" bIns="45712"/>
            <a:lstStyle>
              <a:lvl1pPr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/>
              <a:r>
                <a:rPr lang="ru-RU" sz="800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Подразделение 1 ПЧ </a:t>
              </a:r>
              <a:r>
                <a:rPr lang="ru-RU" sz="900">
                  <a:solidFill>
                    <a:srgbClr val="000000"/>
                  </a:solidFill>
                  <a:cs typeface="Arial"/>
                </a:rPr>
                <a:t>ФПС по НАО</a:t>
              </a:r>
              <a:endParaRPr lang="ru-RU" sz="90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endParaRPr>
            </a:p>
            <a:p>
              <a:pPr algn="ctr"/>
              <a:r>
                <a:rPr lang="ru-RU" sz="1200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 </a:t>
              </a:r>
            </a:p>
          </p:txBody>
        </p:sp>
        <p:sp>
          <p:nvSpPr>
            <p:cNvPr id="134312" name="Text Box 94"/>
            <p:cNvSpPr txBox="1">
              <a:spLocks noChangeArrowheads="1"/>
            </p:cNvSpPr>
            <p:nvPr/>
          </p:nvSpPr>
          <p:spPr bwMode="auto">
            <a:xfrm>
              <a:off x="4688" y="391"/>
              <a:ext cx="401" cy="131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</a:ln>
          </p:spPr>
          <p:txBody>
            <a:bodyPr lIns="91423" tIns="45712" rIns="91423" bIns="45712"/>
            <a:lstStyle>
              <a:lvl1pPr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eaLnBrk="1" hangingPunct="1"/>
              <a:endParaRPr lang="ru-RU" sz="90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134183" name="Group 328"/>
          <p:cNvGrpSpPr/>
          <p:nvPr/>
        </p:nvGrpSpPr>
        <p:grpSpPr>
          <a:xfrm>
            <a:off x="8785225" y="2668588"/>
            <a:ext cx="520700" cy="793750"/>
            <a:chOff x="22114" y="9830"/>
            <a:chExt cx="862" cy="1224"/>
          </a:xfrm>
        </p:grpSpPr>
        <p:grpSp>
          <p:nvGrpSpPr>
            <p:cNvPr id="134302" name="Group 329"/>
            <p:cNvGrpSpPr/>
            <p:nvPr/>
          </p:nvGrpSpPr>
          <p:grpSpPr>
            <a:xfrm flipH="1" flipV="1">
              <a:off x="22114" y="10190"/>
              <a:ext cx="677" cy="864"/>
              <a:chOff x="10224" y="7575"/>
              <a:chExt cx="720" cy="788"/>
            </a:xfrm>
          </p:grpSpPr>
          <p:sp>
            <p:nvSpPr>
              <p:cNvPr id="134308" name="Line 330"/>
              <p:cNvSpPr>
                <a:spLocks noChangeShapeType="1"/>
              </p:cNvSpPr>
              <p:nvPr/>
            </p:nvSpPr>
            <p:spPr bwMode="auto">
              <a:xfrm flipH="1">
                <a:off x="10944" y="7711"/>
                <a:ext cx="0" cy="65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09" name="AutoShape 331"/>
              <p:cNvSpPr>
                <a:spLocks noChangeArrowheads="1"/>
              </p:cNvSpPr>
              <p:nvPr/>
            </p:nvSpPr>
            <p:spPr bwMode="auto">
              <a:xfrm rot="-5400000">
                <a:off x="10223" y="7575"/>
                <a:ext cx="289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</a:ln>
            </p:spPr>
            <p:txBody>
              <a:bodyPr lIns="91423" tIns="45712" rIns="91423" bIns="45712"/>
              <a:lstStyle/>
              <a:p>
                <a:pPr defTabSz="1082675"/>
                <a:endParaRPr lang="ru-RU" sz="25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4310" name="Line 332"/>
              <p:cNvSpPr>
                <a:spLocks noChangeShapeType="1"/>
              </p:cNvSpPr>
              <p:nvPr/>
            </p:nvSpPr>
            <p:spPr bwMode="auto">
              <a:xfrm>
                <a:off x="10511" y="7711"/>
                <a:ext cx="43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303" name="Oval 333"/>
            <p:cNvSpPr>
              <a:spLocks noChangeArrowheads="1"/>
            </p:cNvSpPr>
            <p:nvPr/>
          </p:nvSpPr>
          <p:spPr bwMode="auto">
            <a:xfrm flipH="1" flipV="1">
              <a:off x="22435" y="9935"/>
              <a:ext cx="518" cy="48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34304" name="Group 334"/>
            <p:cNvGrpSpPr/>
            <p:nvPr/>
          </p:nvGrpSpPr>
          <p:grpSpPr>
            <a:xfrm>
              <a:off x="22623" y="9830"/>
              <a:ext cx="353" cy="652"/>
              <a:chOff x="22809" y="9943"/>
              <a:chExt cx="375" cy="555"/>
            </a:xfrm>
          </p:grpSpPr>
          <p:sp>
            <p:nvSpPr>
              <p:cNvPr id="134306" name="Rectangle 335"/>
              <p:cNvSpPr>
                <a:spLocks noChangeArrowheads="1"/>
              </p:cNvSpPr>
              <p:nvPr/>
            </p:nvSpPr>
            <p:spPr bwMode="auto">
              <a:xfrm flipH="1" flipV="1">
                <a:off x="22810" y="9943"/>
                <a:ext cx="374" cy="5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lIns="91423" tIns="45712" rIns="91423" bIns="45712"/>
              <a:lstStyle/>
              <a:p>
                <a:pPr defTabSz="1082675"/>
                <a:endParaRPr lang="ru-RU" sz="25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4307" name="Oval 336"/>
              <p:cNvSpPr>
                <a:spLocks noChangeArrowheads="1"/>
              </p:cNvSpPr>
              <p:nvPr/>
            </p:nvSpPr>
            <p:spPr bwMode="auto">
              <a:xfrm flipH="1" flipV="1">
                <a:off x="22838" y="10212"/>
                <a:ext cx="22" cy="19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 rot="10800000" lIns="91423" tIns="45712" rIns="91423" bIns="45712"/>
              <a:lstStyle/>
              <a:p>
                <a:pPr defTabSz="1082675"/>
                <a:endParaRPr lang="ru-RU" sz="2500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134305" name="Line 337"/>
            <p:cNvSpPr>
              <a:spLocks noChangeShapeType="1"/>
            </p:cNvSpPr>
            <p:nvPr/>
          </p:nvSpPr>
          <p:spPr bwMode="auto">
            <a:xfrm flipH="1" flipV="1">
              <a:off x="22114" y="10193"/>
              <a:ext cx="32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4184" name="Line 398"/>
          <p:cNvSpPr>
            <a:spLocks noChangeShapeType="1"/>
          </p:cNvSpPr>
          <p:nvPr/>
        </p:nvSpPr>
        <p:spPr bwMode="auto">
          <a:xfrm flipH="1">
            <a:off x="3941763" y="4387850"/>
            <a:ext cx="6022975" cy="460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08161" tIns="54080" rIns="108161" bIns="54080"/>
          <a:lstStyle/>
          <a:p>
            <a:endParaRPr lang="ru-RU"/>
          </a:p>
        </p:txBody>
      </p:sp>
      <p:sp>
        <p:nvSpPr>
          <p:cNvPr id="134185" name="Text Box 155"/>
          <p:cNvSpPr txBox="1">
            <a:spLocks noChangeArrowheads="1"/>
          </p:cNvSpPr>
          <p:nvPr/>
        </p:nvSpPr>
        <p:spPr bwMode="auto">
          <a:xfrm>
            <a:off x="5153025" y="3971925"/>
            <a:ext cx="5397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900">
                <a:solidFill>
                  <a:srgbClr val="000000"/>
                </a:solidFill>
                <a:cs typeface="Arial"/>
              </a:rPr>
              <a:t> САНТЭЛ</a:t>
            </a:r>
          </a:p>
          <a:p>
            <a:pPr algn="ctr" eaLnBrk="1" hangingPunct="1"/>
            <a:r>
              <a:rPr lang="ru-RU" sz="900">
                <a:solidFill>
                  <a:srgbClr val="000000"/>
                </a:solidFill>
                <a:cs typeface="Arial"/>
              </a:rPr>
              <a:t>Гранит-201</a:t>
            </a:r>
          </a:p>
        </p:txBody>
      </p:sp>
      <p:sp>
        <p:nvSpPr>
          <p:cNvPr id="134186" name="Text Box 155"/>
          <p:cNvSpPr txBox="1">
            <a:spLocks noChangeArrowheads="1"/>
          </p:cNvSpPr>
          <p:nvPr/>
        </p:nvSpPr>
        <p:spPr bwMode="auto">
          <a:xfrm>
            <a:off x="3857625" y="4249738"/>
            <a:ext cx="541338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900">
                <a:solidFill>
                  <a:srgbClr val="000000"/>
                </a:solidFill>
                <a:cs typeface="Arial"/>
              </a:rPr>
              <a:t>  р/с УКВ</a:t>
            </a:r>
          </a:p>
        </p:txBody>
      </p:sp>
      <p:sp>
        <p:nvSpPr>
          <p:cNvPr id="134187" name="Line 558"/>
          <p:cNvSpPr>
            <a:spLocks noChangeShapeType="1"/>
          </p:cNvSpPr>
          <p:nvPr/>
        </p:nvSpPr>
        <p:spPr bwMode="auto">
          <a:xfrm>
            <a:off x="5165725" y="4695825"/>
            <a:ext cx="4543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08161" tIns="54080" rIns="108161" bIns="54080"/>
          <a:lstStyle/>
          <a:p>
            <a:endParaRPr lang="ru-RU"/>
          </a:p>
        </p:txBody>
      </p:sp>
      <p:sp>
        <p:nvSpPr>
          <p:cNvPr id="134188" name="AutoShape 559"/>
          <p:cNvSpPr>
            <a:spLocks noChangeArrowheads="1"/>
          </p:cNvSpPr>
          <p:nvPr/>
        </p:nvSpPr>
        <p:spPr bwMode="auto">
          <a:xfrm rot="-5400000">
            <a:off x="4895850" y="4578350"/>
            <a:ext cx="330200" cy="222250"/>
          </a:xfrm>
          <a:custGeom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txBody>
          <a:bodyPr wrap="none" lIns="108161" tIns="54080" rIns="108161" bIns="54080" anchor="ctr"/>
          <a:lstStyle/>
          <a:p>
            <a:endParaRPr lang="ru-RU"/>
          </a:p>
        </p:txBody>
      </p:sp>
      <p:sp>
        <p:nvSpPr>
          <p:cNvPr id="134189" name="AutoShape 560"/>
          <p:cNvSpPr>
            <a:spLocks noChangeArrowheads="1"/>
          </p:cNvSpPr>
          <p:nvPr/>
        </p:nvSpPr>
        <p:spPr bwMode="auto">
          <a:xfrm rot="5400000">
            <a:off x="9648825" y="4587876"/>
            <a:ext cx="327025" cy="222250"/>
          </a:xfrm>
          <a:custGeom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txBody>
          <a:bodyPr wrap="none" lIns="108161" tIns="54080" rIns="108161" bIns="54080" anchor="ctr"/>
          <a:lstStyle/>
          <a:p>
            <a:endParaRPr lang="ru-RU"/>
          </a:p>
        </p:txBody>
      </p:sp>
      <p:sp>
        <p:nvSpPr>
          <p:cNvPr id="134190" name="Text Box 155"/>
          <p:cNvSpPr txBox="1">
            <a:spLocks noChangeArrowheads="1"/>
          </p:cNvSpPr>
          <p:nvPr/>
        </p:nvSpPr>
        <p:spPr bwMode="auto">
          <a:xfrm>
            <a:off x="10156825" y="4051300"/>
            <a:ext cx="5397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/>
            <a:r>
              <a:rPr lang="en-US" sz="900">
                <a:solidFill>
                  <a:srgbClr val="000000"/>
                </a:solidFill>
                <a:latin typeface="Times New Roman" pitchFamily="18" charset="0"/>
                <a:cs typeface="Arial"/>
              </a:rPr>
              <a:t>ICOM </a:t>
            </a:r>
            <a:endParaRPr lang="ru-RU" sz="900">
              <a:solidFill>
                <a:srgbClr val="000000"/>
              </a:solidFill>
              <a:latin typeface="Times New Roman" pitchFamily="18" charset="0"/>
              <a:cs typeface="Arial"/>
            </a:endParaRPr>
          </a:p>
          <a:p>
            <a:pPr algn="ctr" eaLnBrk="1" hangingPunct="1"/>
            <a:r>
              <a:rPr lang="en-US" sz="900">
                <a:solidFill>
                  <a:srgbClr val="000000"/>
                </a:solidFill>
                <a:latin typeface="Times New Roman" pitchFamily="18" charset="0"/>
                <a:cs typeface="Arial"/>
              </a:rPr>
              <a:t>IC</a:t>
            </a:r>
            <a:r>
              <a:rPr lang="ru-RU" sz="900">
                <a:solidFill>
                  <a:srgbClr val="000000"/>
                </a:solidFill>
                <a:latin typeface="Times New Roman" pitchFamily="18" charset="0"/>
                <a:cs typeface="Arial"/>
              </a:rPr>
              <a:t>-</a:t>
            </a:r>
            <a:r>
              <a:rPr lang="en-US" sz="900">
                <a:solidFill>
                  <a:srgbClr val="000000"/>
                </a:solidFill>
                <a:latin typeface="Times New Roman" pitchFamily="18" charset="0"/>
                <a:cs typeface="Arial"/>
              </a:rPr>
              <a:t>F</a:t>
            </a:r>
            <a:r>
              <a:rPr lang="ru-RU" sz="900">
                <a:solidFill>
                  <a:srgbClr val="000000"/>
                </a:solidFill>
                <a:latin typeface="Times New Roman" pitchFamily="18" charset="0"/>
                <a:cs typeface="Arial"/>
              </a:rPr>
              <a:t>50 </a:t>
            </a:r>
          </a:p>
          <a:p>
            <a:pPr eaLnBrk="1" hangingPunct="1"/>
            <a:endParaRPr lang="ru-RU" sz="900">
              <a:solidFill>
                <a:srgbClr val="000000"/>
              </a:solidFill>
              <a:cs typeface="Arial"/>
            </a:endParaRPr>
          </a:p>
        </p:txBody>
      </p:sp>
      <p:grpSp>
        <p:nvGrpSpPr>
          <p:cNvPr id="134191" name="Group 572"/>
          <p:cNvGrpSpPr/>
          <p:nvPr/>
        </p:nvGrpSpPr>
        <p:grpSpPr>
          <a:xfrm>
            <a:off x="5059363" y="6099175"/>
            <a:ext cx="3089275" cy="223838"/>
            <a:chOff x="2680" y="2789"/>
            <a:chExt cx="1706" cy="115"/>
          </a:xfrm>
        </p:grpSpPr>
        <p:sp>
          <p:nvSpPr>
            <p:cNvPr id="134299" name="Line 398"/>
            <p:cNvSpPr>
              <a:spLocks noChangeShapeType="1"/>
            </p:cNvSpPr>
            <p:nvPr/>
          </p:nvSpPr>
          <p:spPr bwMode="auto">
            <a:xfrm flipH="1" flipV="1">
              <a:off x="2680" y="2842"/>
              <a:ext cx="1702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300" name="Line 570"/>
            <p:cNvSpPr>
              <a:spLocks noChangeShapeType="1"/>
            </p:cNvSpPr>
            <p:nvPr/>
          </p:nvSpPr>
          <p:spPr bwMode="auto">
            <a:xfrm flipH="1">
              <a:off x="4386" y="2790"/>
              <a:ext cx="0" cy="1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4301" name="Line 571"/>
            <p:cNvSpPr>
              <a:spLocks noChangeShapeType="1"/>
            </p:cNvSpPr>
            <p:nvPr/>
          </p:nvSpPr>
          <p:spPr bwMode="auto">
            <a:xfrm flipH="1">
              <a:off x="2681" y="2789"/>
              <a:ext cx="0" cy="1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4192" name="Group 619"/>
          <p:cNvGrpSpPr/>
          <p:nvPr/>
        </p:nvGrpSpPr>
        <p:grpSpPr>
          <a:xfrm>
            <a:off x="9545638" y="3887788"/>
            <a:ext cx="446087" cy="544512"/>
            <a:chOff x="3312" y="6912"/>
            <a:chExt cx="624" cy="528"/>
          </a:xfrm>
        </p:grpSpPr>
        <p:grpSp>
          <p:nvGrpSpPr>
            <p:cNvPr id="134286" name="Group 620"/>
            <p:cNvGrpSpPr/>
            <p:nvPr/>
          </p:nvGrpSpPr>
          <p:grpSpPr>
            <a:xfrm>
              <a:off x="3312" y="6912"/>
              <a:ext cx="624" cy="528"/>
              <a:chOff x="1151" y="9742"/>
              <a:chExt cx="624" cy="528"/>
            </a:xfrm>
          </p:grpSpPr>
          <p:sp>
            <p:nvSpPr>
              <p:cNvPr id="134288" name="Line 621"/>
              <p:cNvSpPr>
                <a:spLocks noChangeShapeType="1"/>
              </p:cNvSpPr>
              <p:nvPr/>
            </p:nvSpPr>
            <p:spPr bwMode="auto">
              <a:xfrm>
                <a:off x="1316" y="9985"/>
                <a:ext cx="432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4289" name="Group 622"/>
              <p:cNvGrpSpPr/>
              <p:nvPr/>
            </p:nvGrpSpPr>
            <p:grpSpPr>
              <a:xfrm>
                <a:off x="1151" y="9985"/>
                <a:ext cx="597" cy="285"/>
                <a:chOff x="0" y="20"/>
                <a:chExt cx="20000" cy="19950"/>
              </a:xfrm>
            </p:grpSpPr>
            <p:sp>
              <p:nvSpPr>
                <p:cNvPr id="134296" name="Line 623"/>
                <p:cNvSpPr>
                  <a:spLocks noChangeShapeType="1"/>
                </p:cNvSpPr>
                <p:nvPr/>
              </p:nvSpPr>
              <p:spPr bwMode="auto">
                <a:xfrm>
                  <a:off x="0" y="8117"/>
                  <a:ext cx="552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297" name="Line 624"/>
                <p:cNvSpPr>
                  <a:spLocks noChangeShapeType="1"/>
                </p:cNvSpPr>
                <p:nvPr/>
              </p:nvSpPr>
              <p:spPr bwMode="auto">
                <a:xfrm>
                  <a:off x="5674" y="35"/>
                  <a:ext cx="75" cy="78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298" name="Line 625"/>
                <p:cNvSpPr>
                  <a:spLocks noChangeShapeType="1"/>
                </p:cNvSpPr>
                <p:nvPr/>
              </p:nvSpPr>
              <p:spPr bwMode="auto">
                <a:xfrm flipH="1">
                  <a:off x="20009" y="143"/>
                  <a:ext cx="0" cy="198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4290" name="Group 626"/>
              <p:cNvGrpSpPr/>
              <p:nvPr/>
            </p:nvGrpSpPr>
            <p:grpSpPr>
              <a:xfrm>
                <a:off x="1151" y="9742"/>
                <a:ext cx="624" cy="479"/>
                <a:chOff x="1151" y="9742"/>
                <a:chExt cx="624" cy="479"/>
              </a:xfrm>
            </p:grpSpPr>
            <p:sp>
              <p:nvSpPr>
                <p:cNvPr id="134291" name="Line 627"/>
                <p:cNvSpPr>
                  <a:spLocks noChangeShapeType="1"/>
                </p:cNvSpPr>
                <p:nvPr/>
              </p:nvSpPr>
              <p:spPr bwMode="auto">
                <a:xfrm>
                  <a:off x="1151" y="10219"/>
                  <a:ext cx="624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34292" name="Group 628"/>
                <p:cNvGrpSpPr/>
                <p:nvPr/>
              </p:nvGrpSpPr>
              <p:grpSpPr>
                <a:xfrm>
                  <a:off x="1440" y="9742"/>
                  <a:ext cx="249" cy="272"/>
                  <a:chOff x="1623" y="8609"/>
                  <a:chExt cx="249" cy="215"/>
                </a:xfrm>
              </p:grpSpPr>
              <p:sp>
                <p:nvSpPr>
                  <p:cNvPr id="134293" name="Line 6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24" y="8659"/>
                    <a:ext cx="105" cy="16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4294" name="Line 6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31" y="8659"/>
                    <a:ext cx="0" cy="12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4295" name="Line 6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28" y="8609"/>
                    <a:ext cx="143" cy="14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tailEnd type="arrow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134287" name="Line 632"/>
            <p:cNvSpPr>
              <a:spLocks noChangeShapeType="1"/>
            </p:cNvSpPr>
            <p:nvPr/>
          </p:nvSpPr>
          <p:spPr bwMode="auto">
            <a:xfrm flipH="1">
              <a:off x="3312" y="7278"/>
              <a:ext cx="0" cy="1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4193" name="Rectangle 589"/>
          <p:cNvSpPr>
            <a:spLocks noChangeArrowheads="1"/>
          </p:cNvSpPr>
          <p:nvPr/>
        </p:nvSpPr>
        <p:spPr bwMode="auto">
          <a:xfrm>
            <a:off x="763588" y="4918075"/>
            <a:ext cx="2020887" cy="346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</a:ln>
        </p:spPr>
        <p:txBody>
          <a:bodyPr wrap="none" lIns="108141" tIns="54071" rIns="108141" bIns="54071" anchor="ctr"/>
          <a:lstStyle/>
          <a:p>
            <a:pPr algn="ctr" defTabSz="1082675" eaLnBrk="0" hangingPunct="0"/>
            <a:endParaRPr lang="ru-RU" sz="2800">
              <a:solidFill>
                <a:srgbClr val="000000"/>
              </a:solidFill>
              <a:latin typeface="Times New Roman" panose="02020603050405020304" pitchFamily="18" charset="0"/>
              <a:cs typeface="Arial"/>
            </a:endParaRPr>
          </a:p>
        </p:txBody>
      </p:sp>
      <p:grpSp>
        <p:nvGrpSpPr>
          <p:cNvPr id="134194" name="Group 468"/>
          <p:cNvGrpSpPr/>
          <p:nvPr/>
        </p:nvGrpSpPr>
        <p:grpSpPr>
          <a:xfrm>
            <a:off x="877888" y="5284788"/>
            <a:ext cx="1779587" cy="2987675"/>
            <a:chOff x="3138" y="2308"/>
            <a:chExt cx="533" cy="1387"/>
          </a:xfrm>
        </p:grpSpPr>
        <p:sp>
          <p:nvSpPr>
            <p:cNvPr id="134284" name="Text Box 93"/>
            <p:cNvSpPr txBox="1">
              <a:spLocks noChangeArrowheads="1"/>
            </p:cNvSpPr>
            <p:nvPr/>
          </p:nvSpPr>
          <p:spPr bwMode="auto">
            <a:xfrm>
              <a:off x="3138" y="2308"/>
              <a:ext cx="533" cy="33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</a:ln>
          </p:spPr>
          <p:txBody>
            <a:bodyPr lIns="17997" tIns="10799" rIns="17997" bIns="10799"/>
            <a:lstStyle>
              <a:lvl1pPr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 eaLnBrk="1" hangingPunct="1"/>
              <a:r>
                <a:rPr lang="ru-RU" sz="1100">
                  <a:solidFill>
                    <a:srgbClr val="000000"/>
                  </a:solidFill>
                  <a:cs typeface="Arial"/>
                </a:rPr>
                <a:t>Оперативная группа</a:t>
              </a:r>
            </a:p>
          </p:txBody>
        </p:sp>
        <p:sp>
          <p:nvSpPr>
            <p:cNvPr id="134285" name="Text Box 94"/>
            <p:cNvSpPr txBox="1">
              <a:spLocks noChangeArrowheads="1"/>
            </p:cNvSpPr>
            <p:nvPr/>
          </p:nvSpPr>
          <p:spPr bwMode="auto">
            <a:xfrm>
              <a:off x="3138" y="2644"/>
              <a:ext cx="533" cy="105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</a:ln>
          </p:spPr>
          <p:txBody>
            <a:bodyPr lIns="91423" tIns="45712" rIns="91423" bIns="45712"/>
            <a:lstStyle>
              <a:lvl1pPr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eaLnBrk="1" hangingPunct="1"/>
              <a:endParaRPr lang="ru-RU" sz="90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134195" name="Group 102"/>
          <p:cNvGrpSpPr/>
          <p:nvPr/>
        </p:nvGrpSpPr>
        <p:grpSpPr>
          <a:xfrm>
            <a:off x="1874838" y="6091238"/>
            <a:ext cx="546100" cy="519112"/>
            <a:chOff x="21024" y="5362"/>
            <a:chExt cx="815" cy="800"/>
          </a:xfrm>
        </p:grpSpPr>
        <p:sp>
          <p:nvSpPr>
            <p:cNvPr id="134276" name="AutoShape 103"/>
            <p:cNvSpPr>
              <a:spLocks noChangeArrowheads="1"/>
            </p:cNvSpPr>
            <p:nvPr/>
          </p:nvSpPr>
          <p:spPr bwMode="auto">
            <a:xfrm>
              <a:off x="21024" y="5587"/>
              <a:ext cx="720" cy="57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</a:ln>
          </p:spPr>
          <p:txBody>
            <a:bodyPr lIns="0" tIns="0" rIns="0" bIns="0"/>
            <a:lstStyle/>
            <a:p>
              <a:pPr defTabSz="1082675"/>
              <a:r>
                <a:rPr lang="ru-RU" sz="900">
                  <a:solidFill>
                    <a:srgbClr val="000000"/>
                  </a:solidFill>
                  <a:cs typeface="Arial"/>
                </a:rPr>
                <a:t>Моб</a:t>
              </a:r>
            </a:p>
          </p:txBody>
        </p:sp>
        <p:sp>
          <p:nvSpPr>
            <p:cNvPr id="134277" name="Text Box 104"/>
            <p:cNvSpPr txBox="1">
              <a:spLocks noChangeArrowheads="1"/>
            </p:cNvSpPr>
            <p:nvPr/>
          </p:nvSpPr>
          <p:spPr bwMode="auto">
            <a:xfrm>
              <a:off x="21024" y="5873"/>
              <a:ext cx="720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eaLnBrk="1" hangingPunct="1"/>
              <a:endParaRPr lang="ru-RU" sz="900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34278" name="Group 105"/>
            <p:cNvGrpSpPr/>
            <p:nvPr/>
          </p:nvGrpSpPr>
          <p:grpSpPr>
            <a:xfrm>
              <a:off x="21346" y="5362"/>
              <a:ext cx="493" cy="224"/>
              <a:chOff x="10546" y="4672"/>
              <a:chExt cx="493" cy="224"/>
            </a:xfrm>
          </p:grpSpPr>
          <p:sp>
            <p:nvSpPr>
              <p:cNvPr id="134279" name="Line 106"/>
              <p:cNvSpPr>
                <a:spLocks noChangeShapeType="1"/>
              </p:cNvSpPr>
              <p:nvPr/>
            </p:nvSpPr>
            <p:spPr bwMode="auto">
              <a:xfrm rot="20400000" flipV="1">
                <a:off x="10546" y="4753"/>
                <a:ext cx="208" cy="1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80" name="Line 107"/>
              <p:cNvSpPr>
                <a:spLocks noChangeShapeType="1"/>
              </p:cNvSpPr>
              <p:nvPr/>
            </p:nvSpPr>
            <p:spPr bwMode="auto">
              <a:xfrm>
                <a:off x="10717" y="4706"/>
                <a:ext cx="142" cy="1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81" name="Line 108"/>
              <p:cNvSpPr>
                <a:spLocks noChangeShapeType="1"/>
              </p:cNvSpPr>
              <p:nvPr/>
            </p:nvSpPr>
            <p:spPr bwMode="auto">
              <a:xfrm rot="20280000" flipV="1">
                <a:off x="10840" y="4733"/>
                <a:ext cx="154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82" name="Line 109"/>
              <p:cNvSpPr>
                <a:spLocks noChangeShapeType="1"/>
              </p:cNvSpPr>
              <p:nvPr/>
            </p:nvSpPr>
            <p:spPr bwMode="auto">
              <a:xfrm rot="1380000">
                <a:off x="10970" y="4706"/>
                <a:ext cx="69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83" name="Line 110"/>
              <p:cNvSpPr>
                <a:spLocks noChangeShapeType="1"/>
              </p:cNvSpPr>
              <p:nvPr/>
            </p:nvSpPr>
            <p:spPr bwMode="auto">
              <a:xfrm rot="1140000" flipH="1">
                <a:off x="10904" y="4672"/>
                <a:ext cx="66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4196" name="Text Box 155"/>
          <p:cNvSpPr txBox="1">
            <a:spLocks noChangeArrowheads="1"/>
          </p:cNvSpPr>
          <p:nvPr/>
        </p:nvSpPr>
        <p:spPr bwMode="auto">
          <a:xfrm>
            <a:off x="882650" y="4965700"/>
            <a:ext cx="173513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/>
            <a:r>
              <a:rPr lang="ru-RU" sz="900">
                <a:solidFill>
                  <a:srgbClr val="000000"/>
                </a:solidFill>
                <a:cs typeface="Arial"/>
              </a:rPr>
              <a:t>  Район ЧС</a:t>
            </a:r>
          </a:p>
        </p:txBody>
      </p:sp>
      <p:sp>
        <p:nvSpPr>
          <p:cNvPr id="134197" name="Text Box 155"/>
          <p:cNvSpPr txBox="1">
            <a:spLocks noChangeArrowheads="1"/>
          </p:cNvSpPr>
          <p:nvPr/>
        </p:nvSpPr>
        <p:spPr bwMode="auto">
          <a:xfrm>
            <a:off x="1165225" y="7634288"/>
            <a:ext cx="5492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/>
            <a:r>
              <a:rPr lang="ru-RU" sz="900">
                <a:solidFill>
                  <a:srgbClr val="000000"/>
                </a:solidFill>
                <a:cs typeface="Arial"/>
              </a:rPr>
              <a:t> </a:t>
            </a:r>
            <a:r>
              <a:rPr lang="ru-RU" sz="900">
                <a:solidFill>
                  <a:srgbClr val="000000"/>
                </a:solidFill>
                <a:latin typeface="Times New Roman" pitchFamily="18" charset="0"/>
                <a:cs typeface="Arial"/>
              </a:rPr>
              <a:t>МК ВКС   </a:t>
            </a:r>
            <a:r>
              <a:rPr lang="en-US" sz="900">
                <a:solidFill>
                  <a:srgbClr val="000000"/>
                </a:solidFill>
                <a:latin typeface="Times New Roman" pitchFamily="18" charset="0"/>
                <a:cs typeface="Arial"/>
              </a:rPr>
              <a:t>Inmarcat BGAN</a:t>
            </a:r>
            <a:endParaRPr lang="ru-RU" sz="900">
              <a:solidFill>
                <a:srgbClr val="000000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134198" name="Text Box 155"/>
          <p:cNvSpPr txBox="1">
            <a:spLocks noChangeArrowheads="1"/>
          </p:cNvSpPr>
          <p:nvPr/>
        </p:nvSpPr>
        <p:spPr bwMode="auto">
          <a:xfrm>
            <a:off x="1174750" y="6273800"/>
            <a:ext cx="53816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/>
            <a:r>
              <a:rPr lang="en-US" sz="900">
                <a:solidFill>
                  <a:srgbClr val="000000"/>
                </a:solidFill>
                <a:latin typeface="Times New Roman" pitchFamily="18" charset="0"/>
                <a:cs typeface="Arial"/>
              </a:rPr>
              <a:t>ICOM </a:t>
            </a:r>
            <a:endParaRPr lang="ru-RU" sz="900">
              <a:solidFill>
                <a:srgbClr val="000000"/>
              </a:solidFill>
              <a:latin typeface="Times New Roman" pitchFamily="18" charset="0"/>
              <a:cs typeface="Arial"/>
            </a:endParaRPr>
          </a:p>
          <a:p>
            <a:pPr algn="ctr" eaLnBrk="1" hangingPunct="1"/>
            <a:r>
              <a:rPr lang="en-US" sz="900">
                <a:solidFill>
                  <a:srgbClr val="000000"/>
                </a:solidFill>
                <a:latin typeface="Times New Roman" pitchFamily="18" charset="0"/>
                <a:cs typeface="Arial"/>
              </a:rPr>
              <a:t>IC</a:t>
            </a:r>
            <a:r>
              <a:rPr lang="ru-RU" sz="900">
                <a:solidFill>
                  <a:srgbClr val="000000"/>
                </a:solidFill>
                <a:latin typeface="Times New Roman" pitchFamily="18" charset="0"/>
                <a:cs typeface="Arial"/>
              </a:rPr>
              <a:t>-</a:t>
            </a:r>
            <a:r>
              <a:rPr lang="en-US" sz="900">
                <a:solidFill>
                  <a:srgbClr val="000000"/>
                </a:solidFill>
                <a:latin typeface="Times New Roman" pitchFamily="18" charset="0"/>
                <a:cs typeface="Arial"/>
              </a:rPr>
              <a:t>F</a:t>
            </a:r>
            <a:r>
              <a:rPr lang="ru-RU" sz="900">
                <a:solidFill>
                  <a:srgbClr val="000000"/>
                </a:solidFill>
                <a:latin typeface="Times New Roman" pitchFamily="18" charset="0"/>
                <a:cs typeface="Arial"/>
              </a:rPr>
              <a:t>50 </a:t>
            </a:r>
          </a:p>
          <a:p>
            <a:pPr eaLnBrk="1" hangingPunct="1"/>
            <a:endParaRPr lang="ru-RU" sz="900">
              <a:solidFill>
                <a:srgbClr val="000000"/>
              </a:solidFill>
              <a:cs typeface="Arial"/>
            </a:endParaRPr>
          </a:p>
        </p:txBody>
      </p:sp>
      <p:grpSp>
        <p:nvGrpSpPr>
          <p:cNvPr id="134199" name="Group 128"/>
          <p:cNvGrpSpPr/>
          <p:nvPr/>
        </p:nvGrpSpPr>
        <p:grpSpPr>
          <a:xfrm>
            <a:off x="1790700" y="7254875"/>
            <a:ext cx="401638" cy="574675"/>
            <a:chOff x="5387" y="3933"/>
            <a:chExt cx="781" cy="999"/>
          </a:xfrm>
        </p:grpSpPr>
        <p:sp>
          <p:nvSpPr>
            <p:cNvPr id="134269" name="Oval 129"/>
            <p:cNvSpPr>
              <a:spLocks noChangeArrowheads="1"/>
            </p:cNvSpPr>
            <p:nvPr/>
          </p:nvSpPr>
          <p:spPr bwMode="auto">
            <a:xfrm>
              <a:off x="5387" y="4212"/>
              <a:ext cx="719" cy="72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 lIns="0" tIns="0" rIns="0" bIns="0"/>
            <a:lstStyle/>
            <a:p>
              <a:pPr algn="ctr" defTabSz="1082675" eaLnBrk="0" hangingPunct="0"/>
              <a:endParaRPr lang="ru-RU" sz="900">
                <a:solidFill>
                  <a:srgbClr val="000000"/>
                </a:solidFill>
                <a:latin typeface="Times New Roman" pitchFamily="18" charset="0"/>
                <a:cs typeface="Arial"/>
              </a:endParaRPr>
            </a:p>
            <a:p>
              <a:pPr defTabSz="1082675"/>
              <a:endParaRPr lang="ru-RU" sz="900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34270" name="Group 130"/>
            <p:cNvGrpSpPr/>
            <p:nvPr/>
          </p:nvGrpSpPr>
          <p:grpSpPr>
            <a:xfrm>
              <a:off x="5675" y="3933"/>
              <a:ext cx="493" cy="224"/>
              <a:chOff x="10546" y="4672"/>
              <a:chExt cx="493" cy="224"/>
            </a:xfrm>
          </p:grpSpPr>
          <p:sp>
            <p:nvSpPr>
              <p:cNvPr id="134271" name="Line 131"/>
              <p:cNvSpPr>
                <a:spLocks noChangeShapeType="1"/>
              </p:cNvSpPr>
              <p:nvPr/>
            </p:nvSpPr>
            <p:spPr bwMode="auto">
              <a:xfrm rot="20400000" flipV="1">
                <a:off x="10545" y="4752"/>
                <a:ext cx="210" cy="1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72" name="Line 132"/>
              <p:cNvSpPr>
                <a:spLocks noChangeShapeType="1"/>
              </p:cNvSpPr>
              <p:nvPr/>
            </p:nvSpPr>
            <p:spPr bwMode="auto">
              <a:xfrm>
                <a:off x="10715" y="4705"/>
                <a:ext cx="145" cy="1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73" name="Line 133"/>
              <p:cNvSpPr>
                <a:spLocks noChangeShapeType="1"/>
              </p:cNvSpPr>
              <p:nvPr/>
            </p:nvSpPr>
            <p:spPr bwMode="auto">
              <a:xfrm rot="20280000" flipV="1">
                <a:off x="10841" y="4733"/>
                <a:ext cx="151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74" name="Line 134"/>
              <p:cNvSpPr>
                <a:spLocks noChangeShapeType="1"/>
              </p:cNvSpPr>
              <p:nvPr/>
            </p:nvSpPr>
            <p:spPr bwMode="auto">
              <a:xfrm rot="1380000">
                <a:off x="10971" y="4705"/>
                <a:ext cx="68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75" name="Line 135"/>
              <p:cNvSpPr>
                <a:spLocks noChangeShapeType="1"/>
              </p:cNvSpPr>
              <p:nvPr/>
            </p:nvSpPr>
            <p:spPr bwMode="auto">
              <a:xfrm rot="1140000" flipH="1">
                <a:off x="10903" y="4672"/>
                <a:ext cx="68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34200" name="Group 210"/>
          <p:cNvGrpSpPr/>
          <p:nvPr/>
        </p:nvGrpSpPr>
        <p:grpSpPr>
          <a:xfrm rot="10800000">
            <a:off x="1838325" y="7924800"/>
            <a:ext cx="279400" cy="254000"/>
            <a:chOff x="3312" y="6768"/>
            <a:chExt cx="288" cy="288"/>
          </a:xfrm>
        </p:grpSpPr>
        <p:sp>
          <p:nvSpPr>
            <p:cNvPr id="134267" name="Oval 211"/>
            <p:cNvSpPr>
              <a:spLocks noChangeArrowheads="1"/>
            </p:cNvSpPr>
            <p:nvPr/>
          </p:nvSpPr>
          <p:spPr bwMode="auto">
            <a:xfrm>
              <a:off x="3312" y="6768"/>
              <a:ext cx="288" cy="28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268" name="Line 212"/>
            <p:cNvSpPr>
              <a:spLocks noChangeShapeType="1"/>
            </p:cNvSpPr>
            <p:nvPr/>
          </p:nvSpPr>
          <p:spPr bwMode="auto">
            <a:xfrm flipH="1">
              <a:off x="3600" y="6768"/>
              <a:ext cx="0" cy="2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4201" name="Group 707"/>
          <p:cNvGrpSpPr/>
          <p:nvPr/>
        </p:nvGrpSpPr>
        <p:grpSpPr>
          <a:xfrm>
            <a:off x="4413250" y="6905625"/>
            <a:ext cx="1084263" cy="2227263"/>
            <a:chOff x="2137" y="3197"/>
            <a:chExt cx="599" cy="1141"/>
          </a:xfrm>
        </p:grpSpPr>
        <p:sp>
          <p:nvSpPr>
            <p:cNvPr id="134265" name="Text Box 93"/>
            <p:cNvSpPr txBox="1">
              <a:spLocks noChangeArrowheads="1"/>
            </p:cNvSpPr>
            <p:nvPr/>
          </p:nvSpPr>
          <p:spPr bwMode="auto">
            <a:xfrm>
              <a:off x="2137" y="3197"/>
              <a:ext cx="599" cy="19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</a:ln>
          </p:spPr>
          <p:txBody>
            <a:bodyPr lIns="91423" tIns="45712" rIns="91423" bIns="45712"/>
            <a:lstStyle>
              <a:lvl1pPr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 eaLnBrk="1" hangingPunct="1"/>
              <a:r>
                <a:rPr lang="ru-RU" sz="1200">
                  <a:solidFill>
                    <a:srgbClr val="000000"/>
                  </a:solidFill>
                  <a:cs typeface="Arial"/>
                </a:rPr>
                <a:t>СЗРЦ</a:t>
              </a:r>
            </a:p>
          </p:txBody>
        </p:sp>
        <p:sp>
          <p:nvSpPr>
            <p:cNvPr id="134266" name="Text Box 94"/>
            <p:cNvSpPr txBox="1">
              <a:spLocks noChangeArrowheads="1"/>
            </p:cNvSpPr>
            <p:nvPr/>
          </p:nvSpPr>
          <p:spPr bwMode="auto">
            <a:xfrm>
              <a:off x="2137" y="3388"/>
              <a:ext cx="599" cy="9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</a:ln>
          </p:spPr>
          <p:txBody>
            <a:bodyPr lIns="91423" tIns="45712" rIns="91423" bIns="45712"/>
            <a:lstStyle>
              <a:lvl1pPr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eaLnBrk="1" hangingPunct="1"/>
              <a:endParaRPr lang="ru-RU" sz="90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134202" name="Group 328"/>
          <p:cNvGrpSpPr/>
          <p:nvPr/>
        </p:nvGrpSpPr>
        <p:grpSpPr>
          <a:xfrm>
            <a:off x="4884738" y="8169275"/>
            <a:ext cx="519112" cy="793750"/>
            <a:chOff x="22114" y="9830"/>
            <a:chExt cx="862" cy="1224"/>
          </a:xfrm>
        </p:grpSpPr>
        <p:grpSp>
          <p:nvGrpSpPr>
            <p:cNvPr id="134256" name="Group 329"/>
            <p:cNvGrpSpPr/>
            <p:nvPr/>
          </p:nvGrpSpPr>
          <p:grpSpPr>
            <a:xfrm flipH="1" flipV="1">
              <a:off x="22114" y="10190"/>
              <a:ext cx="677" cy="864"/>
              <a:chOff x="10224" y="7575"/>
              <a:chExt cx="720" cy="788"/>
            </a:xfrm>
          </p:grpSpPr>
          <p:sp>
            <p:nvSpPr>
              <p:cNvPr id="134262" name="Line 330"/>
              <p:cNvSpPr>
                <a:spLocks noChangeShapeType="1"/>
              </p:cNvSpPr>
              <p:nvPr/>
            </p:nvSpPr>
            <p:spPr bwMode="auto">
              <a:xfrm flipH="1">
                <a:off x="10944" y="7711"/>
                <a:ext cx="0" cy="65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63" name="AutoShape 331"/>
              <p:cNvSpPr>
                <a:spLocks noChangeArrowheads="1"/>
              </p:cNvSpPr>
              <p:nvPr/>
            </p:nvSpPr>
            <p:spPr bwMode="auto">
              <a:xfrm rot="-5400000">
                <a:off x="10224" y="7575"/>
                <a:ext cx="289" cy="289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</a:ln>
            </p:spPr>
            <p:txBody>
              <a:bodyPr lIns="91423" tIns="45712" rIns="91423" bIns="45712"/>
              <a:lstStyle/>
              <a:p>
                <a:pPr defTabSz="1082675"/>
                <a:endParaRPr lang="ru-RU" sz="25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4264" name="Line 332"/>
              <p:cNvSpPr>
                <a:spLocks noChangeShapeType="1"/>
              </p:cNvSpPr>
              <p:nvPr/>
            </p:nvSpPr>
            <p:spPr bwMode="auto">
              <a:xfrm>
                <a:off x="10512" y="7711"/>
                <a:ext cx="43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257" name="Oval 333"/>
            <p:cNvSpPr>
              <a:spLocks noChangeArrowheads="1"/>
            </p:cNvSpPr>
            <p:nvPr/>
          </p:nvSpPr>
          <p:spPr bwMode="auto">
            <a:xfrm flipH="1" flipV="1">
              <a:off x="22436" y="9935"/>
              <a:ext cx="517" cy="48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 rot="10800000"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grpSp>
          <p:nvGrpSpPr>
            <p:cNvPr id="134258" name="Group 334"/>
            <p:cNvGrpSpPr/>
            <p:nvPr/>
          </p:nvGrpSpPr>
          <p:grpSpPr>
            <a:xfrm>
              <a:off x="22623" y="9830"/>
              <a:ext cx="353" cy="652"/>
              <a:chOff x="22809" y="9943"/>
              <a:chExt cx="375" cy="555"/>
            </a:xfrm>
          </p:grpSpPr>
          <p:sp>
            <p:nvSpPr>
              <p:cNvPr id="134260" name="Rectangle 335"/>
              <p:cNvSpPr>
                <a:spLocks noChangeArrowheads="1"/>
              </p:cNvSpPr>
              <p:nvPr/>
            </p:nvSpPr>
            <p:spPr bwMode="auto">
              <a:xfrm flipH="1" flipV="1">
                <a:off x="22809" y="9943"/>
                <a:ext cx="375" cy="5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lIns="91423" tIns="45712" rIns="91423" bIns="45712"/>
              <a:lstStyle/>
              <a:p>
                <a:pPr defTabSz="1082675"/>
                <a:endParaRPr lang="ru-RU" sz="25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4261" name="Oval 336"/>
              <p:cNvSpPr>
                <a:spLocks noChangeArrowheads="1"/>
              </p:cNvSpPr>
              <p:nvPr/>
            </p:nvSpPr>
            <p:spPr bwMode="auto">
              <a:xfrm flipH="1" flipV="1">
                <a:off x="22837" y="10212"/>
                <a:ext cx="22" cy="19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 rot="10800000" lIns="91423" tIns="45712" rIns="91423" bIns="45712"/>
              <a:lstStyle/>
              <a:p>
                <a:pPr defTabSz="1082675"/>
                <a:endParaRPr lang="ru-RU" sz="2500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134259" name="Line 337"/>
            <p:cNvSpPr>
              <a:spLocks noChangeShapeType="1"/>
            </p:cNvSpPr>
            <p:nvPr/>
          </p:nvSpPr>
          <p:spPr bwMode="auto">
            <a:xfrm flipH="1" flipV="1">
              <a:off x="22114" y="10193"/>
              <a:ext cx="3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4203" name="Group 259"/>
          <p:cNvGrpSpPr/>
          <p:nvPr/>
        </p:nvGrpSpPr>
        <p:grpSpPr>
          <a:xfrm>
            <a:off x="4845050" y="7288213"/>
            <a:ext cx="449263" cy="514350"/>
            <a:chOff x="2797" y="11808"/>
            <a:chExt cx="743" cy="795"/>
          </a:xfrm>
        </p:grpSpPr>
        <p:grpSp>
          <p:nvGrpSpPr>
            <p:cNvPr id="134247" name="Group 260"/>
            <p:cNvGrpSpPr/>
            <p:nvPr/>
          </p:nvGrpSpPr>
          <p:grpSpPr>
            <a:xfrm>
              <a:off x="2871" y="11808"/>
              <a:ext cx="669" cy="795"/>
              <a:chOff x="5387" y="3933"/>
              <a:chExt cx="781" cy="999"/>
            </a:xfrm>
          </p:grpSpPr>
          <p:sp>
            <p:nvSpPr>
              <p:cNvPr id="134249" name="Oval 261"/>
              <p:cNvSpPr>
                <a:spLocks noChangeArrowheads="1"/>
              </p:cNvSpPr>
              <p:nvPr/>
            </p:nvSpPr>
            <p:spPr bwMode="auto">
              <a:xfrm>
                <a:off x="5386" y="4212"/>
                <a:ext cx="720" cy="72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 lIns="91423" tIns="45712" rIns="91423" bIns="45712"/>
              <a:lstStyle/>
              <a:p>
                <a:pPr defTabSz="1082675"/>
                <a:endParaRPr lang="ru-RU" sz="2500">
                  <a:solidFill>
                    <a:srgbClr val="000000"/>
                  </a:solidFill>
                  <a:cs typeface="Arial"/>
                </a:endParaRPr>
              </a:p>
            </p:txBody>
          </p:sp>
          <p:grpSp>
            <p:nvGrpSpPr>
              <p:cNvPr id="134250" name="Group 262"/>
              <p:cNvGrpSpPr/>
              <p:nvPr/>
            </p:nvGrpSpPr>
            <p:grpSpPr>
              <a:xfrm>
                <a:off x="5675" y="3933"/>
                <a:ext cx="493" cy="224"/>
                <a:chOff x="10546" y="4672"/>
                <a:chExt cx="493" cy="224"/>
              </a:xfrm>
            </p:grpSpPr>
            <p:sp>
              <p:nvSpPr>
                <p:cNvPr id="134251" name="Line 263"/>
                <p:cNvSpPr>
                  <a:spLocks noChangeShapeType="1"/>
                </p:cNvSpPr>
                <p:nvPr/>
              </p:nvSpPr>
              <p:spPr bwMode="auto">
                <a:xfrm rot="20400000" flipV="1">
                  <a:off x="10546" y="4752"/>
                  <a:ext cx="208" cy="14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252" name="Line 264"/>
                <p:cNvSpPr>
                  <a:spLocks noChangeShapeType="1"/>
                </p:cNvSpPr>
                <p:nvPr/>
              </p:nvSpPr>
              <p:spPr bwMode="auto">
                <a:xfrm>
                  <a:off x="10717" y="4706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253" name="Line 265"/>
                <p:cNvSpPr>
                  <a:spLocks noChangeShapeType="1"/>
                </p:cNvSpPr>
                <p:nvPr/>
              </p:nvSpPr>
              <p:spPr bwMode="auto">
                <a:xfrm rot="20280000" flipV="1">
                  <a:off x="10840" y="4733"/>
                  <a:ext cx="153" cy="8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254" name="Line 266"/>
                <p:cNvSpPr>
                  <a:spLocks noChangeShapeType="1"/>
                </p:cNvSpPr>
                <p:nvPr/>
              </p:nvSpPr>
              <p:spPr bwMode="auto">
                <a:xfrm rot="1380000">
                  <a:off x="10972" y="4706"/>
                  <a:ext cx="67" cy="6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255" name="Line 267"/>
                <p:cNvSpPr>
                  <a:spLocks noChangeShapeType="1"/>
                </p:cNvSpPr>
                <p:nvPr/>
              </p:nvSpPr>
              <p:spPr bwMode="auto">
                <a:xfrm rot="1140000" flipH="1">
                  <a:off x="10904" y="4672"/>
                  <a:ext cx="67" cy="6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34248" name="Text Box 268"/>
            <p:cNvSpPr txBox="1">
              <a:spLocks noChangeArrowheads="1"/>
            </p:cNvSpPr>
            <p:nvPr/>
          </p:nvSpPr>
          <p:spPr bwMode="auto">
            <a:xfrm>
              <a:off x="2797" y="12096"/>
              <a:ext cx="719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defTabSz="1279525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eaLnBrk="1" hangingPunct="1"/>
              <a:endParaRPr lang="en-US" sz="900">
                <a:solidFill>
                  <a:srgbClr val="000000"/>
                </a:solidFill>
                <a:cs typeface="Arial"/>
              </a:endParaRPr>
            </a:p>
            <a:p>
              <a:pPr eaLnBrk="1" hangingPunct="1"/>
              <a:r>
                <a:rPr lang="en-US" sz="900">
                  <a:solidFill>
                    <a:srgbClr val="000000"/>
                  </a:solidFill>
                  <a:cs typeface="Arial"/>
                </a:rPr>
                <a:t>  </a:t>
              </a:r>
              <a:endParaRPr lang="ru-RU" sz="900">
                <a:solidFill>
                  <a:srgbClr val="000000"/>
                </a:solidFill>
                <a:cs typeface="Arial"/>
              </a:endParaRPr>
            </a:p>
          </p:txBody>
        </p:sp>
      </p:grpSp>
      <p:sp>
        <p:nvSpPr>
          <p:cNvPr id="134204" name="Line 708"/>
          <p:cNvSpPr>
            <a:spLocks noChangeShapeType="1"/>
          </p:cNvSpPr>
          <p:nvPr/>
        </p:nvSpPr>
        <p:spPr bwMode="auto">
          <a:xfrm>
            <a:off x="3694113" y="3206750"/>
            <a:ext cx="20637" cy="5443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08161" tIns="54080" rIns="108161" bIns="54080"/>
          <a:lstStyle/>
          <a:p>
            <a:endParaRPr lang="ru-RU"/>
          </a:p>
        </p:txBody>
      </p:sp>
      <p:sp>
        <p:nvSpPr>
          <p:cNvPr id="134205" name="Line 398"/>
          <p:cNvSpPr>
            <a:spLocks noChangeShapeType="1"/>
          </p:cNvSpPr>
          <p:nvPr/>
        </p:nvSpPr>
        <p:spPr bwMode="auto">
          <a:xfrm flipH="1" flipV="1">
            <a:off x="3703638" y="8636000"/>
            <a:ext cx="11795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08161" tIns="54080" rIns="108161" bIns="54080"/>
          <a:lstStyle/>
          <a:p>
            <a:endParaRPr lang="ru-RU"/>
          </a:p>
        </p:txBody>
      </p:sp>
      <p:sp>
        <p:nvSpPr>
          <p:cNvPr id="134206" name="AutoShape 710"/>
          <p:cNvSpPr>
            <a:spLocks noChangeArrowheads="1"/>
          </p:cNvSpPr>
          <p:nvPr/>
        </p:nvSpPr>
        <p:spPr bwMode="auto">
          <a:xfrm rot="-5400000">
            <a:off x="3124201" y="5443537"/>
            <a:ext cx="328612" cy="220663"/>
          </a:xfrm>
          <a:custGeom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txBody>
          <a:bodyPr wrap="none" lIns="108161" tIns="54080" rIns="108161" bIns="54080" anchor="ctr"/>
          <a:lstStyle/>
          <a:p>
            <a:endParaRPr lang="ru-RU"/>
          </a:p>
        </p:txBody>
      </p:sp>
      <p:sp>
        <p:nvSpPr>
          <p:cNvPr id="134207" name="Line 398"/>
          <p:cNvSpPr>
            <a:spLocks noChangeShapeType="1"/>
          </p:cNvSpPr>
          <p:nvPr/>
        </p:nvSpPr>
        <p:spPr bwMode="auto">
          <a:xfrm flipH="1">
            <a:off x="1857375" y="6599238"/>
            <a:ext cx="2428875" cy="12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08161" tIns="54080" rIns="108161" bIns="54080"/>
          <a:lstStyle/>
          <a:p>
            <a:endParaRPr lang="ru-RU"/>
          </a:p>
        </p:txBody>
      </p:sp>
      <p:sp>
        <p:nvSpPr>
          <p:cNvPr id="134208" name="Line 398"/>
          <p:cNvSpPr>
            <a:spLocks noChangeShapeType="1"/>
          </p:cNvSpPr>
          <p:nvPr/>
        </p:nvSpPr>
        <p:spPr bwMode="auto">
          <a:xfrm flipH="1">
            <a:off x="3387725" y="5532438"/>
            <a:ext cx="1798638" cy="111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08161" tIns="54080" rIns="108161" bIns="54080"/>
          <a:lstStyle/>
          <a:p>
            <a:endParaRPr lang="ru-RU"/>
          </a:p>
        </p:txBody>
      </p:sp>
      <p:sp>
        <p:nvSpPr>
          <p:cNvPr id="134209" name="Text Box 155"/>
          <p:cNvSpPr txBox="1">
            <a:spLocks noChangeArrowheads="1"/>
          </p:cNvSpPr>
          <p:nvPr/>
        </p:nvSpPr>
        <p:spPr bwMode="auto">
          <a:xfrm>
            <a:off x="3978275" y="5362575"/>
            <a:ext cx="1516063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900">
                <a:solidFill>
                  <a:srgbClr val="000000"/>
                </a:solidFill>
                <a:cs typeface="Arial"/>
              </a:rPr>
              <a:t>  Оповещение населения</a:t>
            </a:r>
          </a:p>
        </p:txBody>
      </p:sp>
      <p:sp>
        <p:nvSpPr>
          <p:cNvPr id="134210" name="Line 398"/>
          <p:cNvSpPr>
            <a:spLocks noChangeShapeType="1"/>
          </p:cNvSpPr>
          <p:nvPr/>
        </p:nvSpPr>
        <p:spPr bwMode="auto">
          <a:xfrm flipH="1">
            <a:off x="365125" y="2579688"/>
            <a:ext cx="26130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08161" tIns="54080" rIns="108161" bIns="54080"/>
          <a:lstStyle/>
          <a:p>
            <a:endParaRPr lang="ru-RU"/>
          </a:p>
        </p:txBody>
      </p:sp>
      <p:grpSp>
        <p:nvGrpSpPr>
          <p:cNvPr id="134211" name="Group 210"/>
          <p:cNvGrpSpPr/>
          <p:nvPr/>
        </p:nvGrpSpPr>
        <p:grpSpPr>
          <a:xfrm>
            <a:off x="2978150" y="2444750"/>
            <a:ext cx="279400" cy="254000"/>
            <a:chOff x="3312" y="6768"/>
            <a:chExt cx="288" cy="288"/>
          </a:xfrm>
        </p:grpSpPr>
        <p:sp>
          <p:nvSpPr>
            <p:cNvPr id="134245" name="Oval 211"/>
            <p:cNvSpPr>
              <a:spLocks noChangeArrowheads="1"/>
            </p:cNvSpPr>
            <p:nvPr/>
          </p:nvSpPr>
          <p:spPr bwMode="auto">
            <a:xfrm>
              <a:off x="3312" y="6768"/>
              <a:ext cx="288" cy="28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246" name="Line 212"/>
            <p:cNvSpPr>
              <a:spLocks noChangeShapeType="1"/>
            </p:cNvSpPr>
            <p:nvPr/>
          </p:nvSpPr>
          <p:spPr bwMode="auto">
            <a:xfrm flipH="1">
              <a:off x="3600" y="6768"/>
              <a:ext cx="0" cy="2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4212" name="Text Box 155"/>
          <p:cNvSpPr txBox="1">
            <a:spLocks noChangeArrowheads="1"/>
          </p:cNvSpPr>
          <p:nvPr/>
        </p:nvSpPr>
        <p:spPr bwMode="auto">
          <a:xfrm>
            <a:off x="2978150" y="5772150"/>
            <a:ext cx="56356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/>
            <a:r>
              <a:rPr lang="ru-RU" sz="900">
                <a:solidFill>
                  <a:srgbClr val="000000"/>
                </a:solidFill>
                <a:cs typeface="Arial"/>
              </a:rPr>
              <a:t>  ГГ</a:t>
            </a:r>
          </a:p>
        </p:txBody>
      </p:sp>
      <p:sp>
        <p:nvSpPr>
          <p:cNvPr id="134213" name="Text Box 155"/>
          <p:cNvSpPr txBox="1">
            <a:spLocks noChangeArrowheads="1"/>
          </p:cNvSpPr>
          <p:nvPr/>
        </p:nvSpPr>
        <p:spPr bwMode="auto">
          <a:xfrm>
            <a:off x="968375" y="2376488"/>
            <a:ext cx="1516063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900">
                <a:solidFill>
                  <a:srgbClr val="000000"/>
                </a:solidFill>
                <a:cs typeface="Arial"/>
              </a:rPr>
              <a:t>  Оповещение населения</a:t>
            </a:r>
          </a:p>
        </p:txBody>
      </p:sp>
      <p:sp>
        <p:nvSpPr>
          <p:cNvPr id="134214" name="Text Box 155"/>
          <p:cNvSpPr txBox="1">
            <a:spLocks noChangeArrowheads="1"/>
          </p:cNvSpPr>
          <p:nvPr/>
        </p:nvSpPr>
        <p:spPr bwMode="auto">
          <a:xfrm>
            <a:off x="892175" y="2609850"/>
            <a:ext cx="15176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/>
            <a:r>
              <a:rPr lang="ru-RU" sz="900">
                <a:solidFill>
                  <a:srgbClr val="000000"/>
                </a:solidFill>
                <a:cs typeface="Arial"/>
              </a:rPr>
              <a:t>   Теле, радиовещание</a:t>
            </a:r>
          </a:p>
        </p:txBody>
      </p:sp>
      <p:sp>
        <p:nvSpPr>
          <p:cNvPr id="134215" name="Text Box 155"/>
          <p:cNvSpPr txBox="1">
            <a:spLocks noChangeArrowheads="1"/>
          </p:cNvSpPr>
          <p:nvPr/>
        </p:nvSpPr>
        <p:spPr bwMode="auto">
          <a:xfrm>
            <a:off x="938213" y="3654425"/>
            <a:ext cx="53816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900">
                <a:solidFill>
                  <a:srgbClr val="000000"/>
                </a:solidFill>
                <a:cs typeface="Arial"/>
              </a:rPr>
              <a:t>  4-21-13</a:t>
            </a:r>
          </a:p>
          <a:p>
            <a:pPr algn="ctr" eaLnBrk="1" hangingPunct="1"/>
            <a:endParaRPr lang="ru-RU" sz="900">
              <a:solidFill>
                <a:srgbClr val="000000"/>
              </a:solidFill>
              <a:cs typeface="Arial"/>
            </a:endParaRPr>
          </a:p>
        </p:txBody>
      </p:sp>
      <p:sp>
        <p:nvSpPr>
          <p:cNvPr id="134216" name="Text Box 155"/>
          <p:cNvSpPr txBox="1">
            <a:spLocks noChangeArrowheads="1"/>
          </p:cNvSpPr>
          <p:nvPr/>
        </p:nvSpPr>
        <p:spPr bwMode="auto">
          <a:xfrm>
            <a:off x="1949450" y="3654425"/>
            <a:ext cx="5397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900">
                <a:solidFill>
                  <a:srgbClr val="000000"/>
                </a:solidFill>
                <a:cs typeface="Arial"/>
              </a:rPr>
              <a:t>  4-20-62</a:t>
            </a:r>
          </a:p>
          <a:p>
            <a:pPr algn="ctr" eaLnBrk="1" hangingPunct="1"/>
            <a:endParaRPr lang="ru-RU" sz="900">
              <a:solidFill>
                <a:srgbClr val="000000"/>
              </a:solidFill>
              <a:cs typeface="Arial"/>
            </a:endParaRPr>
          </a:p>
        </p:txBody>
      </p:sp>
      <p:sp>
        <p:nvSpPr>
          <p:cNvPr id="134217" name="Text Box 155"/>
          <p:cNvSpPr txBox="1">
            <a:spLocks noChangeArrowheads="1"/>
          </p:cNvSpPr>
          <p:nvPr/>
        </p:nvSpPr>
        <p:spPr bwMode="auto">
          <a:xfrm>
            <a:off x="2914650" y="3654425"/>
            <a:ext cx="5397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900">
                <a:solidFill>
                  <a:srgbClr val="000000"/>
                </a:solidFill>
                <a:cs typeface="Arial"/>
              </a:rPr>
              <a:t>  4-49-88</a:t>
            </a:r>
          </a:p>
          <a:p>
            <a:pPr algn="ctr" eaLnBrk="1" hangingPunct="1"/>
            <a:endParaRPr lang="ru-RU" sz="900">
              <a:solidFill>
                <a:srgbClr val="000000"/>
              </a:solidFill>
              <a:cs typeface="Arial"/>
            </a:endParaRPr>
          </a:p>
        </p:txBody>
      </p:sp>
      <p:grpSp>
        <p:nvGrpSpPr>
          <p:cNvPr id="134218" name="Group 210"/>
          <p:cNvGrpSpPr/>
          <p:nvPr/>
        </p:nvGrpSpPr>
        <p:grpSpPr>
          <a:xfrm>
            <a:off x="4908550" y="7888288"/>
            <a:ext cx="282575" cy="255587"/>
            <a:chOff x="3312" y="6768"/>
            <a:chExt cx="288" cy="288"/>
          </a:xfrm>
        </p:grpSpPr>
        <p:sp>
          <p:nvSpPr>
            <p:cNvPr id="134243" name="Oval 211"/>
            <p:cNvSpPr>
              <a:spLocks noChangeArrowheads="1"/>
            </p:cNvSpPr>
            <p:nvPr/>
          </p:nvSpPr>
          <p:spPr bwMode="auto">
            <a:xfrm>
              <a:off x="3312" y="6768"/>
              <a:ext cx="288" cy="28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 lIns="91423" tIns="45712" rIns="91423" bIns="45712"/>
            <a:lstStyle/>
            <a:p>
              <a:pPr defTabSz="1082675"/>
              <a:endParaRPr lang="ru-RU" sz="25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34244" name="Line 212"/>
            <p:cNvSpPr>
              <a:spLocks noChangeShapeType="1"/>
            </p:cNvSpPr>
            <p:nvPr/>
          </p:nvSpPr>
          <p:spPr bwMode="auto">
            <a:xfrm flipH="1">
              <a:off x="3600" y="6768"/>
              <a:ext cx="0" cy="2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4219" name="Group 733"/>
          <p:cNvGrpSpPr/>
          <p:nvPr/>
        </p:nvGrpSpPr>
        <p:grpSpPr>
          <a:xfrm>
            <a:off x="2128838" y="7610475"/>
            <a:ext cx="2792412" cy="444500"/>
            <a:chOff x="1061" y="3563"/>
            <a:chExt cx="1542" cy="229"/>
          </a:xfrm>
        </p:grpSpPr>
        <p:grpSp>
          <p:nvGrpSpPr>
            <p:cNvPr id="134234" name="Group 700"/>
            <p:cNvGrpSpPr/>
            <p:nvPr/>
          </p:nvGrpSpPr>
          <p:grpSpPr>
            <a:xfrm>
              <a:off x="1061" y="3570"/>
              <a:ext cx="122" cy="222"/>
              <a:chOff x="1169" y="3288"/>
              <a:chExt cx="122" cy="222"/>
            </a:xfrm>
          </p:grpSpPr>
          <p:sp>
            <p:nvSpPr>
              <p:cNvPr id="134240" name="Freeform 696"/>
              <p:cNvSpPr/>
              <p:nvPr/>
            </p:nvSpPr>
            <p:spPr bwMode="auto">
              <a:xfrm>
                <a:off x="1188" y="3288"/>
                <a:ext cx="102" cy="1"/>
              </a:xfrm>
              <a:custGeom>
                <a:gdLst>
                  <a:gd name="T0" fmla="*/ 0 w 102"/>
                  <a:gd name="T1" fmla="*/ 0 h 1"/>
                  <a:gd name="T2" fmla="*/ 102 w 102"/>
                  <a:gd name="T3" fmla="*/ 0 h 1"/>
                  <a:gd name="T4" fmla="*/ 0 60000 65536"/>
                  <a:gd name="T5" fmla="*/ 0 60000 65536"/>
                  <a:gd name="T6" fmla="*/ 0 w 102"/>
                  <a:gd name="T7" fmla="*/ 0 h 1"/>
                  <a:gd name="T8" fmla="*/ 102 w 102"/>
                  <a:gd name="T9" fmla="*/ 1 h 1"/>
                </a:gdLst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2" h="1">
                    <a:moveTo>
                      <a:pt x="0" y="0"/>
                    </a:moveTo>
                    <a:lnTo>
                      <a:pt x="10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41" name="Freeform 697"/>
              <p:cNvSpPr/>
              <p:nvPr/>
            </p:nvSpPr>
            <p:spPr bwMode="auto">
              <a:xfrm>
                <a:off x="1169" y="3509"/>
                <a:ext cx="121" cy="1"/>
              </a:xfrm>
              <a:custGeom>
                <a:gdLst>
                  <a:gd name="T0" fmla="*/ 0 w 121"/>
                  <a:gd name="T1" fmla="*/ 0 h 1"/>
                  <a:gd name="T2" fmla="*/ 121 w 121"/>
                  <a:gd name="T3" fmla="*/ 1 h 1"/>
                  <a:gd name="T4" fmla="*/ 0 60000 65536"/>
                  <a:gd name="T5" fmla="*/ 0 60000 65536"/>
                  <a:gd name="T6" fmla="*/ 0 w 121"/>
                  <a:gd name="T7" fmla="*/ 0 h 1"/>
                  <a:gd name="T8" fmla="*/ 121 w 121"/>
                  <a:gd name="T9" fmla="*/ 1 h 1"/>
                </a:gdLst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0" h="1">
                    <a:moveTo>
                      <a:pt x="0" y="0"/>
                    </a:moveTo>
                    <a:lnTo>
                      <a:pt x="121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42" name="Freeform 699"/>
              <p:cNvSpPr/>
              <p:nvPr/>
            </p:nvSpPr>
            <p:spPr bwMode="auto">
              <a:xfrm>
                <a:off x="1290" y="3288"/>
                <a:ext cx="1" cy="216"/>
              </a:xfrm>
              <a:custGeom>
                <a:gdLst>
                  <a:gd name="T0" fmla="*/ 0 w 1"/>
                  <a:gd name="T1" fmla="*/ 0 h 216"/>
                  <a:gd name="T2" fmla="*/ 0 w 1"/>
                  <a:gd name="T3" fmla="*/ 216 h 216"/>
                  <a:gd name="T4" fmla="*/ 0 60000 65536"/>
                  <a:gd name="T5" fmla="*/ 0 60000 65536"/>
                  <a:gd name="T6" fmla="*/ 0 w 1"/>
                  <a:gd name="T7" fmla="*/ 0 h 216"/>
                  <a:gd name="T8" fmla="*/ 1 w 1"/>
                  <a:gd name="T9" fmla="*/ 216 h 216"/>
                </a:gdLst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16">
                    <a:moveTo>
                      <a:pt x="0" y="0"/>
                    </a:moveTo>
                    <a:lnTo>
                      <a:pt x="0" y="21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4235" name="Line 398"/>
            <p:cNvSpPr>
              <a:spLocks noChangeShapeType="1"/>
            </p:cNvSpPr>
            <p:nvPr/>
          </p:nvSpPr>
          <p:spPr bwMode="auto">
            <a:xfrm flipH="1">
              <a:off x="1187" y="3671"/>
              <a:ext cx="1300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4236" name="Group 732"/>
            <p:cNvGrpSpPr/>
            <p:nvPr/>
          </p:nvGrpSpPr>
          <p:grpSpPr>
            <a:xfrm>
              <a:off x="2482" y="3563"/>
              <a:ext cx="121" cy="216"/>
              <a:chOff x="2482" y="3563"/>
              <a:chExt cx="121" cy="216"/>
            </a:xfrm>
          </p:grpSpPr>
          <p:sp>
            <p:nvSpPr>
              <p:cNvPr id="134237" name="Freeform 729"/>
              <p:cNvSpPr/>
              <p:nvPr/>
            </p:nvSpPr>
            <p:spPr bwMode="auto">
              <a:xfrm>
                <a:off x="2490" y="3570"/>
                <a:ext cx="96" cy="1"/>
              </a:xfrm>
              <a:custGeom>
                <a:gdLst>
                  <a:gd name="T0" fmla="*/ 0 w 96"/>
                  <a:gd name="T1" fmla="*/ 0 h 1"/>
                  <a:gd name="T2" fmla="*/ 96 w 96"/>
                  <a:gd name="T3" fmla="*/ 0 h 1"/>
                  <a:gd name="T4" fmla="*/ 0 60000 65536"/>
                  <a:gd name="T5" fmla="*/ 0 60000 65536"/>
                  <a:gd name="T6" fmla="*/ 0 w 96"/>
                  <a:gd name="T7" fmla="*/ 0 h 1"/>
                  <a:gd name="T8" fmla="*/ 96 w 96"/>
                  <a:gd name="T9" fmla="*/ 1 h 1"/>
                </a:gdLst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6" h="1">
                    <a:moveTo>
                      <a:pt x="0" y="0"/>
                    </a:moveTo>
                    <a:lnTo>
                      <a:pt x="9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38" name="Freeform 730"/>
              <p:cNvSpPr/>
              <p:nvPr/>
            </p:nvSpPr>
            <p:spPr bwMode="auto">
              <a:xfrm>
                <a:off x="2482" y="3772"/>
                <a:ext cx="121" cy="2"/>
              </a:xfrm>
              <a:custGeom>
                <a:gdLst>
                  <a:gd name="T0" fmla="*/ 0 w 121"/>
                  <a:gd name="T1" fmla="*/ 0 h 1"/>
                  <a:gd name="T2" fmla="*/ 121 w 121"/>
                  <a:gd name="T3" fmla="*/ 128 h 1"/>
                  <a:gd name="T4" fmla="*/ 0 60000 65536"/>
                  <a:gd name="T5" fmla="*/ 0 60000 65536"/>
                  <a:gd name="T6" fmla="*/ 0 w 121"/>
                  <a:gd name="T7" fmla="*/ 0 h 1"/>
                  <a:gd name="T8" fmla="*/ 121 w 121"/>
                  <a:gd name="T9" fmla="*/ 1 h 1"/>
                </a:gdLst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0" h="1">
                    <a:moveTo>
                      <a:pt x="0" y="0"/>
                    </a:moveTo>
                    <a:lnTo>
                      <a:pt x="121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39" name="Freeform 731"/>
              <p:cNvSpPr/>
              <p:nvPr/>
            </p:nvSpPr>
            <p:spPr bwMode="auto">
              <a:xfrm>
                <a:off x="2483" y="3563"/>
                <a:ext cx="1" cy="216"/>
              </a:xfrm>
              <a:custGeom>
                <a:gdLst>
                  <a:gd name="T0" fmla="*/ 0 w 1"/>
                  <a:gd name="T1" fmla="*/ 0 h 216"/>
                  <a:gd name="T2" fmla="*/ 0 w 1"/>
                  <a:gd name="T3" fmla="*/ 216 h 216"/>
                  <a:gd name="T4" fmla="*/ 0 60000 65536"/>
                  <a:gd name="T5" fmla="*/ 0 60000 65536"/>
                  <a:gd name="T6" fmla="*/ 0 w 1"/>
                  <a:gd name="T7" fmla="*/ 0 h 216"/>
                  <a:gd name="T8" fmla="*/ 1 w 1"/>
                  <a:gd name="T9" fmla="*/ 216 h 216"/>
                </a:gdLst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16">
                    <a:moveTo>
                      <a:pt x="0" y="0"/>
                    </a:moveTo>
                    <a:lnTo>
                      <a:pt x="0" y="21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4220" name="Text Box 155"/>
          <p:cNvSpPr txBox="1">
            <a:spLocks noChangeArrowheads="1"/>
          </p:cNvSpPr>
          <p:nvPr/>
        </p:nvSpPr>
        <p:spPr bwMode="auto">
          <a:xfrm>
            <a:off x="1074738" y="6810375"/>
            <a:ext cx="1354137" cy="36353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/>
            <a:r>
              <a:rPr lang="ru-RU" sz="900">
                <a:solidFill>
                  <a:srgbClr val="000000"/>
                </a:solidFill>
                <a:latin typeface="Times New Roman" pitchFamily="18" charset="0"/>
                <a:cs typeface="Arial"/>
              </a:rPr>
              <a:t>МТС 8-911-568-65-77</a:t>
            </a:r>
          </a:p>
          <a:p>
            <a:pPr algn="ctr" eaLnBrk="1" hangingPunct="1"/>
            <a:r>
              <a:rPr lang="ru-RU" sz="900">
                <a:solidFill>
                  <a:srgbClr val="000000"/>
                </a:solidFill>
                <a:cs typeface="Arial"/>
              </a:rPr>
              <a:t>Старший  ОГ</a:t>
            </a:r>
          </a:p>
        </p:txBody>
      </p:sp>
      <p:sp>
        <p:nvSpPr>
          <p:cNvPr id="134221" name="Line 398"/>
          <p:cNvSpPr>
            <a:spLocks noChangeShapeType="1"/>
          </p:cNvSpPr>
          <p:nvPr/>
        </p:nvSpPr>
        <p:spPr bwMode="auto">
          <a:xfrm flipH="1">
            <a:off x="2430463" y="6972300"/>
            <a:ext cx="1484312" cy="12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08161" tIns="54080" rIns="108161" bIns="54080"/>
          <a:lstStyle/>
          <a:p>
            <a:endParaRPr lang="ru-RU"/>
          </a:p>
        </p:txBody>
      </p:sp>
      <p:sp>
        <p:nvSpPr>
          <p:cNvPr id="134222" name="Line 738"/>
          <p:cNvSpPr>
            <a:spLocks noChangeShapeType="1"/>
          </p:cNvSpPr>
          <p:nvPr/>
        </p:nvSpPr>
        <p:spPr bwMode="auto">
          <a:xfrm>
            <a:off x="3908425" y="3190875"/>
            <a:ext cx="22225" cy="544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08161" tIns="54080" rIns="108161" bIns="54080"/>
          <a:lstStyle/>
          <a:p>
            <a:endParaRPr lang="ru-RU"/>
          </a:p>
        </p:txBody>
      </p:sp>
      <p:sp>
        <p:nvSpPr>
          <p:cNvPr id="134223" name="Text Box 155"/>
          <p:cNvSpPr txBox="1">
            <a:spLocks noChangeArrowheads="1"/>
          </p:cNvSpPr>
          <p:nvPr/>
        </p:nvSpPr>
        <p:spPr bwMode="auto">
          <a:xfrm>
            <a:off x="6089650" y="7277100"/>
            <a:ext cx="5159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/>
            <a:r>
              <a:rPr lang="ru-RU" sz="900">
                <a:solidFill>
                  <a:srgbClr val="000000"/>
                </a:solidFill>
                <a:cs typeface="Arial"/>
              </a:rPr>
              <a:t> </a:t>
            </a:r>
            <a:r>
              <a:rPr lang="ru-RU" sz="900" b="1">
                <a:solidFill>
                  <a:srgbClr val="000000"/>
                </a:solidFill>
                <a:latin typeface="Times New Roman" pitchFamily="18" charset="0"/>
                <a:cs typeface="Arial"/>
              </a:rPr>
              <a:t>(</a:t>
            </a:r>
            <a:r>
              <a:rPr lang="ru-RU" sz="900">
                <a:solidFill>
                  <a:srgbClr val="000000"/>
                </a:solidFill>
                <a:latin typeface="Times New Roman" pitchFamily="18" charset="0"/>
                <a:cs typeface="Arial"/>
              </a:rPr>
              <a:t>82147) 5-09-35</a:t>
            </a:r>
          </a:p>
        </p:txBody>
      </p:sp>
      <p:sp>
        <p:nvSpPr>
          <p:cNvPr id="134224" name="Text Box 155"/>
          <p:cNvSpPr txBox="1">
            <a:spLocks noChangeArrowheads="1"/>
          </p:cNvSpPr>
          <p:nvPr/>
        </p:nvSpPr>
        <p:spPr bwMode="auto">
          <a:xfrm>
            <a:off x="6978650" y="7261225"/>
            <a:ext cx="515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/>
            <a:r>
              <a:rPr lang="ru-RU" sz="900">
                <a:solidFill>
                  <a:srgbClr val="000000"/>
                </a:solidFill>
                <a:cs typeface="Arial"/>
              </a:rPr>
              <a:t> </a:t>
            </a:r>
            <a:r>
              <a:rPr lang="ru-RU" sz="900">
                <a:solidFill>
                  <a:srgbClr val="000000"/>
                </a:solidFill>
                <a:latin typeface="Times New Roman" pitchFamily="18" charset="0"/>
                <a:cs typeface="Arial"/>
              </a:rPr>
              <a:t>4-31-83</a:t>
            </a:r>
          </a:p>
        </p:txBody>
      </p:sp>
      <p:sp>
        <p:nvSpPr>
          <p:cNvPr id="134225" name="Text Box 155"/>
          <p:cNvSpPr txBox="1">
            <a:spLocks noChangeArrowheads="1"/>
          </p:cNvSpPr>
          <p:nvPr/>
        </p:nvSpPr>
        <p:spPr bwMode="auto">
          <a:xfrm>
            <a:off x="7921625" y="7235825"/>
            <a:ext cx="515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/>
            <a:r>
              <a:rPr lang="ru-RU" sz="900">
                <a:solidFill>
                  <a:srgbClr val="000000"/>
                </a:solidFill>
                <a:cs typeface="Arial"/>
              </a:rPr>
              <a:t>  </a:t>
            </a:r>
            <a:r>
              <a:rPr lang="ru-RU" sz="900">
                <a:solidFill>
                  <a:srgbClr val="000000"/>
                </a:solidFill>
                <a:latin typeface="Times New Roman" pitchFamily="18" charset="0"/>
                <a:cs typeface="Arial"/>
              </a:rPr>
              <a:t>4-41-83</a:t>
            </a:r>
          </a:p>
        </p:txBody>
      </p:sp>
      <p:sp>
        <p:nvSpPr>
          <p:cNvPr id="134226" name="Text Box 155"/>
          <p:cNvSpPr txBox="1">
            <a:spLocks noChangeArrowheads="1"/>
          </p:cNvSpPr>
          <p:nvPr/>
        </p:nvSpPr>
        <p:spPr bwMode="auto">
          <a:xfrm>
            <a:off x="8775700" y="7258050"/>
            <a:ext cx="5191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/>
            <a:r>
              <a:rPr lang="ru-RU" sz="900">
                <a:solidFill>
                  <a:srgbClr val="000000"/>
                </a:solidFill>
                <a:cs typeface="Arial"/>
              </a:rPr>
              <a:t>  </a:t>
            </a:r>
            <a:r>
              <a:rPr lang="ru-RU" sz="900">
                <a:solidFill>
                  <a:srgbClr val="000000"/>
                </a:solidFill>
                <a:latin typeface="Times New Roman" pitchFamily="18" charset="0"/>
                <a:cs typeface="Arial"/>
              </a:rPr>
              <a:t>6-30-88</a:t>
            </a:r>
          </a:p>
        </p:txBody>
      </p:sp>
      <p:sp>
        <p:nvSpPr>
          <p:cNvPr id="134227" name="Text Box 155"/>
          <p:cNvSpPr txBox="1">
            <a:spLocks noChangeArrowheads="1"/>
          </p:cNvSpPr>
          <p:nvPr/>
        </p:nvSpPr>
        <p:spPr bwMode="auto">
          <a:xfrm>
            <a:off x="9664700" y="7221538"/>
            <a:ext cx="51752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/>
            <a:r>
              <a:rPr lang="ru-RU" sz="900">
                <a:solidFill>
                  <a:srgbClr val="000000"/>
                </a:solidFill>
                <a:cs typeface="Arial"/>
              </a:rPr>
              <a:t> </a:t>
            </a:r>
            <a:r>
              <a:rPr lang="ru-RU" sz="900">
                <a:solidFill>
                  <a:srgbClr val="000000"/>
                </a:solidFill>
                <a:latin typeface="Times New Roman" pitchFamily="18" charset="0"/>
                <a:cs typeface="Arial"/>
              </a:rPr>
              <a:t>9-41-34</a:t>
            </a:r>
          </a:p>
        </p:txBody>
      </p:sp>
      <p:sp>
        <p:nvSpPr>
          <p:cNvPr id="134228" name="Text Box 155"/>
          <p:cNvSpPr txBox="1">
            <a:spLocks noChangeArrowheads="1"/>
          </p:cNvSpPr>
          <p:nvPr/>
        </p:nvSpPr>
        <p:spPr bwMode="auto">
          <a:xfrm>
            <a:off x="10628313" y="7229475"/>
            <a:ext cx="517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/>
            <a:r>
              <a:rPr lang="ru-RU" sz="900">
                <a:solidFill>
                  <a:srgbClr val="000000"/>
                </a:solidFill>
                <a:cs typeface="Arial"/>
              </a:rPr>
              <a:t> </a:t>
            </a:r>
            <a:r>
              <a:rPr lang="ru-RU" sz="900">
                <a:solidFill>
                  <a:srgbClr val="000000"/>
                </a:solidFill>
                <a:latin typeface="Times New Roman" pitchFamily="18" charset="0"/>
                <a:cs typeface="Arial"/>
              </a:rPr>
              <a:t>4-31-57</a:t>
            </a:r>
          </a:p>
        </p:txBody>
      </p:sp>
      <p:sp>
        <p:nvSpPr>
          <p:cNvPr id="134229" name="Text Box 155"/>
          <p:cNvSpPr txBox="1">
            <a:spLocks noChangeArrowheads="1"/>
          </p:cNvSpPr>
          <p:nvPr/>
        </p:nvSpPr>
        <p:spPr bwMode="auto">
          <a:xfrm>
            <a:off x="11615738" y="7180263"/>
            <a:ext cx="517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/>
            <a:r>
              <a:rPr lang="ru-RU" sz="900">
                <a:solidFill>
                  <a:srgbClr val="000000"/>
                </a:solidFill>
                <a:cs typeface="Arial"/>
              </a:rPr>
              <a:t> </a:t>
            </a:r>
            <a:r>
              <a:rPr lang="ru-RU" sz="900">
                <a:solidFill>
                  <a:srgbClr val="000000"/>
                </a:solidFill>
                <a:latin typeface="Times New Roman" pitchFamily="18" charset="0"/>
                <a:cs typeface="Arial"/>
              </a:rPr>
              <a:t>4-48-80</a:t>
            </a:r>
          </a:p>
        </p:txBody>
      </p:sp>
      <p:sp>
        <p:nvSpPr>
          <p:cNvPr id="134230" name="Text Box 155"/>
          <p:cNvSpPr txBox="1">
            <a:spLocks noChangeArrowheads="1"/>
          </p:cNvSpPr>
          <p:nvPr/>
        </p:nvSpPr>
        <p:spPr bwMode="auto">
          <a:xfrm>
            <a:off x="482600" y="3090863"/>
            <a:ext cx="4111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/>
            <a:r>
              <a:rPr lang="ru-RU" sz="900">
                <a:solidFill>
                  <a:srgbClr val="000000"/>
                </a:solidFill>
                <a:cs typeface="Arial"/>
              </a:rPr>
              <a:t> городская АТС</a:t>
            </a:r>
          </a:p>
          <a:p>
            <a:pPr algn="ctr" eaLnBrk="1" hangingPunct="1"/>
            <a:endParaRPr lang="ru-RU" sz="900">
              <a:solidFill>
                <a:srgbClr val="000000"/>
              </a:solidFill>
              <a:cs typeface="Arial"/>
            </a:endParaRPr>
          </a:p>
        </p:txBody>
      </p:sp>
      <p:sp>
        <p:nvSpPr>
          <p:cNvPr id="134231" name="Text Box 155"/>
          <p:cNvSpPr txBox="1">
            <a:spLocks noChangeArrowheads="1"/>
          </p:cNvSpPr>
          <p:nvPr/>
        </p:nvSpPr>
        <p:spPr bwMode="auto">
          <a:xfrm>
            <a:off x="4787900" y="4891088"/>
            <a:ext cx="687388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/>
            <a:r>
              <a:rPr lang="ru-RU" sz="900">
                <a:solidFill>
                  <a:srgbClr val="000000"/>
                </a:solidFill>
                <a:cs typeface="Arial"/>
              </a:rPr>
              <a:t> ГГС</a:t>
            </a:r>
          </a:p>
          <a:p>
            <a:pPr algn="ctr" eaLnBrk="1" hangingPunct="1"/>
            <a:endParaRPr lang="ru-RU" sz="900">
              <a:solidFill>
                <a:srgbClr val="000000"/>
              </a:solidFill>
              <a:cs typeface="Arial"/>
            </a:endParaRPr>
          </a:p>
        </p:txBody>
      </p:sp>
      <p:sp>
        <p:nvSpPr>
          <p:cNvPr id="134232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27220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79525">
              <a:lnSpc>
                <a:spcPct val="80000"/>
              </a:lnSpc>
            </a:pPr>
            <a:r>
              <a:rPr lang="ru-RU" sz="2100" b="1">
                <a:latin typeface="Times New Roman" pitchFamily="18" charset="0"/>
                <a:cs typeface="Times New Roman" pitchFamily="18" charset="0"/>
              </a:rPr>
              <a:t>ПАСПОРТ ТЕРРИТОРИИ НАСЕЛЕННОГО ПУНКТА</a:t>
            </a:r>
          </a:p>
          <a:p>
            <a:pPr algn="ctr" defTabSz="1279525">
              <a:lnSpc>
                <a:spcPct val="80000"/>
              </a:lnSpc>
            </a:pPr>
            <a:r>
              <a:rPr lang="ru-RU" sz="2100" b="1">
                <a:latin typeface="Times New Roman" pitchFamily="18" charset="0"/>
                <a:cs typeface="Times New Roman" pitchFamily="18" charset="0"/>
              </a:rPr>
              <a:t>ВАРНЕК  МУНИЦИПАЛЬНОГО ОБРАЗОВАНИЯ «ЮШАРСКИЙ СЕЛЬСОВЕТ</a:t>
            </a:r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 defTabSz="1279525">
              <a:lnSpc>
                <a:spcPct val="80000"/>
              </a:lnSpc>
            </a:pPr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НЕНЕЦКОГО АВТОНОМНОГО ОКРУГА</a:t>
            </a:r>
            <a:endParaRPr lang="ru-RU" sz="2100" b="1">
              <a:latin typeface="Times New Roman" pitchFamily="18" charset="0"/>
              <a:cs typeface="Times New Roman" pitchFamily="18" charset="0"/>
            </a:endParaRPr>
          </a:p>
          <a:p>
            <a:pPr algn="ctr" defTabSz="1279525">
              <a:lnSpc>
                <a:spcPct val="80000"/>
              </a:lnSpc>
            </a:pPr>
            <a:r>
              <a:rPr lang="ru-RU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(информационно-справочные материалы по системе телекоммуникационного обеспечения) </a:t>
            </a:r>
          </a:p>
        </p:txBody>
      </p:sp>
      <p:sp>
        <p:nvSpPr>
          <p:cNvPr id="134233" name="Text Box 456"/>
          <p:cNvSpPr txBox="1">
            <a:spLocks noChangeArrowheads="1"/>
          </p:cNvSpPr>
          <p:nvPr/>
        </p:nvSpPr>
        <p:spPr bwMode="auto">
          <a:xfrm>
            <a:off x="11945938" y="0"/>
            <a:ext cx="855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п. 6.3.</a:t>
            </a:r>
          </a:p>
        </p:txBody>
      </p:sp>
    </p:spTree>
  </p:cSld>
  <p:clrMapOvr>
    <a:masterClrMapping/>
  </p:clrMapOvr>
  <p:transition/>
  <p:timing/>
</p:sld>
</file>

<file path=ppt/slides/slide6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55913"/>
            <a:ext cx="12801600" cy="3365500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08" tIns="63959" rIns="127908" bIns="63959"/>
          <a:lstStyle/>
          <a:p>
            <a:pPr defTabSz="1277938" eaLnBrk="1" hangingPunct="1">
              <a:defRPr/>
            </a:pPr>
            <a:endParaRPr lang="ru-RU" sz="5500" b="1" i="1" u="sng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35171" name="Group 5"/>
          <p:cNvGrpSpPr/>
          <p:nvPr/>
        </p:nvGrpSpPr>
        <p:grpSpPr>
          <a:xfrm>
            <a:off x="42863" y="157163"/>
            <a:ext cx="2335212" cy="2019300"/>
            <a:chOff x="373" y="1752"/>
            <a:chExt cx="1786" cy="1388"/>
          </a:xfrm>
        </p:grpSpPr>
        <p:sp>
          <p:nvSpPr>
            <p:cNvPr id="135180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4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135181" name="Freeform 7"/>
            <p:cNvSpPr/>
            <p:nvPr/>
          </p:nvSpPr>
          <p:spPr bwMode="auto">
            <a:xfrm>
              <a:off x="489" y="1759"/>
              <a:ext cx="764" cy="246"/>
            </a:xfrm>
            <a:custGeom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5182" name="Freeform 8"/>
            <p:cNvSpPr/>
            <p:nvPr/>
          </p:nvSpPr>
          <p:spPr bwMode="auto">
            <a:xfrm>
              <a:off x="485" y="2382"/>
              <a:ext cx="980" cy="246"/>
            </a:xfrm>
            <a:custGeom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6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5183" name="Freeform 9"/>
            <p:cNvSpPr/>
            <p:nvPr/>
          </p:nvSpPr>
          <p:spPr bwMode="auto">
            <a:xfrm>
              <a:off x="1705" y="2340"/>
              <a:ext cx="138" cy="251"/>
            </a:xfrm>
            <a:custGeom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5184" name="Freeform 10"/>
            <p:cNvSpPr/>
            <p:nvPr/>
          </p:nvSpPr>
          <p:spPr bwMode="auto">
            <a:xfrm>
              <a:off x="1083" y="1827"/>
              <a:ext cx="166" cy="247"/>
            </a:xfrm>
            <a:custGeom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5185" name="Freeform 11"/>
            <p:cNvSpPr/>
            <p:nvPr/>
          </p:nvSpPr>
          <p:spPr bwMode="auto">
            <a:xfrm>
              <a:off x="1792" y="2104"/>
              <a:ext cx="248" cy="247"/>
            </a:xfrm>
            <a:custGeom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5186" name="Freeform 12"/>
            <p:cNvSpPr/>
            <p:nvPr/>
          </p:nvSpPr>
          <p:spPr bwMode="auto">
            <a:xfrm>
              <a:off x="1826" y="2472"/>
              <a:ext cx="282" cy="247"/>
            </a:xfrm>
            <a:custGeom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5187" name="Freeform 13"/>
            <p:cNvSpPr/>
            <p:nvPr/>
          </p:nvSpPr>
          <p:spPr bwMode="auto">
            <a:xfrm>
              <a:off x="1117" y="2709"/>
              <a:ext cx="354" cy="247"/>
            </a:xfrm>
            <a:custGeom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5188" name="Freeform 14"/>
            <p:cNvSpPr/>
            <p:nvPr/>
          </p:nvSpPr>
          <p:spPr bwMode="auto">
            <a:xfrm>
              <a:off x="1784" y="2898"/>
              <a:ext cx="73" cy="242"/>
            </a:xfrm>
            <a:custGeom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5189" name="Freeform 15"/>
            <p:cNvSpPr/>
            <p:nvPr/>
          </p:nvSpPr>
          <p:spPr bwMode="auto">
            <a:xfrm>
              <a:off x="1131" y="2611"/>
              <a:ext cx="721" cy="246"/>
            </a:xfrm>
            <a:custGeom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5190" name="Freeform 16"/>
            <p:cNvSpPr/>
            <p:nvPr/>
          </p:nvSpPr>
          <p:spPr bwMode="auto">
            <a:xfrm>
              <a:off x="1794" y="2706"/>
              <a:ext cx="365" cy="246"/>
            </a:xfrm>
            <a:custGeom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5191" name="Freeform 17"/>
            <p:cNvSpPr/>
            <p:nvPr/>
          </p:nvSpPr>
          <p:spPr bwMode="auto">
            <a:xfrm>
              <a:off x="1632" y="2107"/>
              <a:ext cx="199" cy="246"/>
            </a:xfrm>
            <a:custGeom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5192" name="Freeform 18"/>
            <p:cNvSpPr/>
            <p:nvPr/>
          </p:nvSpPr>
          <p:spPr bwMode="auto">
            <a:xfrm>
              <a:off x="1212" y="1881"/>
              <a:ext cx="508" cy="246"/>
            </a:xfrm>
            <a:custGeom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5193" name="Freeform 19"/>
            <p:cNvSpPr/>
            <p:nvPr/>
          </p:nvSpPr>
          <p:spPr bwMode="auto">
            <a:xfrm>
              <a:off x="1242" y="2333"/>
              <a:ext cx="599" cy="246"/>
            </a:xfrm>
            <a:custGeom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5194" name="Freeform 20"/>
            <p:cNvSpPr/>
            <p:nvPr/>
          </p:nvSpPr>
          <p:spPr bwMode="auto">
            <a:xfrm rot="11000101" flipV="1">
              <a:off x="373" y="1835"/>
              <a:ext cx="225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5195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3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135196" name="Freeform 22"/>
            <p:cNvSpPr/>
            <p:nvPr/>
          </p:nvSpPr>
          <p:spPr bwMode="auto">
            <a:xfrm>
              <a:off x="502" y="1752"/>
              <a:ext cx="735" cy="247"/>
            </a:xfrm>
            <a:custGeom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5197" name="Freeform 37"/>
            <p:cNvSpPr/>
            <p:nvPr/>
          </p:nvSpPr>
          <p:spPr bwMode="auto">
            <a:xfrm>
              <a:off x="570" y="2142"/>
              <a:ext cx="822" cy="246"/>
            </a:xfrm>
            <a:custGeom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5198" name="Freeform 38"/>
            <p:cNvSpPr/>
            <p:nvPr/>
          </p:nvSpPr>
          <p:spPr bwMode="auto">
            <a:xfrm rot="21384436" flipH="1">
              <a:off x="396" y="1823"/>
              <a:ext cx="226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35199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3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</p:grpSp>
      <p:grpSp>
        <p:nvGrpSpPr>
          <p:cNvPr id="135172" name="Group 3"/>
          <p:cNvGrpSpPr/>
          <p:nvPr/>
        </p:nvGrpSpPr>
        <p:grpSpPr>
          <a:xfrm>
            <a:off x="12401550" y="0"/>
            <a:ext cx="400050" cy="9601200"/>
            <a:chOff x="5454" y="0"/>
            <a:chExt cx="193" cy="4320"/>
          </a:xfrm>
        </p:grpSpPr>
        <p:sp>
          <p:nvSpPr>
            <p:cNvPr id="135177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135178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135179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</p:grpSp>
      <p:graphicFrame>
        <p:nvGraphicFramePr>
          <p:cNvPr id="135173" name="Object 7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11991975" y="0"/>
          <a:ext cx="8096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CorelDRAW" r:id="rId2" imgW="810768" imgH="950976" progId="">
                  <p:embed/>
                </p:oleObj>
              </mc:Choice>
              <mc:Fallback>
                <p:oleObj name="CorelDRAW" r:id="rId2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91975" y="0"/>
                        <a:ext cx="809625" cy="1160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4" name="Object 3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420688" y="266700"/>
          <a:ext cx="357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CorelDRAW" r:id="rId4" imgW="810768" imgH="950976" progId="">
                  <p:embed/>
                </p:oleObj>
              </mc:Choice>
              <mc:Fallback>
                <p:oleObj name="CorelDRAW" r:id="rId4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0688" y="266700"/>
                        <a:ext cx="357187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5175" name="Picture 2" descr="заставка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427038" y="2838450"/>
            <a:ext cx="11945937" cy="301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06" tIns="45703" rIns="91406" bIns="45703">
            <a:spAutoFit/>
          </a:bodyPr>
          <a:lstStyle/>
          <a:p>
            <a:pPr algn="ctr" defTabSz="1277938">
              <a:defRPr/>
            </a:pPr>
            <a:endParaRPr lang="ru-RU" sz="4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1277938">
              <a:defRPr/>
            </a:pPr>
            <a: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ИНФОРМАЦИОННО -СПРАВОЧНЫЕ МАТЕРИАЛЫ ПО ЗОНАМ ПОКРЫТИЯ СОТОВЫМИ ОПЕРАТОРАМИ</a:t>
            </a:r>
          </a:p>
        </p:txBody>
      </p:sp>
    </p:spTree>
  </p:cSld>
  <p:clrMapOvr>
    <a:masterClrMapping/>
  </p:clrMapOvr>
  <p:transition/>
  <p:timing/>
</p:sld>
</file>

<file path=ppt/slides/slide6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Picture 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79511"/>
            <a:ext cx="12801600" cy="8545626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496144" y="840160"/>
            <a:ext cx="10801200" cy="8761040"/>
          </a:xfrm>
          <a:prstGeom prst="ellipse">
            <a:avLst/>
          </a:prstGeom>
          <a:solidFill>
            <a:srgbClr val="66FF66">
              <a:alpha val="45882"/>
            </a:srgbClr>
          </a:solidFill>
          <a:ln w="25400" algn="ctr">
            <a:noFill/>
            <a:round/>
          </a:ln>
        </p:spPr>
        <p:txBody>
          <a:bodyPr lIns="91344" tIns="45672" rIns="91344" bIns="45672" anchor="ctr"/>
          <a:lstStyle/>
          <a:p>
            <a:pPr algn="ctr" defTabSz="1058450" fontAlgn="auto">
              <a:spcBef>
                <a:spcPct val="0"/>
              </a:spcBef>
              <a:spcAft>
                <a:spcPct val="0"/>
              </a:spcAft>
              <a:defRPr/>
            </a:pPr>
            <a:endParaRPr lang="ru-RU" sz="5500" b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0" y="11"/>
            <a:ext cx="12801600" cy="1079499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350" tIns="45675" rIns="91350" bIns="45675" anchor="ctr"/>
          <a:lstStyle/>
          <a:p>
            <a:pPr algn="ctr" defTabSz="882650">
              <a:lnSpc>
                <a:spcPct val="90000"/>
              </a:lnSpc>
            </a:pP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ТЕРРИТОРИИ МУНИЦИПАЛЬНОГО ОБРАЗОВАНИЯ </a:t>
            </a:r>
            <a:b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СЕЛЬСОВЕТ» ПОСЕЛОК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ВАРНЕК НЕНЕЦКОГО АВТОНОМНОГО ОКРУГА</a:t>
            </a:r>
            <a:endParaRPr lang="ru-RU" sz="21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8295">
              <a:lnSpc>
                <a:spcPct val="80000"/>
              </a:lnSpc>
              <a:defRPr/>
            </a:pP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зона покрытия ОАО «МТС»)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9757130"/>
              </p:ext>
            </p:extLst>
          </p:nvPr>
        </p:nvGraphicFramePr>
        <p:xfrm>
          <a:off x="5296669" y="5025231"/>
          <a:ext cx="600075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Visio" r:id="rId3" imgW="869624" imgH="912678" progId="">
                  <p:embed/>
                </p:oleObj>
              </mc:Choice>
              <mc:Fallback>
                <p:oleObj name="Visio" r:id="rId3" imgW="869624" imgH="912678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6669" y="5025231"/>
                        <a:ext cx="600075" cy="630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Прямоугольник 578"/>
          <p:cNvGrpSpPr/>
          <p:nvPr/>
        </p:nvGrpSpPr>
        <p:grpSpPr>
          <a:xfrm>
            <a:off x="7448" y="1181674"/>
            <a:ext cx="2952328" cy="1469700"/>
            <a:chOff x="-371" y="-70"/>
            <a:chExt cx="1594" cy="699"/>
          </a:xfrm>
        </p:grpSpPr>
        <p:pic>
          <p:nvPicPr>
            <p:cNvPr id="8" name="Прямоугольник 578"/>
            <p:cNvPicPr>
              <a:picLocks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-371" y="-70"/>
              <a:ext cx="1594" cy="6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9" name="Text Box 184"/>
            <p:cNvSpPr txBox="1">
              <a:spLocks noChangeArrowheads="1"/>
            </p:cNvSpPr>
            <p:nvPr/>
          </p:nvSpPr>
          <p:spPr bwMode="auto">
            <a:xfrm>
              <a:off x="-302" y="-61"/>
              <a:ext cx="1455" cy="6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32" tIns="45716" rIns="91432" bIns="45716" anchor="ctr"/>
            <a:lstStyle/>
            <a:p>
              <a:pPr algn="ctr" defTabSz="1057847" fontAlgn="auto">
                <a:spcBef>
                  <a:spcPct val="0"/>
                </a:spcBef>
                <a:spcAft>
                  <a:spcPct val="0"/>
                </a:spcAft>
              </a:pPr>
              <a:r>
                <a:rPr lang="ru-RU" sz="1800" b="1" kern="0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Процент покрытия сотовой связью «МТС» территории </a:t>
              </a:r>
              <a:r>
                <a:rPr lang="ru-RU" sz="1800" b="1" kern="0" smtClean="0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поселка </a:t>
              </a:r>
              <a:r>
                <a:rPr lang="ru-RU" sz="1800" b="1" kern="0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составляет </a:t>
              </a:r>
              <a:r>
                <a:rPr lang="ru-RU" sz="1800" b="1" kern="0" smtClean="0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98,5</a:t>
              </a:r>
              <a:r>
                <a:rPr lang="ru-RU" sz="1800" b="1" kern="0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%</a:t>
              </a:r>
            </a:p>
          </p:txBody>
        </p:sp>
      </p:grpSp>
      <p:sp>
        <p:nvSpPr>
          <p:cNvPr id="10" name="Rectangle 375"/>
          <p:cNvSpPr>
            <a:spLocks noChangeArrowheads="1"/>
          </p:cNvSpPr>
          <p:nvPr/>
        </p:nvSpPr>
        <p:spPr bwMode="auto">
          <a:xfrm>
            <a:off x="22225" y="8791576"/>
            <a:ext cx="4752975" cy="855663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00"/>
            </a:solidFill>
            <a:miter lim="800000"/>
          </a:ln>
        </p:spPr>
        <p:txBody>
          <a:bodyPr lIns="90229" tIns="45114" rIns="90229" bIns="45114"/>
          <a:lstStyle/>
          <a:p>
            <a:pPr defTabSz="905925" fontAlgn="auto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  <a:cs typeface="Arial"/>
              </a:rPr>
              <a:t>Ответственный за взаимодействие с МЧС России Брылев А.В., </a:t>
            </a:r>
          </a:p>
          <a:p>
            <a:pPr defTabSz="905925" fontAlgn="auto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  <a:cs typeface="Arial"/>
              </a:rPr>
              <a:t>т. </a:t>
            </a:r>
            <a:r>
              <a:rPr lang="ru-RU" sz="1000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8-81853-4-99-06</a:t>
            </a:r>
            <a:endParaRPr lang="ru-RU" sz="1000">
              <a:solidFill>
                <a:srgbClr val="000000"/>
              </a:solidFill>
              <a:latin typeface="Times New Roman" panose="02020603050405020304" pitchFamily="18" charset="0"/>
              <a:cs typeface="Arial"/>
            </a:endParaRPr>
          </a:p>
          <a:p>
            <a:pPr defTabSz="905925" fontAlgn="auto">
              <a:spcBef>
                <a:spcPct val="0"/>
              </a:spcBef>
              <a:spcAft>
                <a:spcPct val="0"/>
              </a:spcAft>
            </a:pPr>
            <a:endParaRPr lang="ru-RU" sz="1000">
              <a:solidFill>
                <a:srgbClr val="000000"/>
              </a:solidFill>
              <a:latin typeface="Times New Roman" pitchFamily="18" charset="0"/>
              <a:cs typeface="Arial"/>
            </a:endParaRPr>
          </a:p>
          <a:p>
            <a:pPr defTabSz="905925" fontAlgn="auto">
              <a:spcBef>
                <a:spcPct val="0"/>
              </a:spcBef>
              <a:spcAft>
                <a:spcPct val="0"/>
              </a:spcAft>
            </a:pPr>
            <a:r>
              <a:rPr lang="ru-RU" sz="1000">
                <a:solidFill>
                  <a:srgbClr val="000000"/>
                </a:solidFill>
                <a:latin typeface="Times New Roman" pitchFamily="18" charset="0"/>
                <a:cs typeface="Arial"/>
              </a:rPr>
              <a:t>Количество зарегистрированных в сети абонентов: </a:t>
            </a:r>
            <a:r>
              <a:rPr lang="ru-RU" sz="1000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_ 105 </a:t>
            </a:r>
            <a:r>
              <a:rPr lang="ru-RU" sz="1000">
                <a:solidFill>
                  <a:srgbClr val="000000"/>
                </a:solidFill>
                <a:latin typeface="Times New Roman" pitchFamily="18" charset="0"/>
                <a:cs typeface="Arial"/>
              </a:rPr>
              <a:t>чел._</a:t>
            </a:r>
          </a:p>
        </p:txBody>
      </p:sp>
    </p:spTree>
    <p:extLst>
      <p:ext uri="{BB962C8B-B14F-4D97-AF65-F5344CB8AC3E}">
        <p14:creationId xmlns="" xmlns:p14="http://schemas.microsoft.com/office/powerpoint/2010/main" val="284141280"/>
      </p:ext>
    </p:extLst>
  </p:cSld>
  <p:clrMapOvr>
    <a:masterClrMapping/>
  </p:clrMapOvr>
  <p:transition/>
  <p:timing/>
</p:sld>
</file>

<file path=ppt/slides/slide6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Picture 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79511"/>
            <a:ext cx="12801600" cy="8545626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0" y="11"/>
            <a:ext cx="12801600" cy="1079499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350" tIns="45675" rIns="91350" bIns="45675" anchor="ctr"/>
          <a:lstStyle/>
          <a:p>
            <a:pPr algn="ctr" defTabSz="882650">
              <a:lnSpc>
                <a:spcPct val="90000"/>
              </a:lnSpc>
            </a:pP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ТЕРРИТОРИИ МУНИЦИПАЛЬНОГО ОБРАЗОВАНИЯ </a:t>
            </a:r>
            <a:b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СЕЛЬСОВЕТ» ПОСЕЛОК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ВАРНЕК</a:t>
            </a:r>
            <a:endParaRPr lang="ru-RU" sz="21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8295">
              <a:lnSpc>
                <a:spcPct val="80000"/>
              </a:lnSpc>
              <a:defRPr/>
            </a:pP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зона покрытия ОАО </a:t>
            </a: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«Мегафон»)</a:t>
            </a:r>
            <a:endParaRPr lang="ru-RU" sz="21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Прямоугольник 578"/>
          <p:cNvGrpSpPr/>
          <p:nvPr/>
        </p:nvGrpSpPr>
        <p:grpSpPr>
          <a:xfrm>
            <a:off x="7448" y="1181674"/>
            <a:ext cx="2952328" cy="1469700"/>
            <a:chOff x="-371" y="-70"/>
            <a:chExt cx="1594" cy="699"/>
          </a:xfrm>
        </p:grpSpPr>
        <p:pic>
          <p:nvPicPr>
            <p:cNvPr id="8" name="Прямоугольник 578"/>
            <p:cNvPicPr>
              <a:picLocks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-371" y="-70"/>
              <a:ext cx="1594" cy="6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9" name="Text Box 184"/>
            <p:cNvSpPr txBox="1">
              <a:spLocks noChangeArrowheads="1"/>
            </p:cNvSpPr>
            <p:nvPr/>
          </p:nvSpPr>
          <p:spPr bwMode="auto">
            <a:xfrm>
              <a:off x="-302" y="-61"/>
              <a:ext cx="1455" cy="6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32" tIns="45716" rIns="91432" bIns="45716" anchor="ctr"/>
            <a:lstStyle/>
            <a:p>
              <a:pPr algn="ctr" defTabSz="1057847" fontAlgn="auto">
                <a:spcBef>
                  <a:spcPct val="0"/>
                </a:spcBef>
                <a:spcAft>
                  <a:spcPct val="0"/>
                </a:spcAft>
              </a:pPr>
              <a:r>
                <a:rPr lang="ru-RU" sz="1800" b="1" kern="0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Процент покрытия сотовой связью </a:t>
              </a:r>
              <a:r>
                <a:rPr lang="ru-RU" sz="1800" b="1" kern="0" smtClean="0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«Мегафон» </a:t>
              </a:r>
              <a:r>
                <a:rPr lang="ru-RU" sz="1800" b="1" kern="0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территории </a:t>
              </a:r>
              <a:r>
                <a:rPr lang="ru-RU" sz="1800" b="1" kern="0" smtClean="0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поселка </a:t>
              </a:r>
              <a:r>
                <a:rPr lang="ru-RU" sz="1800" b="1" kern="0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составляет 0</a:t>
              </a:r>
              <a:r>
                <a:rPr lang="ru-RU" sz="1800" b="1" kern="0" smtClean="0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%</a:t>
              </a:r>
              <a:endParaRPr lang="ru-RU" sz="1800" b="1" ker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endParaRPr>
            </a:p>
          </p:txBody>
        </p:sp>
      </p:grpSp>
      <p:sp>
        <p:nvSpPr>
          <p:cNvPr id="10" name="Rectangle 375"/>
          <p:cNvSpPr>
            <a:spLocks noChangeArrowheads="1"/>
          </p:cNvSpPr>
          <p:nvPr/>
        </p:nvSpPr>
        <p:spPr bwMode="auto">
          <a:xfrm>
            <a:off x="22225" y="8791576"/>
            <a:ext cx="4752975" cy="855663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00"/>
            </a:solidFill>
            <a:miter lim="800000"/>
          </a:ln>
        </p:spPr>
        <p:txBody>
          <a:bodyPr lIns="90229" tIns="45114" rIns="90229" bIns="45114"/>
          <a:lstStyle/>
          <a:p>
            <a:pPr defTabSz="905925" fontAlgn="auto">
              <a:spcBef>
                <a:spcPct val="0"/>
              </a:spcBef>
              <a:spcAft>
                <a:spcPct val="0"/>
              </a:spcAft>
            </a:pPr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Arial"/>
              </a:rPr>
              <a:t>Ответственный за взаимодействие с МЧС России Брылев А.В., </a:t>
            </a:r>
          </a:p>
          <a:p>
            <a:pPr defTabSz="905925" fontAlgn="auto">
              <a:spcBef>
                <a:spcPct val="0"/>
              </a:spcBef>
              <a:spcAft>
                <a:spcPct val="0"/>
              </a:spcAft>
            </a:pPr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Arial"/>
              </a:rPr>
              <a:t>т. </a:t>
            </a:r>
            <a:r>
              <a:rPr lang="ru-RU" sz="800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8-81853-4-99-06</a:t>
            </a:r>
            <a:endParaRPr lang="ru-RU" sz="800">
              <a:solidFill>
                <a:srgbClr val="000000"/>
              </a:solidFill>
              <a:latin typeface="Times New Roman" pitchFamily="18" charset="0"/>
              <a:cs typeface="Arial"/>
            </a:endParaRPr>
          </a:p>
          <a:p>
            <a:pPr defTabSz="905925" fontAlgn="auto">
              <a:spcBef>
                <a:spcPct val="0"/>
              </a:spcBef>
              <a:spcAft>
                <a:spcPct val="0"/>
              </a:spcAft>
            </a:pPr>
            <a:endParaRPr lang="ru-RU" sz="800">
              <a:solidFill>
                <a:srgbClr val="000000"/>
              </a:solidFill>
              <a:latin typeface="Times New Roman" pitchFamily="18" charset="0"/>
              <a:cs typeface="Arial"/>
            </a:endParaRPr>
          </a:p>
          <a:p>
            <a:pPr defTabSz="905925" fontAlgn="auto">
              <a:spcBef>
                <a:spcPct val="0"/>
              </a:spcBef>
              <a:spcAft>
                <a:spcPct val="0"/>
              </a:spcAft>
            </a:pPr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Arial"/>
              </a:rPr>
              <a:t>Количество зарегистрированных в сети абонентов: </a:t>
            </a:r>
            <a:r>
              <a:rPr lang="ru-RU" sz="800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_ 0 чел</a:t>
            </a:r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Arial"/>
              </a:rPr>
              <a:t>._</a:t>
            </a:r>
          </a:p>
        </p:txBody>
      </p:sp>
    </p:spTree>
    <p:extLst>
      <p:ext uri="{BB962C8B-B14F-4D97-AF65-F5344CB8AC3E}">
        <p14:creationId xmlns="" xmlns:p14="http://schemas.microsoft.com/office/powerpoint/2010/main" val="211214252"/>
      </p:ext>
    </p:extLst>
  </p:cSld>
  <p:clrMapOvr>
    <a:masterClrMapping/>
  </p:clrMapOvr>
  <p:transition/>
  <p:timing/>
</p:sld>
</file>

<file path=ppt/slides/slide6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Picture 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79511"/>
            <a:ext cx="12801600" cy="8545626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0" y="11"/>
            <a:ext cx="12801600" cy="1079499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350" tIns="45675" rIns="91350" bIns="45675" anchor="ctr"/>
          <a:lstStyle/>
          <a:p>
            <a:pPr algn="ctr" defTabSz="882650">
              <a:lnSpc>
                <a:spcPct val="90000"/>
              </a:lnSpc>
            </a:pP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ТЕРРИТОРИИ МУНИЦИПАЛЬНОГО ОБРАЗОВАНИЯ </a:t>
            </a:r>
            <a:b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</a:t>
            </a: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СЕЛЬСОВЕТ» ПОСЕЛОК </a:t>
            </a:r>
            <a:r>
              <a:rPr lang="ru-RU" sz="21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ВАРНЕК</a:t>
            </a:r>
            <a:endParaRPr lang="ru-RU" sz="21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8295">
              <a:lnSpc>
                <a:spcPct val="80000"/>
              </a:lnSpc>
              <a:defRPr/>
            </a:pP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зона покрытия ОАО </a:t>
            </a: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«Билайн»)</a:t>
            </a:r>
            <a:endParaRPr lang="ru-RU" sz="21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Прямоугольник 578"/>
          <p:cNvGrpSpPr/>
          <p:nvPr/>
        </p:nvGrpSpPr>
        <p:grpSpPr>
          <a:xfrm>
            <a:off x="7448" y="1181674"/>
            <a:ext cx="2952328" cy="1469700"/>
            <a:chOff x="-371" y="-70"/>
            <a:chExt cx="1594" cy="699"/>
          </a:xfrm>
        </p:grpSpPr>
        <p:pic>
          <p:nvPicPr>
            <p:cNvPr id="8" name="Прямоугольник 578"/>
            <p:cNvPicPr>
              <a:picLocks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-371" y="-70"/>
              <a:ext cx="1594" cy="6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9" name="Text Box 184"/>
            <p:cNvSpPr txBox="1">
              <a:spLocks noChangeArrowheads="1"/>
            </p:cNvSpPr>
            <p:nvPr/>
          </p:nvSpPr>
          <p:spPr bwMode="auto">
            <a:xfrm>
              <a:off x="-302" y="-61"/>
              <a:ext cx="1455" cy="6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32" tIns="45716" rIns="91432" bIns="45716" anchor="ctr"/>
            <a:lstStyle/>
            <a:p>
              <a:pPr algn="ctr" defTabSz="1057847" fontAlgn="auto">
                <a:spcBef>
                  <a:spcPct val="0"/>
                </a:spcBef>
                <a:spcAft>
                  <a:spcPct val="0"/>
                </a:spcAft>
              </a:pPr>
              <a:r>
                <a:rPr lang="ru-RU" sz="1800" b="1" kern="0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Процент покрытия сотовой связью </a:t>
              </a:r>
              <a:r>
                <a:rPr lang="ru-RU" sz="1800" b="1" kern="0" smtClean="0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«Билайн» </a:t>
              </a:r>
              <a:r>
                <a:rPr lang="ru-RU" sz="1800" b="1" kern="0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территории </a:t>
              </a:r>
              <a:r>
                <a:rPr lang="ru-RU" sz="1800" b="1" kern="0" smtClean="0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поселка </a:t>
              </a:r>
              <a:r>
                <a:rPr lang="ru-RU" sz="1800" b="1" kern="0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составляет 0</a:t>
              </a:r>
              <a:r>
                <a:rPr lang="ru-RU" sz="1800" b="1" kern="0" smtClean="0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%</a:t>
              </a:r>
              <a:endParaRPr lang="ru-RU" sz="1800" b="1" kern="0">
                <a:solidFill>
                  <a:srgbClr val="000000"/>
                </a:solidFill>
                <a:latin typeface="Times New Roman" pitchFamily="18" charset="0"/>
                <a:cs typeface="Arial"/>
              </a:endParaRPr>
            </a:p>
          </p:txBody>
        </p:sp>
      </p:grpSp>
      <p:sp>
        <p:nvSpPr>
          <p:cNvPr id="10" name="Rectangle 375"/>
          <p:cNvSpPr>
            <a:spLocks noChangeArrowheads="1"/>
          </p:cNvSpPr>
          <p:nvPr/>
        </p:nvSpPr>
        <p:spPr bwMode="auto">
          <a:xfrm>
            <a:off x="22225" y="8791576"/>
            <a:ext cx="4752975" cy="855663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00"/>
            </a:solidFill>
            <a:miter lim="800000"/>
          </a:ln>
        </p:spPr>
        <p:txBody>
          <a:bodyPr lIns="90229" tIns="45114" rIns="90229" bIns="45114"/>
          <a:lstStyle/>
          <a:p>
            <a:pPr defTabSz="905925" fontAlgn="auto">
              <a:spcBef>
                <a:spcPct val="0"/>
              </a:spcBef>
              <a:spcAft>
                <a:spcPct val="0"/>
              </a:spcAft>
            </a:pPr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Arial"/>
              </a:rPr>
              <a:t>Ответственный за взаимодействие с МЧС России Брылев А.В., </a:t>
            </a:r>
          </a:p>
          <a:p>
            <a:pPr defTabSz="905925" fontAlgn="auto">
              <a:spcBef>
                <a:spcPct val="0"/>
              </a:spcBef>
              <a:spcAft>
                <a:spcPct val="0"/>
              </a:spcAft>
            </a:pPr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Arial"/>
              </a:rPr>
              <a:t>т. </a:t>
            </a:r>
            <a:r>
              <a:rPr lang="ru-RU" sz="800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8-81853-4-99-06</a:t>
            </a:r>
            <a:endParaRPr lang="ru-RU" sz="800">
              <a:solidFill>
                <a:srgbClr val="000000"/>
              </a:solidFill>
              <a:latin typeface="Times New Roman" pitchFamily="18" charset="0"/>
              <a:cs typeface="Arial"/>
            </a:endParaRPr>
          </a:p>
          <a:p>
            <a:pPr defTabSz="905925" fontAlgn="auto">
              <a:spcBef>
                <a:spcPct val="0"/>
              </a:spcBef>
              <a:spcAft>
                <a:spcPct val="0"/>
              </a:spcAft>
            </a:pPr>
            <a:endParaRPr lang="ru-RU" sz="800">
              <a:solidFill>
                <a:srgbClr val="000000"/>
              </a:solidFill>
              <a:latin typeface="Times New Roman" pitchFamily="18" charset="0"/>
              <a:cs typeface="Arial"/>
            </a:endParaRPr>
          </a:p>
          <a:p>
            <a:pPr defTabSz="905925" fontAlgn="auto">
              <a:spcBef>
                <a:spcPct val="0"/>
              </a:spcBef>
              <a:spcAft>
                <a:spcPct val="0"/>
              </a:spcAft>
            </a:pPr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Arial"/>
              </a:rPr>
              <a:t>Количество зарегистрированных в сети абонентов: </a:t>
            </a:r>
            <a:r>
              <a:rPr lang="ru-RU" sz="800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t>_ 0  </a:t>
            </a:r>
            <a:r>
              <a:rPr lang="ru-RU" sz="800">
                <a:solidFill>
                  <a:srgbClr val="000000"/>
                </a:solidFill>
                <a:latin typeface="Times New Roman" pitchFamily="18" charset="0"/>
                <a:cs typeface="Arial"/>
              </a:rPr>
              <a:t>чел._</a:t>
            </a:r>
          </a:p>
        </p:txBody>
      </p:sp>
    </p:spTree>
    <p:extLst>
      <p:ext uri="{BB962C8B-B14F-4D97-AF65-F5344CB8AC3E}">
        <p14:creationId xmlns="" xmlns:p14="http://schemas.microsoft.com/office/powerpoint/2010/main" val="211214252"/>
      </p:ext>
    </p:extLst>
  </p:cSld>
  <p:clrMapOvr>
    <a:masterClrMapping/>
  </p:clrMapOvr>
  <p:transition/>
  <p:timing/>
</p:sld>
</file>

<file path=ppt/slides/slide6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55913"/>
            <a:ext cx="12801600" cy="3365500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08" tIns="63959" rIns="127908" bIns="63959"/>
          <a:lstStyle/>
          <a:p>
            <a:pPr defTabSz="1277938" eaLnBrk="1" hangingPunct="1">
              <a:defRPr/>
            </a:pPr>
            <a:endParaRPr lang="ru-RU" sz="5500" b="1" i="1" u="sng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40291" name="Group 5"/>
          <p:cNvGrpSpPr/>
          <p:nvPr/>
        </p:nvGrpSpPr>
        <p:grpSpPr>
          <a:xfrm>
            <a:off x="42863" y="157163"/>
            <a:ext cx="2335212" cy="2019300"/>
            <a:chOff x="373" y="1752"/>
            <a:chExt cx="1786" cy="1388"/>
          </a:xfrm>
        </p:grpSpPr>
        <p:sp>
          <p:nvSpPr>
            <p:cNvPr id="140300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4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140301" name="Freeform 7"/>
            <p:cNvSpPr/>
            <p:nvPr/>
          </p:nvSpPr>
          <p:spPr bwMode="auto">
            <a:xfrm>
              <a:off x="489" y="1759"/>
              <a:ext cx="764" cy="246"/>
            </a:xfrm>
            <a:custGeom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0302" name="Freeform 8"/>
            <p:cNvSpPr/>
            <p:nvPr/>
          </p:nvSpPr>
          <p:spPr bwMode="auto">
            <a:xfrm>
              <a:off x="485" y="2382"/>
              <a:ext cx="980" cy="246"/>
            </a:xfrm>
            <a:custGeom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6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0303" name="Freeform 9"/>
            <p:cNvSpPr/>
            <p:nvPr/>
          </p:nvSpPr>
          <p:spPr bwMode="auto">
            <a:xfrm>
              <a:off x="1705" y="2340"/>
              <a:ext cx="138" cy="251"/>
            </a:xfrm>
            <a:custGeom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0304" name="Freeform 10"/>
            <p:cNvSpPr/>
            <p:nvPr/>
          </p:nvSpPr>
          <p:spPr bwMode="auto">
            <a:xfrm>
              <a:off x="1083" y="1827"/>
              <a:ext cx="166" cy="247"/>
            </a:xfrm>
            <a:custGeom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0305" name="Freeform 11"/>
            <p:cNvSpPr/>
            <p:nvPr/>
          </p:nvSpPr>
          <p:spPr bwMode="auto">
            <a:xfrm>
              <a:off x="1792" y="2104"/>
              <a:ext cx="248" cy="247"/>
            </a:xfrm>
            <a:custGeom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0306" name="Freeform 12"/>
            <p:cNvSpPr/>
            <p:nvPr/>
          </p:nvSpPr>
          <p:spPr bwMode="auto">
            <a:xfrm>
              <a:off x="1826" y="2472"/>
              <a:ext cx="282" cy="247"/>
            </a:xfrm>
            <a:custGeom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0307" name="Freeform 13"/>
            <p:cNvSpPr/>
            <p:nvPr/>
          </p:nvSpPr>
          <p:spPr bwMode="auto">
            <a:xfrm>
              <a:off x="1117" y="2709"/>
              <a:ext cx="354" cy="247"/>
            </a:xfrm>
            <a:custGeom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0308" name="Freeform 14"/>
            <p:cNvSpPr/>
            <p:nvPr/>
          </p:nvSpPr>
          <p:spPr bwMode="auto">
            <a:xfrm>
              <a:off x="1784" y="2898"/>
              <a:ext cx="73" cy="242"/>
            </a:xfrm>
            <a:custGeom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0309" name="Freeform 15"/>
            <p:cNvSpPr/>
            <p:nvPr/>
          </p:nvSpPr>
          <p:spPr bwMode="auto">
            <a:xfrm>
              <a:off x="1131" y="2611"/>
              <a:ext cx="721" cy="246"/>
            </a:xfrm>
            <a:custGeom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0310" name="Freeform 16"/>
            <p:cNvSpPr/>
            <p:nvPr/>
          </p:nvSpPr>
          <p:spPr bwMode="auto">
            <a:xfrm>
              <a:off x="1794" y="2706"/>
              <a:ext cx="365" cy="246"/>
            </a:xfrm>
            <a:custGeom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0311" name="Freeform 17"/>
            <p:cNvSpPr/>
            <p:nvPr/>
          </p:nvSpPr>
          <p:spPr bwMode="auto">
            <a:xfrm>
              <a:off x="1632" y="2107"/>
              <a:ext cx="199" cy="246"/>
            </a:xfrm>
            <a:custGeom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0312" name="Freeform 18"/>
            <p:cNvSpPr/>
            <p:nvPr/>
          </p:nvSpPr>
          <p:spPr bwMode="auto">
            <a:xfrm>
              <a:off x="1212" y="1881"/>
              <a:ext cx="508" cy="246"/>
            </a:xfrm>
            <a:custGeom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0313" name="Freeform 19"/>
            <p:cNvSpPr/>
            <p:nvPr/>
          </p:nvSpPr>
          <p:spPr bwMode="auto">
            <a:xfrm>
              <a:off x="1242" y="2333"/>
              <a:ext cx="599" cy="246"/>
            </a:xfrm>
            <a:custGeom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0314" name="Freeform 20"/>
            <p:cNvSpPr/>
            <p:nvPr/>
          </p:nvSpPr>
          <p:spPr bwMode="auto">
            <a:xfrm rot="11000101" flipV="1">
              <a:off x="373" y="1835"/>
              <a:ext cx="225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0315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3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140316" name="Freeform 22"/>
            <p:cNvSpPr/>
            <p:nvPr/>
          </p:nvSpPr>
          <p:spPr bwMode="auto">
            <a:xfrm>
              <a:off x="502" y="1752"/>
              <a:ext cx="735" cy="247"/>
            </a:xfrm>
            <a:custGeom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0317" name="Freeform 37"/>
            <p:cNvSpPr/>
            <p:nvPr/>
          </p:nvSpPr>
          <p:spPr bwMode="auto">
            <a:xfrm>
              <a:off x="570" y="2142"/>
              <a:ext cx="822" cy="246"/>
            </a:xfrm>
            <a:custGeom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0318" name="Freeform 38"/>
            <p:cNvSpPr/>
            <p:nvPr/>
          </p:nvSpPr>
          <p:spPr bwMode="auto">
            <a:xfrm rot="21384436" flipH="1">
              <a:off x="396" y="1823"/>
              <a:ext cx="226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0319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3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</p:grpSp>
      <p:grpSp>
        <p:nvGrpSpPr>
          <p:cNvPr id="140292" name="Group 3"/>
          <p:cNvGrpSpPr/>
          <p:nvPr/>
        </p:nvGrpSpPr>
        <p:grpSpPr>
          <a:xfrm>
            <a:off x="12401550" y="0"/>
            <a:ext cx="400050" cy="9601200"/>
            <a:chOff x="5454" y="0"/>
            <a:chExt cx="193" cy="4320"/>
          </a:xfrm>
        </p:grpSpPr>
        <p:sp>
          <p:nvSpPr>
            <p:cNvPr id="140297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140298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140299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</p:grpSp>
      <p:graphicFrame>
        <p:nvGraphicFramePr>
          <p:cNvPr id="140293" name="Object 7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11991975" y="0"/>
          <a:ext cx="8096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CorelDRAW" r:id="rId2" imgW="810768" imgH="950976" progId="">
                  <p:embed/>
                </p:oleObj>
              </mc:Choice>
              <mc:Fallback>
                <p:oleObj name="CorelDRAW" r:id="rId2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91975" y="0"/>
                        <a:ext cx="809625" cy="1160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4" name="Object 3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420688" y="266700"/>
          <a:ext cx="357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CorelDRAW" r:id="rId4" imgW="810768" imgH="950976" progId="">
                  <p:embed/>
                </p:oleObj>
              </mc:Choice>
              <mc:Fallback>
                <p:oleObj name="CorelDRAW" r:id="rId4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0688" y="266700"/>
                        <a:ext cx="357187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0295" name="Picture 2" descr="заставка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427038" y="1817688"/>
            <a:ext cx="11945937" cy="52149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06" tIns="45703" rIns="91406" bIns="45703">
            <a:spAutoFit/>
          </a:bodyPr>
          <a:lstStyle/>
          <a:p>
            <a:pPr algn="ctr" defTabSz="1277938">
              <a:defRPr/>
            </a:pPr>
            <a:endParaRPr lang="ru-RU" sz="4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1277938">
              <a:defRPr/>
            </a:pPr>
            <a: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ИНФОРМАЦИОННО -СПРАВОЧНЫЕ МАТЕРИАЛЫ ПО СИСТЕМЕ ОПОВЕЩЕНИЯ И ИНФОРМИРОВАНИЯ, В ТОМ ЧИСЛЕ С ИСПОЛЬЗОВАНИЕМ ТЕХНИЧЕСКИХ СРЕДСТВ ОКСИОН</a:t>
            </a:r>
          </a:p>
        </p:txBody>
      </p:sp>
    </p:spTree>
  </p:cSld>
  <p:clrMapOvr>
    <a:masterClrMapping/>
  </p:clrMapOvr>
  <p:transition/>
  <p:timing/>
</p:sld>
</file>

<file path=ppt/slides/slide6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127466" tIns="63732" rIns="127466" bIns="63732"/>
          <a:lstStyle/>
          <a:p>
            <a:endParaRPr lang="ru-RU" smtClean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127466" tIns="63732" rIns="127466" bIns="63732"/>
          <a:lstStyle/>
          <a:p>
            <a:pPr marL="355600" indent="-355600" defTabSz="954088"/>
            <a:endParaRPr lang="ru-RU" smtClean="0"/>
          </a:p>
        </p:txBody>
      </p:sp>
      <p:pic>
        <p:nvPicPr>
          <p:cNvPr id="142340" name="Picture 4" descr="НАО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8925"/>
            <a:ext cx="12801600" cy="989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1" name="AutoShape 437"/>
          <p:cNvSpPr>
            <a:spLocks noChangeArrowheads="1"/>
          </p:cNvSpPr>
          <p:nvPr/>
        </p:nvSpPr>
        <p:spPr bwMode="auto">
          <a:xfrm>
            <a:off x="1754188" y="5562600"/>
            <a:ext cx="2589212" cy="265113"/>
          </a:xfrm>
          <a:prstGeom prst="wedgeRectCallout">
            <a:avLst>
              <a:gd name="adj1" fmla="val 88356"/>
              <a:gd name="adj2" fmla="val 237731"/>
            </a:avLst>
          </a:prstGeom>
          <a:solidFill>
            <a:srgbClr val="FF9900">
              <a:alpha val="50980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lIns="57419" tIns="63795" rIns="57419" bIns="63795">
            <a:spAutoFit/>
          </a:bodyPr>
          <a:lstStyle/>
          <a:p>
            <a:pPr algn="ctr" defTabSz="1274763"/>
            <a:r>
              <a:rPr lang="ru-RU" sz="800" b="1">
                <a:solidFill>
                  <a:srgbClr val="000000"/>
                </a:solidFill>
              </a:rPr>
              <a:t>НАО, Тельвиский с/с (п.Телвиска) </a:t>
            </a:r>
          </a:p>
        </p:txBody>
      </p:sp>
      <p:grpSp>
        <p:nvGrpSpPr>
          <p:cNvPr id="142342" name="Группа 125"/>
          <p:cNvGrpSpPr/>
          <p:nvPr/>
        </p:nvGrpSpPr>
        <p:grpSpPr>
          <a:xfrm>
            <a:off x="5713413" y="5410200"/>
            <a:ext cx="579437" cy="411163"/>
            <a:chOff x="6429388" y="3929066"/>
            <a:chExt cx="356835" cy="534571"/>
          </a:xfrm>
        </p:grpSpPr>
        <p:cxnSp>
          <p:nvCxnSpPr>
            <p:cNvPr id="142363" name="AutoShape 17"/>
            <p:cNvCxnSpPr>
              <a:cxnSpLocks noChangeShapeType="1"/>
            </p:cNvCxnSpPr>
            <p:nvPr/>
          </p:nvCxnSpPr>
          <p:spPr bwMode="auto">
            <a:xfrm rot="16200000" flipH="1">
              <a:off x="6372755" y="4271907"/>
              <a:ext cx="257907" cy="73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42364" name="Группа 124"/>
            <p:cNvGrpSpPr/>
            <p:nvPr/>
          </p:nvGrpSpPr>
          <p:grpSpPr>
            <a:xfrm>
              <a:off x="6429388" y="3929066"/>
              <a:ext cx="356835" cy="534571"/>
              <a:chOff x="6429388" y="4000504"/>
              <a:chExt cx="356835" cy="534571"/>
            </a:xfrm>
          </p:grpSpPr>
          <p:sp>
            <p:nvSpPr>
              <p:cNvPr id="142365" name="Овал 101"/>
              <p:cNvSpPr>
                <a:spLocks noChangeArrowheads="1"/>
              </p:cNvSpPr>
              <p:nvPr/>
            </p:nvSpPr>
            <p:spPr bwMode="auto">
              <a:xfrm>
                <a:off x="6429388" y="4392333"/>
                <a:ext cx="143296" cy="142121"/>
              </a:xfrm>
              <a:prstGeom prst="ellipse">
                <a:avLst/>
              </a:prstGeom>
              <a:solidFill>
                <a:srgbClr val="00FF00"/>
              </a:solidFill>
              <a:ln w="12700" algn="ctr">
                <a:solidFill>
                  <a:srgbClr val="161616"/>
                </a:solidFill>
                <a:round/>
              </a:ln>
            </p:spPr>
            <p:txBody>
              <a:bodyPr lIns="179142" tIns="89574" rIns="179142" bIns="89574" anchor="ctr"/>
              <a:lstStyle/>
              <a:p>
                <a:pPr algn="ctr" defTabSz="1335088"/>
                <a:endParaRPr lang="ru-RU" sz="3100">
                  <a:solidFill>
                    <a:srgbClr val="FFFFFF"/>
                  </a:solidFill>
                  <a:latin typeface="Times New Roman" panose="02020603050405020304" pitchFamily="18" charset="0"/>
                  <a:cs typeface="Arial"/>
                </a:endParaRPr>
              </a:p>
            </p:txBody>
          </p:sp>
          <p:sp>
            <p:nvSpPr>
              <p:cNvPr id="142366" name="AutoShape 16"/>
              <p:cNvSpPr>
                <a:spLocks noChangeArrowheads="1"/>
              </p:cNvSpPr>
              <p:nvPr/>
            </p:nvSpPr>
            <p:spPr bwMode="auto">
              <a:xfrm rot="5400000">
                <a:off x="6536363" y="3964967"/>
                <a:ext cx="214324" cy="285397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10800000" vert="eaVert" lIns="179142" tIns="89574" rIns="179142" bIns="89574"/>
              <a:lstStyle/>
              <a:p>
                <a:pPr defTabSz="1335088"/>
                <a:endParaRPr lang="ru-RU" sz="3100">
                  <a:solidFill>
                    <a:srgbClr val="000000"/>
                  </a:solidFill>
                  <a:latin typeface="Times New Roman" panose="02020603050405020304" pitchFamily="18" charset="0"/>
                  <a:cs typeface="Arial"/>
                </a:endParaRPr>
              </a:p>
            </p:txBody>
          </p:sp>
        </p:grpSp>
      </p:grpSp>
      <p:grpSp>
        <p:nvGrpSpPr>
          <p:cNvPr id="142343" name="Группа 125"/>
          <p:cNvGrpSpPr/>
          <p:nvPr/>
        </p:nvGrpSpPr>
        <p:grpSpPr>
          <a:xfrm>
            <a:off x="6021388" y="5562600"/>
            <a:ext cx="577850" cy="411163"/>
            <a:chOff x="6429388" y="3929066"/>
            <a:chExt cx="356835" cy="534571"/>
          </a:xfrm>
        </p:grpSpPr>
        <p:cxnSp>
          <p:nvCxnSpPr>
            <p:cNvPr id="142359" name="AutoShape 17"/>
            <p:cNvCxnSpPr>
              <a:cxnSpLocks noChangeShapeType="1"/>
            </p:cNvCxnSpPr>
            <p:nvPr/>
          </p:nvCxnSpPr>
          <p:spPr bwMode="auto">
            <a:xfrm rot="16200000" flipH="1">
              <a:off x="6372755" y="4271907"/>
              <a:ext cx="257907" cy="73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42360" name="Группа 124"/>
            <p:cNvGrpSpPr/>
            <p:nvPr/>
          </p:nvGrpSpPr>
          <p:grpSpPr>
            <a:xfrm>
              <a:off x="6429388" y="3929066"/>
              <a:ext cx="356835" cy="534571"/>
              <a:chOff x="6429388" y="4000504"/>
              <a:chExt cx="356835" cy="534571"/>
            </a:xfrm>
          </p:grpSpPr>
          <p:sp>
            <p:nvSpPr>
              <p:cNvPr id="142361" name="Овал 101"/>
              <p:cNvSpPr>
                <a:spLocks noChangeArrowheads="1"/>
              </p:cNvSpPr>
              <p:nvPr/>
            </p:nvSpPr>
            <p:spPr bwMode="auto">
              <a:xfrm>
                <a:off x="6429388" y="4392333"/>
                <a:ext cx="143296" cy="142121"/>
              </a:xfrm>
              <a:prstGeom prst="ellipse">
                <a:avLst/>
              </a:prstGeom>
              <a:solidFill>
                <a:srgbClr val="00FF00"/>
              </a:solidFill>
              <a:ln w="12700" algn="ctr">
                <a:solidFill>
                  <a:srgbClr val="161616"/>
                </a:solidFill>
                <a:round/>
              </a:ln>
            </p:spPr>
            <p:txBody>
              <a:bodyPr lIns="179142" tIns="89574" rIns="179142" bIns="89574" anchor="ctr"/>
              <a:lstStyle/>
              <a:p>
                <a:pPr algn="ctr" defTabSz="1335088"/>
                <a:endParaRPr lang="ru-RU" sz="3100">
                  <a:solidFill>
                    <a:srgbClr val="FFFFFF"/>
                  </a:solidFill>
                  <a:latin typeface="Times New Roman" pitchFamily="18" charset="0"/>
                  <a:cs typeface="Arial"/>
                </a:endParaRPr>
              </a:p>
            </p:txBody>
          </p:sp>
          <p:sp>
            <p:nvSpPr>
              <p:cNvPr id="142362" name="AutoShape 16"/>
              <p:cNvSpPr>
                <a:spLocks noChangeArrowheads="1"/>
              </p:cNvSpPr>
              <p:nvPr/>
            </p:nvSpPr>
            <p:spPr bwMode="auto">
              <a:xfrm rot="5400000">
                <a:off x="6536363" y="3964967"/>
                <a:ext cx="214324" cy="285397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10800000" vert="eaVert" lIns="179142" tIns="89574" rIns="179142" bIns="89574"/>
              <a:lstStyle/>
              <a:p>
                <a:pPr defTabSz="1335088"/>
                <a:endParaRPr lang="ru-RU" sz="3100">
                  <a:solidFill>
                    <a:srgbClr val="000000"/>
                  </a:solidFill>
                  <a:latin typeface="Times New Roman" pitchFamily="18" charset="0"/>
                  <a:cs typeface="Arial"/>
                </a:endParaRPr>
              </a:p>
            </p:txBody>
          </p:sp>
        </p:grpSp>
      </p:grpSp>
      <p:grpSp>
        <p:nvGrpSpPr>
          <p:cNvPr id="142344" name="Группа 125"/>
          <p:cNvGrpSpPr/>
          <p:nvPr/>
        </p:nvGrpSpPr>
        <p:grpSpPr>
          <a:xfrm>
            <a:off x="5334000" y="5943600"/>
            <a:ext cx="577850" cy="411163"/>
            <a:chOff x="6429388" y="3929066"/>
            <a:chExt cx="356835" cy="534571"/>
          </a:xfrm>
        </p:grpSpPr>
        <p:cxnSp>
          <p:nvCxnSpPr>
            <p:cNvPr id="142355" name="AutoShape 17"/>
            <p:cNvCxnSpPr>
              <a:cxnSpLocks noChangeShapeType="1"/>
            </p:cNvCxnSpPr>
            <p:nvPr/>
          </p:nvCxnSpPr>
          <p:spPr bwMode="auto">
            <a:xfrm rot="16200000" flipH="1">
              <a:off x="6372755" y="4271907"/>
              <a:ext cx="257907" cy="73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42356" name="Группа 124"/>
            <p:cNvGrpSpPr/>
            <p:nvPr/>
          </p:nvGrpSpPr>
          <p:grpSpPr>
            <a:xfrm>
              <a:off x="6429388" y="3929066"/>
              <a:ext cx="356835" cy="534571"/>
              <a:chOff x="6429388" y="4000504"/>
              <a:chExt cx="356835" cy="534571"/>
            </a:xfrm>
          </p:grpSpPr>
          <p:sp>
            <p:nvSpPr>
              <p:cNvPr id="142357" name="Овал 101"/>
              <p:cNvSpPr>
                <a:spLocks noChangeArrowheads="1"/>
              </p:cNvSpPr>
              <p:nvPr/>
            </p:nvSpPr>
            <p:spPr bwMode="auto">
              <a:xfrm>
                <a:off x="6429388" y="4392333"/>
                <a:ext cx="143296" cy="142121"/>
              </a:xfrm>
              <a:prstGeom prst="ellipse">
                <a:avLst/>
              </a:prstGeom>
              <a:solidFill>
                <a:srgbClr val="00FF00"/>
              </a:solidFill>
              <a:ln w="12700" algn="ctr">
                <a:solidFill>
                  <a:srgbClr val="161616"/>
                </a:solidFill>
                <a:round/>
              </a:ln>
            </p:spPr>
            <p:txBody>
              <a:bodyPr lIns="179142" tIns="89574" rIns="179142" bIns="89574" anchor="ctr"/>
              <a:lstStyle/>
              <a:p>
                <a:pPr algn="ctr" defTabSz="1335088"/>
                <a:endParaRPr lang="ru-RU" sz="3100">
                  <a:solidFill>
                    <a:srgbClr val="FFFFFF"/>
                  </a:solidFill>
                  <a:latin typeface="Times New Roman" pitchFamily="18" charset="0"/>
                  <a:cs typeface="Arial"/>
                </a:endParaRPr>
              </a:p>
            </p:txBody>
          </p:sp>
          <p:sp>
            <p:nvSpPr>
              <p:cNvPr id="142358" name="AutoShape 16"/>
              <p:cNvSpPr>
                <a:spLocks noChangeArrowheads="1"/>
              </p:cNvSpPr>
              <p:nvPr/>
            </p:nvSpPr>
            <p:spPr bwMode="auto">
              <a:xfrm rot="5400000">
                <a:off x="6536363" y="3964967"/>
                <a:ext cx="214324" cy="285397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10800000" vert="eaVert" lIns="179142" tIns="89574" rIns="179142" bIns="89574"/>
              <a:lstStyle/>
              <a:p>
                <a:pPr defTabSz="1335088"/>
                <a:endParaRPr lang="ru-RU" sz="3100">
                  <a:solidFill>
                    <a:srgbClr val="000000"/>
                  </a:solidFill>
                  <a:latin typeface="Times New Roman" pitchFamily="18" charset="0"/>
                  <a:cs typeface="Arial"/>
                </a:endParaRPr>
              </a:p>
            </p:txBody>
          </p:sp>
        </p:grpSp>
      </p:grpSp>
      <p:sp>
        <p:nvSpPr>
          <p:cNvPr id="142345" name="AutoShape 437"/>
          <p:cNvSpPr>
            <a:spLocks noChangeArrowheads="1"/>
          </p:cNvSpPr>
          <p:nvPr/>
        </p:nvSpPr>
        <p:spPr bwMode="auto">
          <a:xfrm>
            <a:off x="2209800" y="5105400"/>
            <a:ext cx="2590800" cy="263525"/>
          </a:xfrm>
          <a:prstGeom prst="wedgeRectCallout">
            <a:avLst>
              <a:gd name="adj1" fmla="val 85417"/>
              <a:gd name="adj2" fmla="val 193560"/>
            </a:avLst>
          </a:prstGeom>
          <a:solidFill>
            <a:srgbClr val="FF9900">
              <a:alpha val="50980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lIns="57419" tIns="63795" rIns="57419" bIns="63795">
            <a:spAutoFit/>
          </a:bodyPr>
          <a:lstStyle/>
          <a:p>
            <a:pPr algn="ctr" defTabSz="1274763"/>
            <a:r>
              <a:rPr lang="ru-RU" sz="800" b="1">
                <a:solidFill>
                  <a:srgbClr val="000000"/>
                </a:solidFill>
              </a:rPr>
              <a:t>НАО, Андегский с/с (п.Андег)</a:t>
            </a:r>
            <a:r>
              <a:rPr lang="ru-RU" sz="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2346" name="AutoShape 437"/>
          <p:cNvSpPr>
            <a:spLocks noChangeArrowheads="1"/>
          </p:cNvSpPr>
          <p:nvPr/>
        </p:nvSpPr>
        <p:spPr bwMode="auto">
          <a:xfrm>
            <a:off x="3657600" y="7010400"/>
            <a:ext cx="2589213" cy="263525"/>
          </a:xfrm>
          <a:prstGeom prst="wedgeRectCallout">
            <a:avLst>
              <a:gd name="adj1" fmla="val 43870"/>
              <a:gd name="adj2" fmla="val -450616"/>
            </a:avLst>
          </a:prstGeom>
          <a:solidFill>
            <a:srgbClr val="FF9900">
              <a:alpha val="50980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lIns="57419" tIns="63795" rIns="57419" bIns="63795">
            <a:spAutoFit/>
          </a:bodyPr>
          <a:lstStyle/>
          <a:p>
            <a:pPr algn="ctr" defTabSz="1274763"/>
            <a:r>
              <a:rPr lang="ru-RU" sz="800" b="1">
                <a:solidFill>
                  <a:srgbClr val="000000"/>
                </a:solidFill>
              </a:rPr>
              <a:t>НАО,  Приморско – Куйский с/с (п.Красное) </a:t>
            </a:r>
          </a:p>
        </p:txBody>
      </p:sp>
      <p:sp>
        <p:nvSpPr>
          <p:cNvPr id="142347" name="AutoShape 437"/>
          <p:cNvSpPr>
            <a:spLocks noChangeArrowheads="1"/>
          </p:cNvSpPr>
          <p:nvPr/>
        </p:nvSpPr>
        <p:spPr bwMode="auto">
          <a:xfrm>
            <a:off x="1143000" y="6172200"/>
            <a:ext cx="2590800" cy="263525"/>
          </a:xfrm>
          <a:prstGeom prst="wedgeRectCallout">
            <a:avLst>
              <a:gd name="adj1" fmla="val 91301"/>
              <a:gd name="adj2" fmla="val 64722"/>
            </a:avLst>
          </a:prstGeom>
          <a:solidFill>
            <a:srgbClr val="FF9900">
              <a:alpha val="50980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lIns="57419" tIns="63795" rIns="57419" bIns="63795">
            <a:spAutoFit/>
          </a:bodyPr>
          <a:lstStyle/>
          <a:p>
            <a:pPr algn="ctr" defTabSz="1274763"/>
            <a:r>
              <a:rPr lang="ru-RU" sz="800" b="1">
                <a:solidFill>
                  <a:srgbClr val="000000"/>
                </a:solidFill>
              </a:rPr>
              <a:t>НАО, Пустозерский с/с (п.Оксино) </a:t>
            </a:r>
          </a:p>
        </p:txBody>
      </p:sp>
      <p:grpSp>
        <p:nvGrpSpPr>
          <p:cNvPr id="142348" name="Группа 125"/>
          <p:cNvGrpSpPr/>
          <p:nvPr/>
        </p:nvGrpSpPr>
        <p:grpSpPr>
          <a:xfrm>
            <a:off x="4800600" y="6096000"/>
            <a:ext cx="577850" cy="411163"/>
            <a:chOff x="6429388" y="3929066"/>
            <a:chExt cx="356835" cy="534571"/>
          </a:xfrm>
        </p:grpSpPr>
        <p:cxnSp>
          <p:nvCxnSpPr>
            <p:cNvPr id="142351" name="AutoShape 17"/>
            <p:cNvCxnSpPr>
              <a:cxnSpLocks noChangeShapeType="1"/>
            </p:cNvCxnSpPr>
            <p:nvPr/>
          </p:nvCxnSpPr>
          <p:spPr bwMode="auto">
            <a:xfrm rot="16200000" flipH="1">
              <a:off x="6372755" y="4271907"/>
              <a:ext cx="257907" cy="73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42352" name="Группа 124"/>
            <p:cNvGrpSpPr/>
            <p:nvPr/>
          </p:nvGrpSpPr>
          <p:grpSpPr>
            <a:xfrm>
              <a:off x="6429388" y="3929066"/>
              <a:ext cx="356835" cy="534571"/>
              <a:chOff x="6429388" y="4000504"/>
              <a:chExt cx="356835" cy="534571"/>
            </a:xfrm>
          </p:grpSpPr>
          <p:sp>
            <p:nvSpPr>
              <p:cNvPr id="142353" name="Овал 101"/>
              <p:cNvSpPr>
                <a:spLocks noChangeArrowheads="1"/>
              </p:cNvSpPr>
              <p:nvPr/>
            </p:nvSpPr>
            <p:spPr bwMode="auto">
              <a:xfrm>
                <a:off x="6429388" y="4392333"/>
                <a:ext cx="143296" cy="142121"/>
              </a:xfrm>
              <a:prstGeom prst="ellipse">
                <a:avLst/>
              </a:prstGeom>
              <a:solidFill>
                <a:srgbClr val="00FF00"/>
              </a:solidFill>
              <a:ln w="12700" algn="ctr">
                <a:solidFill>
                  <a:srgbClr val="161616"/>
                </a:solidFill>
                <a:round/>
              </a:ln>
            </p:spPr>
            <p:txBody>
              <a:bodyPr lIns="179142" tIns="89574" rIns="179142" bIns="89574" anchor="ctr"/>
              <a:lstStyle/>
              <a:p>
                <a:pPr algn="ctr" defTabSz="1335088"/>
                <a:endParaRPr lang="ru-RU" sz="3100">
                  <a:solidFill>
                    <a:srgbClr val="FFFFFF"/>
                  </a:solidFill>
                  <a:latin typeface="Times New Roman" pitchFamily="18" charset="0"/>
                  <a:cs typeface="Arial"/>
                </a:endParaRPr>
              </a:p>
            </p:txBody>
          </p:sp>
          <p:sp>
            <p:nvSpPr>
              <p:cNvPr id="142354" name="AutoShape 16"/>
              <p:cNvSpPr>
                <a:spLocks noChangeArrowheads="1"/>
              </p:cNvSpPr>
              <p:nvPr/>
            </p:nvSpPr>
            <p:spPr bwMode="auto">
              <a:xfrm rot="5400000">
                <a:off x="6536363" y="3964967"/>
                <a:ext cx="214324" cy="285397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10800000" vert="eaVert" lIns="179142" tIns="89574" rIns="179142" bIns="89574"/>
              <a:lstStyle/>
              <a:p>
                <a:pPr defTabSz="1335088"/>
                <a:endParaRPr lang="ru-RU" sz="3100">
                  <a:solidFill>
                    <a:srgbClr val="000000"/>
                  </a:solidFill>
                  <a:latin typeface="Times New Roman" pitchFamily="18" charset="0"/>
                  <a:cs typeface="Arial"/>
                </a:endParaRPr>
              </a:p>
            </p:txBody>
          </p:sp>
        </p:grpSp>
      </p:grpSp>
      <p:sp>
        <p:nvSpPr>
          <p:cNvPr id="142349" name="Text Box 2275"/>
          <p:cNvSpPr txBox="1">
            <a:spLocks noChangeArrowheads="1"/>
          </p:cNvSpPr>
          <p:nvPr/>
        </p:nvSpPr>
        <p:spPr bwMode="auto">
          <a:xfrm>
            <a:off x="0" y="-312738"/>
            <a:ext cx="12801600" cy="1130301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05" tIns="45504" rIns="91005" bIns="45504">
            <a:spAutoFit/>
          </a:bodyPr>
          <a:lstStyle>
            <a:lvl1pPr defTabSz="1709738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709738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709738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709738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709738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709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709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709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709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/>
            <a:r>
              <a:rPr lang="ru-RU" sz="3200">
                <a:solidFill>
                  <a:srgbClr val="000000"/>
                </a:solidFill>
                <a:latin typeface="Times New Roman" pitchFamily="18" charset="0"/>
              </a:rPr>
              <a:t>СХЕМА</a:t>
            </a:r>
          </a:p>
          <a:p>
            <a:pPr algn="ctr" eaLnBrk="1" hangingPunct="1"/>
            <a:r>
              <a:rPr lang="ru-RU" sz="3200">
                <a:solidFill>
                  <a:srgbClr val="000000"/>
                </a:solidFill>
                <a:latin typeface="Times New Roman" pitchFamily="18" charset="0"/>
              </a:rPr>
              <a:t>размещения элементов КСИОН в Ненецком автономном округе</a:t>
            </a:r>
          </a:p>
        </p:txBody>
      </p:sp>
      <p:sp>
        <p:nvSpPr>
          <p:cNvPr id="142350" name="Text Box 331"/>
          <p:cNvSpPr txBox="1">
            <a:spLocks noChangeArrowheads="1"/>
          </p:cNvSpPr>
          <p:nvPr/>
        </p:nvSpPr>
        <p:spPr bwMode="auto">
          <a:xfrm>
            <a:off x="11945938" y="0"/>
            <a:ext cx="855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п. 6.5.</a:t>
            </a:r>
          </a:p>
        </p:txBody>
      </p:sp>
    </p:spTree>
    <p:extLst>
      <p:ext uri="{BB962C8B-B14F-4D97-AF65-F5344CB8AC3E}">
        <p14:creationId xmlns="" xmlns:p14="http://schemas.microsoft.com/office/powerpoint/2010/main" val="4071293772"/>
      </p:ext>
    </p:extLst>
  </p:cSld>
  <p:clrMapOvr>
    <a:masterClrMapping/>
  </p:clrMapOvr>
  <p:transition/>
  <p:timing/>
</p:sld>
</file>

<file path=ppt/slides/slide6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12782" name="Group 1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68083240"/>
              </p:ext>
            </p:extLst>
          </p:nvPr>
        </p:nvGraphicFramePr>
        <p:xfrm>
          <a:off x="6688138" y="1487488"/>
          <a:ext cx="5834062" cy="3673477"/>
        </p:xfrm>
        <a:graphic>
          <a:graphicData uri="http://schemas.openxmlformats.org/drawingml/2006/table">
            <a:tbl>
              <a:tblPr/>
              <a:tblGrid>
                <a:gridCol w="1670050"/>
                <a:gridCol w="1511300"/>
                <a:gridCol w="1577975"/>
                <a:gridCol w="1074737"/>
              </a:tblGrid>
              <a:tr h="984250">
                <a:tc gridSpan="4"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РАДИОВЕЩАНИЕ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982663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Наименование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радиостанции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Федеральное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Региональное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Местное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9913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МАЯК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6738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Ретро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FM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9913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Звезда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2783" name="Group 1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99634413"/>
              </p:ext>
            </p:extLst>
          </p:nvPr>
        </p:nvGraphicFramePr>
        <p:xfrm>
          <a:off x="279400" y="5378450"/>
          <a:ext cx="5834063" cy="3957639"/>
        </p:xfrm>
        <a:graphic>
          <a:graphicData uri="http://schemas.openxmlformats.org/drawingml/2006/table">
            <a:tbl>
              <a:tblPr/>
              <a:tblGrid>
                <a:gridCol w="1670050"/>
                <a:gridCol w="1512888"/>
                <a:gridCol w="1573212"/>
                <a:gridCol w="1077913"/>
              </a:tblGrid>
              <a:tr h="1060450">
                <a:tc gridSpan="4"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ТЕЛЕВИДЕНИЕ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1060450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Наименование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телеканала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Федеральный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Региональный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Местный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4363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ОРТ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1188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РОССИЯ-1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1188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РОССИЯ-24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2784" name="Group 1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30316520"/>
              </p:ext>
            </p:extLst>
          </p:nvPr>
        </p:nvGraphicFramePr>
        <p:xfrm>
          <a:off x="6761163" y="5376862"/>
          <a:ext cx="5761037" cy="3889376"/>
        </p:xfrm>
        <a:graphic>
          <a:graphicData uri="http://schemas.openxmlformats.org/drawingml/2006/table">
            <a:tbl>
              <a:tblPr/>
              <a:tblGrid>
                <a:gridCol w="1649412"/>
                <a:gridCol w="1492250"/>
                <a:gridCol w="1558925"/>
                <a:gridCol w="1060450"/>
              </a:tblGrid>
              <a:tr h="835025">
                <a:tc gridSpan="4"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ПЕЧАТНЫЕ СМИ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835025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Наименование 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Федеральные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Региональные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Местные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1363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Российская газета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6600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Московский комсомолец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1363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Нарьяна Вындер 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2785" name="Group 1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53908861"/>
              </p:ext>
            </p:extLst>
          </p:nvPr>
        </p:nvGraphicFramePr>
        <p:xfrm>
          <a:off x="279400" y="1487488"/>
          <a:ext cx="5834063" cy="3600452"/>
        </p:xfrm>
        <a:graphic>
          <a:graphicData uri="http://schemas.openxmlformats.org/drawingml/2006/table">
            <a:tbl>
              <a:tblPr/>
              <a:tblGrid>
                <a:gridCol w="3065463"/>
                <a:gridCol w="2768600"/>
              </a:tblGrid>
              <a:tr h="890588">
                <a:tc gridSpan="2"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ИНТЕРНЕТ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890588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Наименование 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/>
                        </a:rPr>
                        <a:t>Наличие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9113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Выделенная линия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1175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Через оператора сотовой связи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88988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Общественные пункты доступа в интернет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5" marR="25175" marT="25175" marB="251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395" tIns="45697" rIns="91395" bIns="45697" anchor="ctr"/>
          <a:lstStyle/>
          <a:p>
            <a:pPr lvl="0" algn="ctr" defTabSz="882650">
              <a:lnSpc>
                <a:spcPct val="90000"/>
              </a:lnSpc>
            </a:pP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ТЕРРИТОРИИ МУНИЦИПАЛЬНОГО ОБРАЗОВАНИЯ </a:t>
            </a:r>
            <a:b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СЕЛЬСОВЕТ» ПОСЕЛОК ВАРНЕК</a:t>
            </a:r>
          </a:p>
          <a:p>
            <a:pPr algn="ctr" defTabSz="882650">
              <a:lnSpc>
                <a:spcPct val="80000"/>
              </a:lnSpc>
            </a:pP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информация о средства массовой информации) </a:t>
            </a:r>
          </a:p>
        </p:txBody>
      </p:sp>
      <p:sp>
        <p:nvSpPr>
          <p:cNvPr id="412780" name="Text Box 248"/>
          <p:cNvSpPr txBox="1">
            <a:spLocks noChangeArrowheads="1"/>
          </p:cNvSpPr>
          <p:nvPr/>
        </p:nvSpPr>
        <p:spPr bwMode="auto">
          <a:xfrm>
            <a:off x="11945938" y="0"/>
            <a:ext cx="855662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95" tIns="45697" rIns="91395" bIns="45697">
            <a:spAutoFit/>
          </a:bodyPr>
          <a:lstStyle/>
          <a:p>
            <a:pPr algn="r" defTabSz="1279525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Arial"/>
              </a:rPr>
              <a:t>п. 6.5.1.</a:t>
            </a:r>
          </a:p>
        </p:txBody>
      </p:sp>
    </p:spTree>
    <p:extLst>
      <p:ext uri="{BB962C8B-B14F-4D97-AF65-F5344CB8AC3E}">
        <p14:creationId xmlns="" xmlns:p14="http://schemas.microsoft.com/office/powerpoint/2010/main" val="139154298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55913"/>
            <a:ext cx="12801600" cy="3365500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08" tIns="63959" rIns="127908" bIns="63959"/>
          <a:lstStyle/>
          <a:p>
            <a:pPr defTabSz="1277938" eaLnBrk="1" hangingPunct="1">
              <a:defRPr/>
            </a:pPr>
            <a:endParaRPr lang="ru-RU" sz="5500" b="1" i="1" u="sng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9395" name="Group 5"/>
          <p:cNvGrpSpPr/>
          <p:nvPr/>
        </p:nvGrpSpPr>
        <p:grpSpPr>
          <a:xfrm>
            <a:off x="42863" y="157163"/>
            <a:ext cx="2335212" cy="2019300"/>
            <a:chOff x="373" y="1752"/>
            <a:chExt cx="1786" cy="1388"/>
          </a:xfrm>
        </p:grpSpPr>
        <p:sp>
          <p:nvSpPr>
            <p:cNvPr id="59404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4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59405" name="Freeform 7"/>
            <p:cNvSpPr/>
            <p:nvPr/>
          </p:nvSpPr>
          <p:spPr bwMode="auto">
            <a:xfrm>
              <a:off x="489" y="1759"/>
              <a:ext cx="764" cy="246"/>
            </a:xfrm>
            <a:custGeom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06" name="Freeform 8"/>
            <p:cNvSpPr/>
            <p:nvPr/>
          </p:nvSpPr>
          <p:spPr bwMode="auto">
            <a:xfrm>
              <a:off x="485" y="2382"/>
              <a:ext cx="980" cy="246"/>
            </a:xfrm>
            <a:custGeom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6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07" name="Freeform 9"/>
            <p:cNvSpPr/>
            <p:nvPr/>
          </p:nvSpPr>
          <p:spPr bwMode="auto">
            <a:xfrm>
              <a:off x="1705" y="2340"/>
              <a:ext cx="138" cy="251"/>
            </a:xfrm>
            <a:custGeom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08" name="Freeform 10"/>
            <p:cNvSpPr/>
            <p:nvPr/>
          </p:nvSpPr>
          <p:spPr bwMode="auto">
            <a:xfrm>
              <a:off x="1083" y="1827"/>
              <a:ext cx="166" cy="247"/>
            </a:xfrm>
            <a:custGeom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09" name="Freeform 11"/>
            <p:cNvSpPr/>
            <p:nvPr/>
          </p:nvSpPr>
          <p:spPr bwMode="auto">
            <a:xfrm>
              <a:off x="1792" y="2104"/>
              <a:ext cx="248" cy="247"/>
            </a:xfrm>
            <a:custGeom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10" name="Freeform 12"/>
            <p:cNvSpPr/>
            <p:nvPr/>
          </p:nvSpPr>
          <p:spPr bwMode="auto">
            <a:xfrm>
              <a:off x="1826" y="2472"/>
              <a:ext cx="282" cy="247"/>
            </a:xfrm>
            <a:custGeom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11" name="Freeform 13"/>
            <p:cNvSpPr/>
            <p:nvPr/>
          </p:nvSpPr>
          <p:spPr bwMode="auto">
            <a:xfrm>
              <a:off x="1117" y="2709"/>
              <a:ext cx="354" cy="247"/>
            </a:xfrm>
            <a:custGeom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12" name="Freeform 14"/>
            <p:cNvSpPr/>
            <p:nvPr/>
          </p:nvSpPr>
          <p:spPr bwMode="auto">
            <a:xfrm>
              <a:off x="1784" y="2898"/>
              <a:ext cx="73" cy="242"/>
            </a:xfrm>
            <a:custGeom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13" name="Freeform 15"/>
            <p:cNvSpPr/>
            <p:nvPr/>
          </p:nvSpPr>
          <p:spPr bwMode="auto">
            <a:xfrm>
              <a:off x="1131" y="2611"/>
              <a:ext cx="721" cy="246"/>
            </a:xfrm>
            <a:custGeom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14" name="Freeform 16"/>
            <p:cNvSpPr/>
            <p:nvPr/>
          </p:nvSpPr>
          <p:spPr bwMode="auto">
            <a:xfrm>
              <a:off x="1794" y="2706"/>
              <a:ext cx="365" cy="246"/>
            </a:xfrm>
            <a:custGeom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15" name="Freeform 17"/>
            <p:cNvSpPr/>
            <p:nvPr/>
          </p:nvSpPr>
          <p:spPr bwMode="auto">
            <a:xfrm>
              <a:off x="1632" y="2107"/>
              <a:ext cx="199" cy="246"/>
            </a:xfrm>
            <a:custGeom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16" name="Freeform 18"/>
            <p:cNvSpPr/>
            <p:nvPr/>
          </p:nvSpPr>
          <p:spPr bwMode="auto">
            <a:xfrm>
              <a:off x="1212" y="1881"/>
              <a:ext cx="508" cy="246"/>
            </a:xfrm>
            <a:custGeom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17" name="Freeform 19"/>
            <p:cNvSpPr/>
            <p:nvPr/>
          </p:nvSpPr>
          <p:spPr bwMode="auto">
            <a:xfrm>
              <a:off x="1242" y="2333"/>
              <a:ext cx="599" cy="246"/>
            </a:xfrm>
            <a:custGeom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18" name="Freeform 20"/>
            <p:cNvSpPr/>
            <p:nvPr/>
          </p:nvSpPr>
          <p:spPr bwMode="auto">
            <a:xfrm rot="11000101" flipV="1">
              <a:off x="373" y="1835"/>
              <a:ext cx="225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19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3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59420" name="Freeform 22"/>
            <p:cNvSpPr/>
            <p:nvPr/>
          </p:nvSpPr>
          <p:spPr bwMode="auto">
            <a:xfrm>
              <a:off x="502" y="1752"/>
              <a:ext cx="735" cy="247"/>
            </a:xfrm>
            <a:custGeom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21" name="Freeform 37"/>
            <p:cNvSpPr/>
            <p:nvPr/>
          </p:nvSpPr>
          <p:spPr bwMode="auto">
            <a:xfrm>
              <a:off x="570" y="2142"/>
              <a:ext cx="822" cy="246"/>
            </a:xfrm>
            <a:custGeom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22" name="Freeform 38"/>
            <p:cNvSpPr/>
            <p:nvPr/>
          </p:nvSpPr>
          <p:spPr bwMode="auto">
            <a:xfrm rot="21384436" flipH="1">
              <a:off x="396" y="1823"/>
              <a:ext cx="226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59423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3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</p:grpSp>
      <p:grpSp>
        <p:nvGrpSpPr>
          <p:cNvPr id="59396" name="Group 3"/>
          <p:cNvGrpSpPr/>
          <p:nvPr/>
        </p:nvGrpSpPr>
        <p:grpSpPr>
          <a:xfrm>
            <a:off x="12401550" y="0"/>
            <a:ext cx="400050" cy="9601200"/>
            <a:chOff x="5454" y="0"/>
            <a:chExt cx="193" cy="4320"/>
          </a:xfrm>
        </p:grpSpPr>
        <p:sp>
          <p:nvSpPr>
            <p:cNvPr id="59401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59402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59403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</p:grpSp>
      <p:graphicFrame>
        <p:nvGraphicFramePr>
          <p:cNvPr id="59397" name="Object 7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11991975" y="0"/>
          <a:ext cx="8096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orelDRAW" r:id="rId2" imgW="810768" imgH="950976" progId="">
                  <p:embed/>
                </p:oleObj>
              </mc:Choice>
              <mc:Fallback>
                <p:oleObj name="CorelDRAW" r:id="rId2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91975" y="0"/>
                        <a:ext cx="809625" cy="1160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3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420688" y="266700"/>
          <a:ext cx="357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orelDRAW" r:id="rId4" imgW="810768" imgH="950976" progId="">
                  <p:embed/>
                </p:oleObj>
              </mc:Choice>
              <mc:Fallback>
                <p:oleObj name="CorelDRAW" r:id="rId4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0688" y="266700"/>
                        <a:ext cx="357187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399" name="Picture 2" descr="заставка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496888" y="3576638"/>
            <a:ext cx="11945937" cy="22113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06" tIns="45703" rIns="91406" bIns="45703">
            <a:spAutoFit/>
          </a:bodyPr>
          <a:lstStyle/>
          <a:p>
            <a:pPr algn="ctr" defTabSz="1277938">
              <a:defRPr/>
            </a:pPr>
            <a:endParaRPr lang="ru-RU" sz="43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1277938">
              <a:defRPr/>
            </a:pPr>
            <a: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Раздел №2</a:t>
            </a:r>
          </a:p>
          <a:p>
            <a:pPr algn="ctr" defTabSz="1277938">
              <a:defRPr/>
            </a:pPr>
            <a: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УСЛОВНЫЕ ОБОЗНАЧЕНИЯ</a:t>
            </a:r>
          </a:p>
        </p:txBody>
      </p:sp>
    </p:spTree>
  </p:cSld>
  <p:clrMapOvr>
    <a:masterClrMapping/>
  </p:clrMapOvr>
  <p:transition/>
  <p:timing/>
</p:sld>
</file>

<file path=ppt/slides/slide7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920875" y="5438775"/>
            <a:ext cx="8959850" cy="2452688"/>
          </a:xfrm>
        </p:spPr>
        <p:txBody>
          <a:bodyPr lIns="126940" tIns="63458" rIns="126940" bIns="63458"/>
          <a:lstStyle/>
          <a:p>
            <a:pPr marL="0" indent="0" algn="ctr" defTabSz="949325" eaLnBrk="1" hangingPunct="1">
              <a:buFontTx/>
              <a:buNone/>
            </a:pPr>
            <a:r>
              <a:rPr lang="ru-RU" smtClean="0"/>
              <a:t>Титульный лист</a:t>
            </a:r>
          </a:p>
        </p:txBody>
      </p:sp>
      <p:pic>
        <p:nvPicPr>
          <p:cNvPr id="141315" name="Picture 3" descr="заставка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122613"/>
            <a:ext cx="12801600" cy="3365500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6940" tIns="63458" rIns="126940" bIns="63458"/>
          <a:lstStyle/>
          <a:p>
            <a:pPr defTabSz="944563" eaLnBrk="1" hangingPunct="1"/>
            <a:br>
              <a:rPr lang="ru-RU" sz="4400" b="1" smtClean="0">
                <a:solidFill>
                  <a:srgbClr val="FFFF00"/>
                </a:solidFill>
              </a:rPr>
            </a:b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ОПОВЕЩЕНИЯ И ИНФОРМИРОВАНИЯ</a:t>
            </a:r>
          </a:p>
        </p:txBody>
      </p:sp>
    </p:spTree>
  </p:cSld>
  <p:clrMapOvr>
    <a:masterClrMapping/>
  </p:clrMapOvr>
  <p:transition/>
  <p:timing/>
</p:sld>
</file>

<file path=ppt/slides/slide7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Rectangle 3"/>
          <p:cNvSpPr txBox="1">
            <a:spLocks noChangeArrowheads="1"/>
          </p:cNvSpPr>
          <p:nvPr/>
        </p:nvSpPr>
        <p:spPr bwMode="auto">
          <a:xfrm>
            <a:off x="0" y="15875"/>
            <a:ext cx="12801600" cy="10668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lIns="31867" tIns="17696" rIns="31867" bIns="17696" anchor="ctr"/>
          <a:lstStyle>
            <a:lvl1pPr defTabSz="1039813" eaLnBrk="0" hangingPunct="0">
              <a:tabLst>
                <a:tab pos="5313363"/>
              </a:tabLst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 marL="992188" indent="-381000" defTabSz="1039813" eaLnBrk="0" hangingPunct="0">
              <a:tabLst>
                <a:tab pos="5313363"/>
              </a:tabLst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527175" indent="-304800" defTabSz="1039813" eaLnBrk="0" hangingPunct="0">
              <a:tabLst>
                <a:tab pos="5313363"/>
              </a:tabLst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2138363" indent="-304800" defTabSz="1039813" eaLnBrk="0" hangingPunct="0">
              <a:tabLst>
                <a:tab pos="5313363"/>
              </a:tabLst>
              <a:defRPr sz="2500">
                <a:solidFill>
                  <a:schemeClr val="tx1"/>
                </a:solidFill>
                <a:latin typeface="Arial" pitchFamily="34" charset="0"/>
              </a:defRPr>
            </a:lvl4pPr>
            <a:lvl5pPr marL="2749550" indent="-306388" defTabSz="1039813" eaLnBrk="0" hangingPunct="0">
              <a:tabLst>
                <a:tab pos="5313363"/>
              </a:tabLst>
              <a:defRPr sz="2500">
                <a:solidFill>
                  <a:schemeClr val="tx1"/>
                </a:solidFill>
                <a:latin typeface="Arial" pitchFamily="34" charset="0"/>
              </a:defRPr>
            </a:lvl5pPr>
            <a:lvl6pPr marL="3206750" indent="-306388" defTabSz="1039813" eaLnBrk="0" fontAlgn="base" hangingPunct="0">
              <a:spcBef>
                <a:spcPct val="0"/>
              </a:spcBef>
              <a:spcAft>
                <a:spcPct val="0"/>
              </a:spcAft>
              <a:tabLst>
                <a:tab pos="5313363"/>
              </a:tabLst>
              <a:defRPr sz="2500">
                <a:solidFill>
                  <a:schemeClr val="tx1"/>
                </a:solidFill>
                <a:latin typeface="Arial" pitchFamily="34" charset="0"/>
              </a:defRPr>
            </a:lvl6pPr>
            <a:lvl7pPr marL="3663950" indent="-306388" defTabSz="1039813" eaLnBrk="0" fontAlgn="base" hangingPunct="0">
              <a:spcBef>
                <a:spcPct val="0"/>
              </a:spcBef>
              <a:spcAft>
                <a:spcPct val="0"/>
              </a:spcAft>
              <a:tabLst>
                <a:tab pos="5313363"/>
              </a:tabLst>
              <a:defRPr sz="2500">
                <a:solidFill>
                  <a:schemeClr val="tx1"/>
                </a:solidFill>
                <a:latin typeface="Arial" pitchFamily="34" charset="0"/>
              </a:defRPr>
            </a:lvl7pPr>
            <a:lvl8pPr marL="4121150" indent="-306388" defTabSz="1039813" eaLnBrk="0" fontAlgn="base" hangingPunct="0">
              <a:spcBef>
                <a:spcPct val="0"/>
              </a:spcBef>
              <a:spcAft>
                <a:spcPct val="0"/>
              </a:spcAft>
              <a:tabLst>
                <a:tab pos="5313363"/>
              </a:tabLst>
              <a:defRPr sz="2500">
                <a:solidFill>
                  <a:schemeClr val="tx1"/>
                </a:solidFill>
                <a:latin typeface="Arial" pitchFamily="34" charset="0"/>
              </a:defRPr>
            </a:lvl8pPr>
            <a:lvl9pPr marL="4578350" indent="-306388" defTabSz="1039813" eaLnBrk="0" fontAlgn="base" hangingPunct="0">
              <a:spcBef>
                <a:spcPct val="0"/>
              </a:spcBef>
              <a:spcAft>
                <a:spcPct val="0"/>
              </a:spcAft>
              <a:tabLst>
                <a:tab pos="5313363"/>
              </a:tabLst>
              <a:defRPr sz="2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50000"/>
              </a:lnSpc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50000"/>
              </a:lnSpc>
              <a:defRPr/>
            </a:pP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ИНФОРМАЦИОННО-СПРАВОЧНЫЕ МАТЕРИАЛЫ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 СРЕДСТВАМ МАССОВОЙ ИНФОРМАЦИИ НЕНЕЦКОГО АВТОНОМНОГО ОКРУГА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28331098"/>
              </p:ext>
            </p:extLst>
          </p:nvPr>
        </p:nvGraphicFramePr>
        <p:xfrm>
          <a:off x="0" y="1100138"/>
          <a:ext cx="12801600" cy="8610602"/>
        </p:xfrm>
        <a:graphic>
          <a:graphicData uri="http://schemas.openxmlformats.org/drawingml/2006/table">
            <a:tbl>
              <a:tblPr/>
              <a:tblGrid>
                <a:gridCol w="2117725"/>
                <a:gridCol w="2117725"/>
                <a:gridCol w="2105025"/>
                <a:gridCol w="2193925"/>
                <a:gridCol w="2193925"/>
                <a:gridCol w="2073275"/>
              </a:tblGrid>
              <a:tr h="481013">
                <a:tc gridSpan="2"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 на территории СМИ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 главного редактора , тел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Контактные лица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Контакт..телефоны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Адрес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271463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640080">
                <a:tc rowSpan="2"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Телевидение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ОГУ «Ненецкая телерадиовещательная компания»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Ефимов Леонид Александрович (81853) 4-64-80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8911591-09-06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г.Нарьян-Мар,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 Ленина, д. 25а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854075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Территориальное отделение ВГТРК «ГТРК «Поморье» в г. Нарьян-Маре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Николаев Сергей Викторович, руководитель 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(81853) 4-20-19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Кожевин Виталий Вадимович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89115554288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Нарьян-Мар,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 Смидовича, д. 19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047750">
                <a:tc rowSpan="3"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Радио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«Дорожное радио» ОГУ «Ненецкая  ТРК»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Ефимов Леонид Александрович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(81853) 4-64-80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Моб. тел. 8911-598-26-75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Нижалова Ирина Михайловна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8911591-09-06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т/ф 4-90-03, 4-64-80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г.Нарьян-Мар,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 Ленина, д. 25а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854075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«Русское радио» в Нарьян-Маре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Третьякова Светлана Викторовна, ген. директор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(81853) 6-36-27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Рочева Людмила Викторовна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т/ф 4-21-73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Нарьян-Мар, ул. Ленина, д. 35 б (цокольный этаж)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854075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«Радио России» ТО  ВКТРК «ГТРК «Поморье» в г. Нарьян-Маре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Николаев Сергей Викторович,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(81853) 4-20-19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Тимофеев Евгений Юрьевич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 4-20-19, 4-37-97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8911-5551713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Нарьян-Мар,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 Смидовича, д. 19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280160">
                <a:tc rowSpan="2"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Печатные издания 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ОПГ НАО «Няръяна вындер»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Крупенье О.П.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Кураева Светлана Валентиновна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Захарьина Ирина Владимировна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Залогин Вячеслав Игоревич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т/ф 4-21-73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г.Нарьян-Мар,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 Ленина, д. 25а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40080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Еженедельник Собрания депутатов НАО  «Выбор НАО» 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Ильина Ольга Павловна 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Руссул Ольга Алексеевна 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 4-04-05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Нарьян-Мар,  ул. Ненецкая, д.20 (цокольный этаж)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40080">
                <a:tc rowSpan="2"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Информационные агентства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«Нарьян-Мар он-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line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Боровов Михаил Сергеевич, директор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Боровов Михаил Сергеевич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8921-72000 97 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www.n-mar.ru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e-mail: arh-info@yandex.ru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047750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«РИА-новости»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Соб. Кор. – зам. Главного редактора газеты «Нарьяна вындер» - Крупенье Ольга Петровна 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Крупенье Ольга Петровна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8(981)6508610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8(911)5567516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4-21-73</a:t>
                      </a: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4" marR="522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144463" name="Text Box 248"/>
          <p:cNvSpPr txBox="1">
            <a:spLocks noChangeArrowheads="1"/>
          </p:cNvSpPr>
          <p:nvPr/>
        </p:nvSpPr>
        <p:spPr bwMode="auto">
          <a:xfrm>
            <a:off x="11945938" y="0"/>
            <a:ext cx="855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п. 6.5.1.</a:t>
            </a:r>
          </a:p>
        </p:txBody>
      </p:sp>
    </p:spTree>
  </p:cSld>
  <p:clrMapOvr>
    <a:masterClrMapping/>
  </p:clrMapOvr>
  <p:transition/>
  <p:timing/>
</p:sld>
</file>

<file path=ppt/slides/slide7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5410" name="Picture 4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84275"/>
            <a:ext cx="12801600" cy="841692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Rectangle 432"/>
          <p:cNvSpPr>
            <a:spLocks noChangeArrowheads="1"/>
          </p:cNvSpPr>
          <p:nvPr/>
        </p:nvSpPr>
        <p:spPr bwMode="auto">
          <a:xfrm rot="-613744">
            <a:off x="4097338" y="4584700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412" name="AutoShape 433"/>
          <p:cNvSpPr>
            <a:spLocks noChangeArrowheads="1"/>
          </p:cNvSpPr>
          <p:nvPr/>
        </p:nvSpPr>
        <p:spPr bwMode="auto">
          <a:xfrm>
            <a:off x="3952875" y="4224338"/>
            <a:ext cx="431800" cy="14446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КЛУБ</a:t>
            </a:r>
          </a:p>
        </p:txBody>
      </p:sp>
      <p:sp>
        <p:nvSpPr>
          <p:cNvPr id="145413" name="Rectangle 434"/>
          <p:cNvSpPr>
            <a:spLocks noChangeArrowheads="1"/>
          </p:cNvSpPr>
          <p:nvPr/>
        </p:nvSpPr>
        <p:spPr bwMode="auto">
          <a:xfrm rot="-1730222">
            <a:off x="2152650" y="3360738"/>
            <a:ext cx="576263" cy="2651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414" name="AutoShape 435"/>
          <p:cNvSpPr>
            <a:spLocks noChangeArrowheads="1"/>
          </p:cNvSpPr>
          <p:nvPr/>
        </p:nvSpPr>
        <p:spPr bwMode="auto">
          <a:xfrm>
            <a:off x="1792288" y="3071813"/>
            <a:ext cx="431800" cy="14446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БАНЯ</a:t>
            </a:r>
          </a:p>
        </p:txBody>
      </p:sp>
      <p:sp>
        <p:nvSpPr>
          <p:cNvPr id="145415" name="Rectangle 436"/>
          <p:cNvSpPr>
            <a:spLocks noChangeArrowheads="1"/>
          </p:cNvSpPr>
          <p:nvPr/>
        </p:nvSpPr>
        <p:spPr bwMode="auto">
          <a:xfrm rot="1622538">
            <a:off x="6616700" y="5953125"/>
            <a:ext cx="576263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416" name="AutoShape 437"/>
          <p:cNvSpPr>
            <a:spLocks noChangeArrowheads="1"/>
          </p:cNvSpPr>
          <p:nvPr/>
        </p:nvSpPr>
        <p:spPr bwMode="auto">
          <a:xfrm>
            <a:off x="6472238" y="6456363"/>
            <a:ext cx="504825" cy="215900"/>
          </a:xfrm>
          <a:prstGeom prst="wedgeRectCallout">
            <a:avLst>
              <a:gd name="adj1" fmla="val 72644"/>
              <a:gd name="adj2" fmla="val -1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ФАП п. Варнек</a:t>
            </a:r>
          </a:p>
        </p:txBody>
      </p:sp>
      <p:sp>
        <p:nvSpPr>
          <p:cNvPr id="145417" name="Rectangle 438"/>
          <p:cNvSpPr>
            <a:spLocks noChangeArrowheads="1"/>
          </p:cNvSpPr>
          <p:nvPr/>
        </p:nvSpPr>
        <p:spPr bwMode="auto">
          <a:xfrm rot="1743570">
            <a:off x="8056563" y="6096000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418" name="AutoShape 439"/>
          <p:cNvSpPr>
            <a:spLocks noChangeArrowheads="1"/>
          </p:cNvSpPr>
          <p:nvPr/>
        </p:nvSpPr>
        <p:spPr bwMode="auto">
          <a:xfrm>
            <a:off x="7840663" y="5305425"/>
            <a:ext cx="936625" cy="215900"/>
          </a:xfrm>
          <a:prstGeom prst="wedgeRectCallout">
            <a:avLst>
              <a:gd name="adj1" fmla="val -12204"/>
              <a:gd name="adj2" fmla="val 32867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60000"/>
              </a:lnSpc>
            </a:pPr>
            <a:r>
              <a:rPr lang="ru-RU" sz="600"/>
              <a:t>Пекарня производительность -25кг \сутки</a:t>
            </a:r>
          </a:p>
        </p:txBody>
      </p:sp>
      <p:sp>
        <p:nvSpPr>
          <p:cNvPr id="145419" name="AutoShape 440"/>
          <p:cNvSpPr>
            <a:spLocks noChangeArrowheads="1"/>
          </p:cNvSpPr>
          <p:nvPr/>
        </p:nvSpPr>
        <p:spPr bwMode="auto">
          <a:xfrm>
            <a:off x="7769225" y="7177088"/>
            <a:ext cx="504825" cy="215900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Магазин</a:t>
            </a:r>
          </a:p>
        </p:txBody>
      </p:sp>
      <p:sp>
        <p:nvSpPr>
          <p:cNvPr id="145420" name="Rectangle 441"/>
          <p:cNvSpPr>
            <a:spLocks noChangeArrowheads="1"/>
          </p:cNvSpPr>
          <p:nvPr/>
        </p:nvSpPr>
        <p:spPr bwMode="auto">
          <a:xfrm rot="2070800">
            <a:off x="8272463" y="6816725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421" name="Rectangle 442"/>
          <p:cNvSpPr>
            <a:spLocks noChangeArrowheads="1"/>
          </p:cNvSpPr>
          <p:nvPr/>
        </p:nvSpPr>
        <p:spPr bwMode="auto">
          <a:xfrm rot="8021198">
            <a:off x="6750050" y="5172075"/>
            <a:ext cx="576263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422" name="AutoShape 443"/>
          <p:cNvSpPr>
            <a:spLocks noChangeArrowheads="1"/>
          </p:cNvSpPr>
          <p:nvPr/>
        </p:nvSpPr>
        <p:spPr bwMode="auto">
          <a:xfrm>
            <a:off x="6977063" y="4656138"/>
            <a:ext cx="719137" cy="144462"/>
          </a:xfrm>
          <a:prstGeom prst="wedgeRectCallout">
            <a:avLst>
              <a:gd name="adj1" fmla="val -34769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Гостинница</a:t>
            </a:r>
          </a:p>
        </p:txBody>
      </p:sp>
      <p:sp>
        <p:nvSpPr>
          <p:cNvPr id="145423" name="Rectangle 444"/>
          <p:cNvSpPr>
            <a:spLocks noChangeArrowheads="1"/>
          </p:cNvSpPr>
          <p:nvPr/>
        </p:nvSpPr>
        <p:spPr bwMode="auto">
          <a:xfrm rot="1893124">
            <a:off x="4797425" y="4949825"/>
            <a:ext cx="1366838" cy="61118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5424" name="AutoShape 445"/>
          <p:cNvSpPr>
            <a:spLocks noChangeArrowheads="1"/>
          </p:cNvSpPr>
          <p:nvPr/>
        </p:nvSpPr>
        <p:spPr bwMode="auto">
          <a:xfrm>
            <a:off x="5176838" y="4368800"/>
            <a:ext cx="792162" cy="144463"/>
          </a:xfrm>
          <a:prstGeom prst="wedgeRectCallout">
            <a:avLst>
              <a:gd name="adj1" fmla="val -36171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Телевизионная</a:t>
            </a:r>
          </a:p>
        </p:txBody>
      </p:sp>
      <p:sp>
        <p:nvSpPr>
          <p:cNvPr id="14542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20015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395" tIns="45697" rIns="91395" bIns="45697" anchor="ctr"/>
          <a:lstStyle/>
          <a:p>
            <a:pPr lvl="0" algn="ctr" defTabSz="882650">
              <a:lnSpc>
                <a:spcPct val="90000"/>
              </a:lnSpc>
            </a:pP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ТЕРРИТОРИИ МУНИЦИПАЛЬНОГО ОБРАЗОВАНИЯ </a:t>
            </a:r>
            <a:b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СЕЛЬСОВЕТ» ПОСЕЛОК ВАРНЕК</a:t>
            </a:r>
          </a:p>
          <a:p>
            <a:pPr algn="ctr" defTabSz="1279525"/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</a:rPr>
              <a:t>(сведения о наличии средств массовой информации)</a:t>
            </a:r>
            <a:endParaRPr lang="ru-RU" sz="2100" b="1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3463" name="Group 391"/>
          <p:cNvGraphicFramePr>
            <a:graphicFrameLocks noGrp="1"/>
          </p:cNvGraphicFramePr>
          <p:nvPr/>
        </p:nvGraphicFramePr>
        <p:xfrm>
          <a:off x="9229725" y="7248525"/>
          <a:ext cx="3571875" cy="1744675"/>
        </p:xfrm>
        <a:graphic>
          <a:graphicData uri="http://schemas.openxmlformats.org/drawingml/2006/table">
            <a:tbl>
              <a:tblPr/>
              <a:tblGrid>
                <a:gridCol w="1876425"/>
                <a:gridCol w="1695450"/>
              </a:tblGrid>
              <a:tr h="401410">
                <a:tc gridSpan="2"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ИНТЕРНЕТ</a:t>
                      </a:r>
                    </a:p>
                  </a:txBody>
                  <a:tcPr marL="25166" marR="25166" marT="25153" marB="251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401410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Наименование </a:t>
                      </a:r>
                    </a:p>
                  </a:txBody>
                  <a:tcPr marL="25166" marR="25166" marT="25153" marB="251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Наличие</a:t>
                      </a:r>
                    </a:p>
                  </a:txBody>
                  <a:tcPr marL="25166" marR="25166" marT="25153" marB="251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1643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Выделенная линия</a:t>
                      </a:r>
                    </a:p>
                  </a:txBody>
                  <a:tcPr marL="25166" marR="25166" marT="25153" marB="251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66" marR="25166" marT="25153" marB="251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5100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Через оператора сотовой связи</a:t>
                      </a:r>
                    </a:p>
                  </a:txBody>
                  <a:tcPr marL="25166" marR="25166" marT="25153" marB="251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66" marR="25166" marT="25153" marB="251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5100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Общественные пункты доступа в интернет</a:t>
                      </a:r>
                    </a:p>
                  </a:txBody>
                  <a:tcPr marL="25166" marR="25166" marT="25153" marB="251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66" marR="25166" marT="25153" marB="251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61" name="Group 389"/>
          <p:cNvGraphicFramePr>
            <a:graphicFrameLocks noGrp="1"/>
          </p:cNvGraphicFramePr>
          <p:nvPr/>
        </p:nvGraphicFramePr>
        <p:xfrm>
          <a:off x="9169400" y="1144588"/>
          <a:ext cx="3632200" cy="1498601"/>
        </p:xfrm>
        <a:graphic>
          <a:graphicData uri="http://schemas.openxmlformats.org/drawingml/2006/table">
            <a:tbl>
              <a:tblPr/>
              <a:tblGrid>
                <a:gridCol w="1039813"/>
                <a:gridCol w="941387"/>
                <a:gridCol w="981075"/>
                <a:gridCol w="669925"/>
              </a:tblGrid>
              <a:tr h="401638">
                <a:tc gridSpan="4"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ТЕЛЕВИДЕНИЕ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401638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Наименование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телеканала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Федеральный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Региональный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Местный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1775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ОРТ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1775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РОССИЯ-1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1775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РОССИЯ-24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62" name="Group 390"/>
          <p:cNvGraphicFramePr>
            <a:graphicFrameLocks noGrp="1"/>
          </p:cNvGraphicFramePr>
          <p:nvPr/>
        </p:nvGraphicFramePr>
        <p:xfrm>
          <a:off x="9202738" y="5087938"/>
          <a:ext cx="3598862" cy="1498601"/>
        </p:xfrm>
        <a:graphic>
          <a:graphicData uri="http://schemas.openxmlformats.org/drawingml/2006/table">
            <a:tbl>
              <a:tblPr/>
              <a:tblGrid>
                <a:gridCol w="1030287"/>
                <a:gridCol w="933450"/>
                <a:gridCol w="973138"/>
                <a:gridCol w="661987"/>
              </a:tblGrid>
              <a:tr h="401638">
                <a:tc gridSpan="4"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РАДИОВЕЩАНИЕ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401638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Наименование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радиостанции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Федеральное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Региональное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Местное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1775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МАЯК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1775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Ретро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FM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Times New Roman" panose="02020603050405020304" pitchFamily="18" charset="0"/>
                      </a:endParaRP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1775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Звезда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65" name="Group 393"/>
          <p:cNvGraphicFramePr>
            <a:graphicFrameLocks noGrp="1"/>
          </p:cNvGraphicFramePr>
          <p:nvPr/>
        </p:nvGraphicFramePr>
        <p:xfrm>
          <a:off x="279400" y="7608889"/>
          <a:ext cx="3570288" cy="1781185"/>
        </p:xfrm>
        <a:graphic>
          <a:graphicData uri="http://schemas.openxmlformats.org/drawingml/2006/table">
            <a:tbl>
              <a:tblPr/>
              <a:tblGrid>
                <a:gridCol w="1022350"/>
                <a:gridCol w="925513"/>
                <a:gridCol w="965200"/>
                <a:gridCol w="657225"/>
              </a:tblGrid>
              <a:tr h="371270">
                <a:tc gridSpan="4"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ПЕЧАТНЫЕ СМИ</a:t>
                      </a:r>
                    </a:p>
                  </a:txBody>
                  <a:tcPr marL="25166" marR="25166" marT="25153" marB="251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371270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Наименование </a:t>
                      </a:r>
                    </a:p>
                  </a:txBody>
                  <a:tcPr marL="25166" marR="25166" marT="25153" marB="251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Федеральные</a:t>
                      </a:r>
                    </a:p>
                  </a:txBody>
                  <a:tcPr marL="25166" marR="25166" marT="25153" marB="251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Региональные</a:t>
                      </a:r>
                    </a:p>
                  </a:txBody>
                  <a:tcPr marL="25166" marR="25166" marT="25153" marB="251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Местные</a:t>
                      </a:r>
                    </a:p>
                  </a:txBody>
                  <a:tcPr marL="25166" marR="25166" marT="25153" marB="251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5101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Российская газета</a:t>
                      </a:r>
                    </a:p>
                  </a:txBody>
                  <a:tcPr marL="25166" marR="25166" marT="25153" marB="251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66" marR="25166" marT="25153" marB="251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66" marR="25166" marT="25153" marB="251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66" marR="25166" marT="25153" marB="251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5101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Московский комсомолец</a:t>
                      </a:r>
                    </a:p>
                  </a:txBody>
                  <a:tcPr marL="25166" marR="25166" marT="25153" marB="251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66" marR="25166" marT="25153" marB="251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66" marR="25166" marT="25153" marB="251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66" marR="25166" marT="25153" marB="251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8433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Нарьянавындер </a:t>
                      </a:r>
                    </a:p>
                  </a:txBody>
                  <a:tcPr marL="25166" marR="25166" marT="25153" marB="251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66" marR="25166" marT="25153" marB="251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66" marR="25166" marT="25153" marB="251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66" marR="25166" marT="25153" marB="2515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60" name="Group 38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5695919"/>
              </p:ext>
            </p:extLst>
          </p:nvPr>
        </p:nvGraphicFramePr>
        <p:xfrm>
          <a:off x="90488" y="1157288"/>
          <a:ext cx="1981200" cy="1695456"/>
        </p:xfrm>
        <a:graphic>
          <a:graphicData uri="http://schemas.openxmlformats.org/drawingml/2006/table">
            <a:tbl>
              <a:tblPr/>
              <a:tblGrid>
                <a:gridCol w="1039812"/>
                <a:gridCol w="941388"/>
              </a:tblGrid>
              <a:tr h="598946">
                <a:tc gridSpan="2"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СОТОВЫЕ ОПЕРАТОРЫ</a:t>
                      </a:r>
                    </a:p>
                  </a:txBody>
                  <a:tcPr marL="25166" marR="25166" marT="25156" marB="251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401470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5166" marR="25166" marT="25156" marB="251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25166" marR="25166" marT="25156" marB="251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1678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BEELINE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anose="02020603050405020304" pitchFamily="18" charset="0"/>
                      </a:endParaRPr>
                    </a:p>
                  </a:txBody>
                  <a:tcPr marL="25166" marR="25166" marT="25156" marB="251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66" marR="25166" marT="25156" marB="251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1678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MEGAFON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25166" marR="25166" marT="25156" marB="251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66" marR="25166" marT="25156" marB="251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1678"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MTC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25166" marR="25166" marT="25156" marB="251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66" marR="25166" marT="25156" marB="251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7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55913"/>
            <a:ext cx="12801600" cy="3365500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08" tIns="63959" rIns="127908" bIns="63959"/>
          <a:lstStyle/>
          <a:p>
            <a:pPr defTabSz="1277938" eaLnBrk="1" hangingPunct="1">
              <a:defRPr/>
            </a:pPr>
            <a:endParaRPr lang="ru-RU" sz="5500" b="1" i="1" u="sng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47459" name="Group 5"/>
          <p:cNvGrpSpPr/>
          <p:nvPr/>
        </p:nvGrpSpPr>
        <p:grpSpPr>
          <a:xfrm>
            <a:off x="42863" y="157163"/>
            <a:ext cx="2335212" cy="2019300"/>
            <a:chOff x="373" y="1752"/>
            <a:chExt cx="1786" cy="1388"/>
          </a:xfrm>
        </p:grpSpPr>
        <p:sp>
          <p:nvSpPr>
            <p:cNvPr id="147468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4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147469" name="Freeform 7"/>
            <p:cNvSpPr/>
            <p:nvPr/>
          </p:nvSpPr>
          <p:spPr bwMode="auto">
            <a:xfrm>
              <a:off x="489" y="1759"/>
              <a:ext cx="764" cy="246"/>
            </a:xfrm>
            <a:custGeom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7470" name="Freeform 8"/>
            <p:cNvSpPr/>
            <p:nvPr/>
          </p:nvSpPr>
          <p:spPr bwMode="auto">
            <a:xfrm>
              <a:off x="485" y="2382"/>
              <a:ext cx="980" cy="246"/>
            </a:xfrm>
            <a:custGeom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6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7471" name="Freeform 9"/>
            <p:cNvSpPr/>
            <p:nvPr/>
          </p:nvSpPr>
          <p:spPr bwMode="auto">
            <a:xfrm>
              <a:off x="1705" y="2340"/>
              <a:ext cx="138" cy="251"/>
            </a:xfrm>
            <a:custGeom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7472" name="Freeform 10"/>
            <p:cNvSpPr/>
            <p:nvPr/>
          </p:nvSpPr>
          <p:spPr bwMode="auto">
            <a:xfrm>
              <a:off x="1083" y="1827"/>
              <a:ext cx="166" cy="247"/>
            </a:xfrm>
            <a:custGeom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7473" name="Freeform 11"/>
            <p:cNvSpPr/>
            <p:nvPr/>
          </p:nvSpPr>
          <p:spPr bwMode="auto">
            <a:xfrm>
              <a:off x="1792" y="2104"/>
              <a:ext cx="248" cy="247"/>
            </a:xfrm>
            <a:custGeom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7474" name="Freeform 12"/>
            <p:cNvSpPr/>
            <p:nvPr/>
          </p:nvSpPr>
          <p:spPr bwMode="auto">
            <a:xfrm>
              <a:off x="1826" y="2472"/>
              <a:ext cx="282" cy="247"/>
            </a:xfrm>
            <a:custGeom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7475" name="Freeform 13"/>
            <p:cNvSpPr/>
            <p:nvPr/>
          </p:nvSpPr>
          <p:spPr bwMode="auto">
            <a:xfrm>
              <a:off x="1117" y="2709"/>
              <a:ext cx="354" cy="247"/>
            </a:xfrm>
            <a:custGeom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7476" name="Freeform 14"/>
            <p:cNvSpPr/>
            <p:nvPr/>
          </p:nvSpPr>
          <p:spPr bwMode="auto">
            <a:xfrm>
              <a:off x="1784" y="2898"/>
              <a:ext cx="73" cy="242"/>
            </a:xfrm>
            <a:custGeom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7477" name="Freeform 15"/>
            <p:cNvSpPr/>
            <p:nvPr/>
          </p:nvSpPr>
          <p:spPr bwMode="auto">
            <a:xfrm>
              <a:off x="1131" y="2611"/>
              <a:ext cx="721" cy="246"/>
            </a:xfrm>
            <a:custGeom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7478" name="Freeform 16"/>
            <p:cNvSpPr/>
            <p:nvPr/>
          </p:nvSpPr>
          <p:spPr bwMode="auto">
            <a:xfrm>
              <a:off x="1794" y="2706"/>
              <a:ext cx="365" cy="246"/>
            </a:xfrm>
            <a:custGeom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7479" name="Freeform 17"/>
            <p:cNvSpPr/>
            <p:nvPr/>
          </p:nvSpPr>
          <p:spPr bwMode="auto">
            <a:xfrm>
              <a:off x="1632" y="2107"/>
              <a:ext cx="199" cy="246"/>
            </a:xfrm>
            <a:custGeom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7480" name="Freeform 18"/>
            <p:cNvSpPr/>
            <p:nvPr/>
          </p:nvSpPr>
          <p:spPr bwMode="auto">
            <a:xfrm>
              <a:off x="1212" y="1881"/>
              <a:ext cx="508" cy="246"/>
            </a:xfrm>
            <a:custGeom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7481" name="Freeform 19"/>
            <p:cNvSpPr/>
            <p:nvPr/>
          </p:nvSpPr>
          <p:spPr bwMode="auto">
            <a:xfrm>
              <a:off x="1242" y="2333"/>
              <a:ext cx="599" cy="246"/>
            </a:xfrm>
            <a:custGeom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7482" name="Freeform 20"/>
            <p:cNvSpPr/>
            <p:nvPr/>
          </p:nvSpPr>
          <p:spPr bwMode="auto">
            <a:xfrm rot="11000101" flipV="1">
              <a:off x="373" y="1835"/>
              <a:ext cx="225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7483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39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  <p:sp>
          <p:nvSpPr>
            <p:cNvPr id="147484" name="Freeform 22"/>
            <p:cNvSpPr/>
            <p:nvPr/>
          </p:nvSpPr>
          <p:spPr bwMode="auto">
            <a:xfrm>
              <a:off x="502" y="1752"/>
              <a:ext cx="735" cy="247"/>
            </a:xfrm>
            <a:custGeom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7485" name="Freeform 37"/>
            <p:cNvSpPr/>
            <p:nvPr/>
          </p:nvSpPr>
          <p:spPr bwMode="auto">
            <a:xfrm>
              <a:off x="570" y="2142"/>
              <a:ext cx="822" cy="246"/>
            </a:xfrm>
            <a:custGeom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7486" name="Freeform 38"/>
            <p:cNvSpPr/>
            <p:nvPr/>
          </p:nvSpPr>
          <p:spPr bwMode="auto">
            <a:xfrm rot="21384436" flipH="1">
              <a:off x="396" y="1823"/>
              <a:ext cx="226" cy="242"/>
            </a:xfrm>
            <a:custGeom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47487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3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</a:ln>
          </p:spPr>
          <p:txBody>
            <a:bodyPr lIns="48409" tIns="24205" rIns="48409" bIns="24205">
              <a:spAutoFit/>
            </a:bodyPr>
            <a:lstStyle/>
            <a:p>
              <a:pPr defTabSz="785813"/>
              <a:endParaRPr lang="ru-RU" sz="2000"/>
            </a:p>
          </p:txBody>
        </p:sp>
      </p:grpSp>
      <p:grpSp>
        <p:nvGrpSpPr>
          <p:cNvPr id="147460" name="Group 3"/>
          <p:cNvGrpSpPr/>
          <p:nvPr/>
        </p:nvGrpSpPr>
        <p:grpSpPr>
          <a:xfrm>
            <a:off x="12401550" y="0"/>
            <a:ext cx="400050" cy="9601200"/>
            <a:chOff x="5454" y="0"/>
            <a:chExt cx="193" cy="4320"/>
          </a:xfrm>
        </p:grpSpPr>
        <p:sp>
          <p:nvSpPr>
            <p:cNvPr id="147465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147466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  <p:sp>
          <p:nvSpPr>
            <p:cNvPr id="147467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909638"/>
              <a:endParaRPr lang="ru-RU" sz="1800">
                <a:latin typeface="Tahoma" pitchFamily="34" charset="0"/>
              </a:endParaRPr>
            </a:p>
          </p:txBody>
        </p:sp>
      </p:grpSp>
      <p:graphicFrame>
        <p:nvGraphicFramePr>
          <p:cNvPr id="147461" name="Object 7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11991975" y="0"/>
          <a:ext cx="8096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CorelDRAW" r:id="rId2" imgW="810768" imgH="950976" progId="">
                  <p:embed/>
                </p:oleObj>
              </mc:Choice>
              <mc:Fallback>
                <p:oleObj name="CorelDRAW" r:id="rId2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91975" y="0"/>
                        <a:ext cx="809625" cy="1160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2" name="Object 3">
            <a:hlinkClick action="ppaction://ole?verb=1"/>
          </p:cNvPr>
          <p:cNvGraphicFramePr>
            <a:graphicFrameLocks noChangeAspect="1"/>
          </p:cNvGraphicFramePr>
          <p:nvPr/>
        </p:nvGraphicFramePr>
        <p:xfrm>
          <a:off x="420688" y="266700"/>
          <a:ext cx="357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CorelDRAW" r:id="rId4" imgW="810768" imgH="950976" progId="">
                  <p:embed/>
                </p:oleObj>
              </mc:Choice>
              <mc:Fallback>
                <p:oleObj name="CorelDRAW" r:id="rId4" imgW="810768" imgH="950976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0688" y="266700"/>
                        <a:ext cx="357187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7463" name="Picture 2" descr="заставка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427038" y="3216275"/>
            <a:ext cx="11945937" cy="301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06" tIns="45703" rIns="91406" bIns="45703">
            <a:spAutoFit/>
          </a:bodyPr>
          <a:lstStyle/>
          <a:p>
            <a:pPr algn="ctr" defTabSz="1277938">
              <a:defRPr/>
            </a:pPr>
            <a:endParaRPr lang="ru-RU" sz="4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defTabSz="1277938">
              <a:defRPr/>
            </a:pPr>
            <a:r>
              <a:rPr lang="ru-RU" sz="4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ИНФОРМАЦИОННО -СПРАВОЧНЫЕ МАТЕРИАЛЫ ПО ПРОИЗВОДСТВЕННЫМ ОБЪЕКТАМ </a:t>
            </a:r>
          </a:p>
        </p:txBody>
      </p:sp>
    </p:spTree>
  </p:cSld>
  <p:clrMapOvr>
    <a:masterClrMapping/>
  </p:clrMapOvr>
  <p:transition/>
  <p:timing/>
</p:sld>
</file>

<file path=ppt/slides/slide7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848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84275"/>
            <a:ext cx="12801600" cy="841692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Rectangle 8"/>
          <p:cNvSpPr>
            <a:spLocks noChangeArrowheads="1"/>
          </p:cNvSpPr>
          <p:nvPr/>
        </p:nvSpPr>
        <p:spPr bwMode="auto">
          <a:xfrm rot="-613744">
            <a:off x="4097338" y="4584700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8484" name="AutoShape 9"/>
          <p:cNvSpPr>
            <a:spLocks noChangeArrowheads="1"/>
          </p:cNvSpPr>
          <p:nvPr/>
        </p:nvSpPr>
        <p:spPr bwMode="auto">
          <a:xfrm>
            <a:off x="3952875" y="4224338"/>
            <a:ext cx="431800" cy="14446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КЛУБ</a:t>
            </a:r>
          </a:p>
        </p:txBody>
      </p:sp>
      <p:sp>
        <p:nvSpPr>
          <p:cNvPr id="148485" name="Rectangle 10"/>
          <p:cNvSpPr>
            <a:spLocks noChangeArrowheads="1"/>
          </p:cNvSpPr>
          <p:nvPr/>
        </p:nvSpPr>
        <p:spPr bwMode="auto">
          <a:xfrm rot="-1730222">
            <a:off x="2152650" y="3360738"/>
            <a:ext cx="576263" cy="2651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8486" name="AutoShape 11"/>
          <p:cNvSpPr>
            <a:spLocks noChangeArrowheads="1"/>
          </p:cNvSpPr>
          <p:nvPr/>
        </p:nvSpPr>
        <p:spPr bwMode="auto">
          <a:xfrm>
            <a:off x="1792288" y="3071813"/>
            <a:ext cx="431800" cy="144462"/>
          </a:xfrm>
          <a:prstGeom prst="wedgeRectCallout">
            <a:avLst>
              <a:gd name="adj1" fmla="val 90440"/>
              <a:gd name="adj2" fmla="val 2412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БАНЯ</a:t>
            </a:r>
          </a:p>
        </p:txBody>
      </p:sp>
      <p:sp>
        <p:nvSpPr>
          <p:cNvPr id="148487" name="Rectangle 12"/>
          <p:cNvSpPr>
            <a:spLocks noChangeArrowheads="1"/>
          </p:cNvSpPr>
          <p:nvPr/>
        </p:nvSpPr>
        <p:spPr bwMode="auto">
          <a:xfrm rot="1622538">
            <a:off x="6616700" y="5953125"/>
            <a:ext cx="576263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8488" name="AutoShape 13"/>
          <p:cNvSpPr>
            <a:spLocks noChangeArrowheads="1"/>
          </p:cNvSpPr>
          <p:nvPr/>
        </p:nvSpPr>
        <p:spPr bwMode="auto">
          <a:xfrm>
            <a:off x="6472238" y="6456363"/>
            <a:ext cx="504825" cy="215900"/>
          </a:xfrm>
          <a:prstGeom prst="wedgeRectCallout">
            <a:avLst>
              <a:gd name="adj1" fmla="val 72644"/>
              <a:gd name="adj2" fmla="val -1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ФАП п. Варнек</a:t>
            </a:r>
          </a:p>
        </p:txBody>
      </p:sp>
      <p:sp>
        <p:nvSpPr>
          <p:cNvPr id="148489" name="Rectangle 14"/>
          <p:cNvSpPr>
            <a:spLocks noChangeArrowheads="1"/>
          </p:cNvSpPr>
          <p:nvPr/>
        </p:nvSpPr>
        <p:spPr bwMode="auto">
          <a:xfrm rot="1743570">
            <a:off x="8056563" y="6096000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8490" name="AutoShape 15"/>
          <p:cNvSpPr>
            <a:spLocks noChangeArrowheads="1"/>
          </p:cNvSpPr>
          <p:nvPr/>
        </p:nvSpPr>
        <p:spPr bwMode="auto">
          <a:xfrm>
            <a:off x="7840663" y="5305425"/>
            <a:ext cx="936625" cy="215900"/>
          </a:xfrm>
          <a:prstGeom prst="wedgeRectCallout">
            <a:avLst>
              <a:gd name="adj1" fmla="val -12204"/>
              <a:gd name="adj2" fmla="val 32867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60000"/>
              </a:lnSpc>
            </a:pPr>
            <a:r>
              <a:rPr lang="ru-RU" sz="600"/>
              <a:t>Пекарня производительность -25кг \сутки</a:t>
            </a:r>
          </a:p>
        </p:txBody>
      </p:sp>
      <p:sp>
        <p:nvSpPr>
          <p:cNvPr id="148491" name="AutoShape 16"/>
          <p:cNvSpPr>
            <a:spLocks noChangeArrowheads="1"/>
          </p:cNvSpPr>
          <p:nvPr/>
        </p:nvSpPr>
        <p:spPr bwMode="auto">
          <a:xfrm>
            <a:off x="7769225" y="7177088"/>
            <a:ext cx="504825" cy="215900"/>
          </a:xfrm>
          <a:prstGeom prst="wedgeRectCallout">
            <a:avLst>
              <a:gd name="adj1" fmla="val 68241"/>
              <a:gd name="adj2" fmla="val -138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Магазин</a:t>
            </a:r>
          </a:p>
        </p:txBody>
      </p:sp>
      <p:sp>
        <p:nvSpPr>
          <p:cNvPr id="148492" name="Rectangle 17"/>
          <p:cNvSpPr>
            <a:spLocks noChangeArrowheads="1"/>
          </p:cNvSpPr>
          <p:nvPr/>
        </p:nvSpPr>
        <p:spPr bwMode="auto">
          <a:xfrm rot="2070800">
            <a:off x="8272463" y="6816725"/>
            <a:ext cx="576262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8493" name="Rectangle 18"/>
          <p:cNvSpPr>
            <a:spLocks noChangeArrowheads="1"/>
          </p:cNvSpPr>
          <p:nvPr/>
        </p:nvSpPr>
        <p:spPr bwMode="auto">
          <a:xfrm rot="8021198">
            <a:off x="6750050" y="5172075"/>
            <a:ext cx="576263" cy="2651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8494" name="AutoShape 19"/>
          <p:cNvSpPr>
            <a:spLocks noChangeArrowheads="1"/>
          </p:cNvSpPr>
          <p:nvPr/>
        </p:nvSpPr>
        <p:spPr bwMode="auto">
          <a:xfrm>
            <a:off x="6977063" y="4656138"/>
            <a:ext cx="719137" cy="144462"/>
          </a:xfrm>
          <a:prstGeom prst="wedgeRectCallout">
            <a:avLst>
              <a:gd name="adj1" fmla="val -34769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Гостинница</a:t>
            </a:r>
          </a:p>
        </p:txBody>
      </p:sp>
      <p:sp>
        <p:nvSpPr>
          <p:cNvPr id="148495" name="Rectangle 20"/>
          <p:cNvSpPr>
            <a:spLocks noChangeArrowheads="1"/>
          </p:cNvSpPr>
          <p:nvPr/>
        </p:nvSpPr>
        <p:spPr bwMode="auto">
          <a:xfrm rot="1893124">
            <a:off x="4797425" y="4949825"/>
            <a:ext cx="1366838" cy="61118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8496" name="AutoShape 21"/>
          <p:cNvSpPr>
            <a:spLocks noChangeArrowheads="1"/>
          </p:cNvSpPr>
          <p:nvPr/>
        </p:nvSpPr>
        <p:spPr bwMode="auto">
          <a:xfrm>
            <a:off x="5176838" y="4368800"/>
            <a:ext cx="792162" cy="144463"/>
          </a:xfrm>
          <a:prstGeom prst="wedgeRectCallout">
            <a:avLst>
              <a:gd name="adj1" fmla="val -36171"/>
              <a:gd name="adj2" fmla="val 4115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defTabSz="1279525">
              <a:lnSpc>
                <a:spcPct val="70000"/>
              </a:lnSpc>
            </a:pPr>
            <a:r>
              <a:rPr lang="ru-RU" sz="600"/>
              <a:t>Телевизионная</a:t>
            </a:r>
          </a:p>
        </p:txBody>
      </p:sp>
      <p:sp>
        <p:nvSpPr>
          <p:cNvPr id="148497" name="Text Box 553"/>
          <p:cNvSpPr txBox="1">
            <a:spLocks noChangeArrowheads="1"/>
          </p:cNvSpPr>
          <p:nvPr/>
        </p:nvSpPr>
        <p:spPr bwMode="auto">
          <a:xfrm>
            <a:off x="0" y="-93005"/>
            <a:ext cx="12801600" cy="919436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428" tIns="23218" rIns="46428" bIns="23218" anchor="ctr" anchorCtr="1">
            <a:spAutoFit/>
          </a:bodyPr>
          <a:lstStyle>
            <a:lvl1pPr defTabSz="1277938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lvl="0" algn="ctr" defTabSz="882650" eaLnBrk="1" hangingPunct="1">
              <a:lnSpc>
                <a:spcPct val="90000"/>
              </a:lnSpc>
            </a:pP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ТЕРРИТОРИИ МУНИЦИПАЛЬНОГО ОБРАЗОВАНИЯ </a:t>
            </a:r>
            <a:b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СЕЛЬСОВЕТ» ПОСЕЛОК ВАРНЕК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</a:t>
            </a:r>
            <a:r>
              <a:rPr lang="ru-RU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производственного </a:t>
            </a: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объекта)</a:t>
            </a:r>
            <a:endParaRPr lang="ru-RU" sz="21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498" name="Rectangle 3"/>
          <p:cNvSpPr>
            <a:spLocks noChangeArrowheads="1"/>
          </p:cNvSpPr>
          <p:nvPr/>
        </p:nvSpPr>
        <p:spPr bwMode="auto">
          <a:xfrm>
            <a:off x="0" y="840160"/>
            <a:ext cx="12801600" cy="457200"/>
          </a:xfrm>
          <a:prstGeom prst="rect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>
            <a:spAutoFit/>
          </a:bodyPr>
          <a:lstStyle/>
          <a:p>
            <a:pPr algn="ctr" defTabSz="1279525"/>
            <a:r>
              <a:rPr lang="ru-RU" sz="2400" b="1">
                <a:solidFill>
                  <a:schemeClr val="tx2"/>
                </a:solidFill>
              </a:rPr>
              <a:t>На территории поселка Варнек производственные объекты отсутствуют.</a:t>
            </a:r>
          </a:p>
        </p:txBody>
      </p:sp>
    </p:spTree>
  </p:cSld>
  <p:clrMapOvr>
    <a:masterClrMapping/>
  </p:clrMapOvr>
  <p:transition/>
  <p:timing/>
</p:sld>
</file>

<file path=ppt/slides/slide7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3000">
              <a:schemeClr val="accent5">
                <a:lumMod val="75000"/>
              </a:schemeClr>
            </a:gs>
            <a:gs pos="85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23032" name="Group 120"/>
          <p:cNvGraphicFramePr>
            <a:graphicFrameLocks noGrp="1"/>
          </p:cNvGraphicFramePr>
          <p:nvPr/>
        </p:nvGraphicFramePr>
        <p:xfrm>
          <a:off x="568325" y="1023938"/>
          <a:ext cx="11534775" cy="7764727"/>
        </p:xfrm>
        <a:graphic>
          <a:graphicData uri="http://schemas.openxmlformats.org/drawingml/2006/table">
            <a:tbl>
              <a:tblPr/>
              <a:tblGrid>
                <a:gridCol w="431800"/>
                <a:gridCol w="182563"/>
                <a:gridCol w="1308100"/>
                <a:gridCol w="2185987"/>
                <a:gridCol w="1522413"/>
                <a:gridCol w="1655762"/>
                <a:gridCol w="1689100"/>
                <a:gridCol w="1279525"/>
                <a:gridCol w="1279525"/>
              </a:tblGrid>
              <a:tr h="487363">
                <a:tc gridSpan="2"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№п/п</a:t>
                      </a:r>
                    </a:p>
                  </a:txBody>
                  <a:tcPr marL="91379" marR="91379" marT="45693" marB="456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Проводимое мероприятие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91379" marR="91379" marT="45693" marB="456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Тема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91379" marR="91379"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Дата проведения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91379" marR="91379"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Руководитель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91379" marR="91379"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Основные недостатки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91379" marR="91379"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Оценка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91379" marR="91379"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Примечание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91379" marR="91379" marT="45693" marB="456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 gridSpan="9"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/>
                          <a:cs typeface="Arial"/>
                        </a:rPr>
                        <a:t>2013</a:t>
                      </a: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/>
                          <a:cs typeface="Arial"/>
                        </a:rPr>
                        <a:t> </a:t>
                      </a: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 </a:t>
                      </a:r>
                    </a:p>
                  </a:txBody>
                  <a:tcPr marL="91428" marR="914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777875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46</a:t>
                      </a:r>
                    </a:p>
                  </a:txBody>
                  <a:tcPr marL="91428" marR="914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Контрольно-проверочное занятие</a:t>
                      </a:r>
                    </a:p>
                  </a:txBody>
                  <a:tcPr marL="91379" marR="91379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Контрольно-проверочное занятие: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«Тушение пожара на ПОО»: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ГУП НАО  «Нарьян-Марская электростанция»</a:t>
                      </a:r>
                    </a:p>
                  </a:txBody>
                  <a:tcPr marL="91379" marR="91379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IV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квартал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ФГКУ «1 ПЧ ФПС по НАО», КУ НАО «ПСС», СПАСОП Нарьян-Марского ОАО, Ненецкий ПСО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Согласно плана основных мероприятий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47</a:t>
                      </a:r>
                    </a:p>
                  </a:txBody>
                  <a:tcPr marL="91428" marR="914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Комплексная тренировка по связи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Комплексная тренировка по связи по передаче информации в условиях предельной загрузки каналов связи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8-11 октября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НОС(О и АСУ), ЦУКС СЗРЦ НООП, НОООС, ГУ МЧС РОССИИ по НАО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Согласно плана основных мероприятий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48</a:t>
                      </a:r>
                    </a:p>
                  </a:txBody>
                  <a:tcPr marL="91428" marR="914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Штабная Моб. тренировка</a:t>
                      </a:r>
                    </a:p>
                  </a:txBody>
                  <a:tcPr marL="91379" marR="91379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Штабная мобилизационная тренировка по готовности</a:t>
                      </a:r>
                    </a:p>
                  </a:txBody>
                  <a:tcPr marL="91379" marR="91379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16 октября</a:t>
                      </a:r>
                    </a:p>
                  </a:txBody>
                  <a:tcPr marL="91379" marR="91379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ГС-Э  ГУ МЧС РОССИИ по НАО, КУ «ПСС НАО»</a:t>
                      </a:r>
                    </a:p>
                  </a:txBody>
                  <a:tcPr marL="91379" marR="91379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79" marR="91379" marT="45693" marB="4569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3" marB="4569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Согласно плана основных мероприятий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49</a:t>
                      </a:r>
                    </a:p>
                  </a:txBody>
                  <a:tcPr marL="91428" marR="914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Тренировка по обмену информацией при ликвидации ЧС на море и водных бассейнах</a:t>
                      </a:r>
                    </a:p>
                  </a:txBody>
                  <a:tcPr marL="91379" marR="91379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Тренировки по обмену информацией при        ликвидации чрезвычайных ситуаций на море и водных бассейнах: </a:t>
                      </a:r>
                    </a:p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При отрыве льдин с находящимися на них рыбаками любителями.</a:t>
                      </a:r>
                    </a:p>
                  </a:txBody>
                  <a:tcPr marL="91379" marR="91379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17 октября</a:t>
                      </a:r>
                    </a:p>
                  </a:txBody>
                  <a:tcPr marL="91379" marR="91379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ЗНРЦ (по ЗМ и ПСЧ), НУ (ГЗ), ОГ СЗРЦ, ОООС ГУ МЧС РОССИИ по НАО</a:t>
                      </a:r>
                    </a:p>
                  </a:txBody>
                  <a:tcPr marL="91379" marR="91379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79" marR="91379" marT="45693" marB="4569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3" marB="4569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Согласно плана основных мероприятий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50</a:t>
                      </a:r>
                    </a:p>
                  </a:txBody>
                  <a:tcPr marL="91428" marR="914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Тренировка по обмену информацией при ликвидации ЧС на море и водных бассейнах</a:t>
                      </a:r>
                    </a:p>
                  </a:txBody>
                  <a:tcPr marL="91379" marR="91379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Тренировки по обмену информацией при        ликвидации чрезвычайных ситуаций на море и водных бассейнах: </a:t>
                      </a:r>
                    </a:p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При отрыве льдин с находящимися на них рыбаками любителями.</a:t>
                      </a:r>
                    </a:p>
                  </a:txBody>
                  <a:tcPr marL="91379" marR="91379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18 октября</a:t>
                      </a:r>
                    </a:p>
                  </a:txBody>
                  <a:tcPr marL="91379" marR="91379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НОООС ,НООП, ОГЗ, НОГИМС, ГУ МЧС РОССИИ по НАО</a:t>
                      </a:r>
                    </a:p>
                  </a:txBody>
                  <a:tcPr marL="91379" marR="91379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79" marR="91379" marT="45693" marB="4569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3" marB="4569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Согласно плана основных мероприятий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51</a:t>
                      </a:r>
                    </a:p>
                  </a:txBody>
                  <a:tcPr marL="91428" marR="914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ТСУ</a:t>
                      </a:r>
                    </a:p>
                  </a:txBody>
                  <a:tcPr marL="91379" marR="91379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Тренировочное пожарно-тактическое ученье: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«Тушение пожара на ПОО»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ОАО «Мясопродукты»</a:t>
                      </a:r>
                    </a:p>
                  </a:txBody>
                  <a:tcPr marL="91379" marR="91379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 октября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ФГКУ «1 ПЧ ФПС по НАО», КУ НАО «ПСС».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Ненецкий ПСО </a:t>
                      </a:r>
                    </a:p>
                  </a:txBody>
                  <a:tcPr marL="91379" marR="91379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79" marR="91379" marT="45693" marB="4569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3" marB="4569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Согласно плана основных мероприятий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52</a:t>
                      </a:r>
                    </a:p>
                  </a:txBody>
                  <a:tcPr marL="91428" marR="914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Контрольно-проверочное занятие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anose="02020603050405020304" pitchFamily="18" charset="0"/>
                      </a:endParaRPr>
                    </a:p>
                  </a:txBody>
                  <a:tcPr marL="91379" marR="91379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Контрольно-проверочное занятие: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«Тушение пожара на ПОО»:  ГУП НАО  «Ненецкая нефтебаза»</a:t>
                      </a:r>
                    </a:p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12 ноября</a:t>
                      </a:r>
                    </a:p>
                  </a:txBody>
                  <a:tcPr marL="91379" marR="91379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ФГКУ «1 ПЧ ФПС по НАО», КУ НАО «ПСС».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Ненецкий ПСО 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79" marR="91379" marT="45693" marB="4569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3" marB="4569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Согласно плана основных мероприятий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850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L="91428" marR="914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Смотр –конкурс на лучший паспорт территории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(паспорт ПОО)</a:t>
                      </a:r>
                    </a:p>
                  </a:txBody>
                  <a:tcPr marL="91379" marR="91379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Смотр –конкурс на лучший паспорт территории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(паспорт ПОО) среди ГУ МЧС РОССИИ по субъектам РФ СЗФО</a:t>
                      </a:r>
                    </a:p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До 15 ноября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ЗНРЦ (АТД и ОП), НОООС, НООП, ГУ МЧС РОССИИ по НАО</a:t>
                      </a:r>
                    </a:p>
                  </a:txBody>
                  <a:tcPr marL="91379" marR="91379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379" marR="91379" marT="45693" marB="4569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3" marB="4569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Согласно плана основных мероприятий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438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54</a:t>
                      </a:r>
                    </a:p>
                  </a:txBody>
                  <a:tcPr marL="91428" marR="914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 Тренировка с ППУ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Тренировка с ППУ СЗРЦ, ГУ МЧС России по НАО с практическим развертыванием на местности</a:t>
                      </a:r>
                    </a:p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(УЦ Сарьяги, ленинградская обл)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19-21 ноября 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   1 ЗН СЗРЦ, ЗНРЦ (по АТД и ОП), НУОП, НОС (О и АСУ), НУМТО, ППУ ГУ МЧС РОССИИ  по НАО</a:t>
                      </a: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Согласно плана основных мероприятий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23863" y="190500"/>
            <a:ext cx="12168187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9904" tIns="44922" rIns="89904" bIns="44922">
            <a:spAutoFit/>
          </a:bodyPr>
          <a:lstStyle/>
          <a:p>
            <a:pPr algn="ctr" defTabSz="899815">
              <a:defRPr/>
            </a:pPr>
            <a:r>
              <a:rPr lang="ru-RU" sz="2400" b="1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/>
              </a:rPr>
              <a:t>ВЕДОМОСТЬ учета проведенных учений и тренировок в </a:t>
            </a:r>
          </a:p>
          <a:p>
            <a:pPr algn="ctr" defTabSz="899815">
              <a:defRPr/>
            </a:pPr>
            <a:r>
              <a:rPr lang="ru-RU" sz="2400" b="1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МР «ЗАПОЛЯРНЫЙ РАЙОН» Ненецкого автономного округа</a:t>
            </a:r>
            <a:endParaRPr lang="ru-RU" sz="2400">
              <a:solidFill>
                <a:prstClr val="black"/>
              </a:solidFill>
              <a:latin typeface="Arial" pitchFamily="34" charset="0"/>
              <a:cs typeface="Arial"/>
            </a:endParaRPr>
          </a:p>
        </p:txBody>
      </p:sp>
      <p:pic>
        <p:nvPicPr>
          <p:cNvPr id="42302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588"/>
            <a:ext cx="12803188" cy="96043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60886" name="Rectangle 4"/>
          <p:cNvSpPr txBox="1">
            <a:spLocks noChangeArrowheads="1"/>
          </p:cNvSpPr>
          <p:nvPr/>
        </p:nvSpPr>
        <p:spPr bwMode="auto">
          <a:xfrm>
            <a:off x="31750" y="2928938"/>
            <a:ext cx="12801600" cy="33655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07763" dir="2700000" algn="ctr" rotWithShape="0">
              <a:srgbClr val="000000">
                <a:alpha val="0"/>
              </a:srgbClr>
            </a:outerShdw>
          </a:effectLst>
        </p:spPr>
        <p:txBody>
          <a:bodyPr lIns="125677" tIns="62930" rIns="125677" bIns="62930" anchor="ctr"/>
          <a:lstStyle>
            <a:lvl1pPr defTabSz="944563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 eaLnBrk="0" hangingPunct="0">
              <a:defRPr sz="55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55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48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КОНТРОЛЬ УЧЕТА ВНЕСЕНИЯ СВЕДЕНИЙ И ИЗМЕНЕНИЙ В ПАСПОРТ ТЕРРИТОРИИ </a:t>
            </a:r>
            <a:endParaRPr lang="ru-RU" sz="4800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873236"/>
      </p:ext>
    </p:extLst>
  </p:cSld>
  <p:clrMapOvr>
    <a:masterClrMapping/>
  </p:clrMapOvr>
  <p:transition/>
  <p:timing/>
</p:sld>
</file>

<file path=ppt/slides/slide7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rgbClr val="9512BE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13158" name="Group 518"/>
          <p:cNvGraphicFramePr>
            <a:graphicFrameLocks noGrp="1"/>
          </p:cNvGraphicFramePr>
          <p:nvPr/>
        </p:nvGraphicFramePr>
        <p:xfrm>
          <a:off x="856184" y="1200200"/>
          <a:ext cx="11306175" cy="7518528"/>
        </p:xfrm>
        <a:graphic>
          <a:graphicData uri="http://schemas.openxmlformats.org/drawingml/2006/table">
            <a:tbl>
              <a:tblPr/>
              <a:tblGrid>
                <a:gridCol w="603250"/>
                <a:gridCol w="2493094"/>
                <a:gridCol w="1080120"/>
                <a:gridCol w="1479799"/>
                <a:gridCol w="3160712"/>
                <a:gridCol w="2489200"/>
              </a:tblGrid>
              <a:tr h="663974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390" marR="91390" marT="45697" marB="4569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Вносимое изменение  в паспорт</a:t>
                      </a:r>
                    </a:p>
                  </a:txBody>
                  <a:tcPr marL="91390" marR="91390" marT="45697" marB="456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слайда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90" marR="91390" marT="45697" marB="456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изменения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390" marR="91390" marT="45697" marB="456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, отдел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Лицо вносившее изменение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90" marR="91390" marT="45697" marB="456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390" marR="91390" marT="45697" marB="456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780">
                <a:tc gridSpan="6"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91390" marR="9139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608419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390" marR="9139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Создание раздела  ведомости проведенных учений и тренировок за 2011, 2012 год и ведомости внесения изменений в паспорт территории</a:t>
                      </a: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50,51,52,53,54</a:t>
                      </a: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25.01.2012</a:t>
                      </a: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 МЧС России по НАО  - ООП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Карчёв Евгений Николаевич </a:t>
                      </a: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92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390" marR="9139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Титульный лист: внесен ответственный исполнитель</a:t>
                      </a: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29.08.2013</a:t>
                      </a: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 МЧС России по НАО  - ОГЗ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Бершадская Наталия Вячеславовна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731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390" marR="9139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Скан копия решения КЧС и ОПБ НАО на разработку и корректировку паспортов</a:t>
                      </a: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3,4</a:t>
                      </a: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29.08.2013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 МЧС России по НАО – ОГЗ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Бершадская Наталия Вячеславовна</a:t>
                      </a: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391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390" marR="9139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Внесены данные: общая информация, информация по объектам социального и культурного назначения, обзорная карта наиболее значимых объектов</a:t>
                      </a: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3.1; 3.2; 3.4; 3.5; 3.6; 3.7</a:t>
                      </a: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02.09.2013 </a:t>
                      </a: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ГУ МЧС России по НАО – ОГЗ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Бершадская Наталия Вячеславовна</a:t>
                      </a: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193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390" marR="9139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Риски возникновения на электросетях, на сетях газоснабжения, на системах теплоснабжения, на системах водоснабжения, на газопроводах, на нефтепроводах. Риски обрушения зданий, сооружений, пород. Риски подтоплений (затоплений).</a:t>
                      </a: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4.2.1. – 4.2.4.; 4.3. - 4.5.; 5.2.</a:t>
                      </a: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03.09.2013</a:t>
                      </a: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ГУ МЧС России по НАО – ОГЗ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Бершадская Наталия Вячеславовна</a:t>
                      </a: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352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390" marR="9139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Информационно-справочные материалы по резервам финансовых средств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6.2.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03.09.2013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ГУ МЧС России по НАО – ОГЗ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Бершадская Наталия Вячеславовна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140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ru-RU" sz="1000"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ru-RU" sz="1000"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140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ru-RU" sz="1000"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ru-RU" sz="1000"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140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ru-RU" sz="1000"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ru-RU" sz="1000"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140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ru-RU" sz="1000"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ru-RU" sz="1000"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140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ru-RU" sz="1000"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ru-RU" sz="1000"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140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ru-RU" sz="1000"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ru-RU" sz="1000"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140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ru-RU" sz="1000"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ru-RU" sz="1000"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140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ru-RU" sz="1000"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ru-RU" sz="1000"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390" marR="9139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38188" y="111125"/>
            <a:ext cx="11522075" cy="792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7931" tIns="63969" rIns="127931" bIns="63969" anchor="ctr"/>
          <a:lstStyle/>
          <a:p>
            <a:pPr algn="ctr" defTabSz="1279525" eaLnBrk="0" hangingPunct="0">
              <a:defRPr/>
            </a:pPr>
            <a:r>
              <a:rPr lang="ru-RU" sz="2100" b="1" kern="0">
                <a:solidFill>
                  <a:srgbClr val="DAEDEF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ВЕДОМОСТЬ</a:t>
            </a:r>
            <a:br>
              <a:rPr lang="ru-RU" sz="2100" b="1" kern="0">
                <a:solidFill>
                  <a:srgbClr val="DAEDEF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100" b="1" kern="0">
                <a:solidFill>
                  <a:srgbClr val="DAEDEF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учета внесения изменений</a:t>
            </a:r>
          </a:p>
        </p:txBody>
      </p:sp>
    </p:spTree>
  </p:cSld>
  <p:clrMapOvr>
    <a:masterClrMapping/>
  </p:clrMapOvr>
  <p:transition/>
  <p:timing/>
</p:sld>
</file>

<file path=ppt/slides/slide7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rgbClr val="9512BE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24088" name="Group 15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76748757"/>
              </p:ext>
            </p:extLst>
          </p:nvPr>
        </p:nvGraphicFramePr>
        <p:xfrm>
          <a:off x="185694" y="942948"/>
          <a:ext cx="11319819" cy="9298276"/>
        </p:xfrm>
        <a:graphic>
          <a:graphicData uri="http://schemas.openxmlformats.org/drawingml/2006/table">
            <a:tbl>
              <a:tblPr/>
              <a:tblGrid>
                <a:gridCol w="616894"/>
                <a:gridCol w="2492375"/>
                <a:gridCol w="1081088"/>
                <a:gridCol w="1479550"/>
                <a:gridCol w="3160712"/>
                <a:gridCol w="2489200"/>
              </a:tblGrid>
              <a:tr h="825953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№п/п</a:t>
                      </a:r>
                    </a:p>
                  </a:txBody>
                  <a:tcPr marL="91379" marR="91379" marT="45692" marB="4569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Вносимоемое изменение  в паспорт</a:t>
                      </a:r>
                    </a:p>
                  </a:txBody>
                  <a:tcPr marL="91379" marR="91379" marT="45692" marB="456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№ слайда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Дата изменения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91379" marR="91379" marT="45692" marB="456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Организация , отдел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Лицо вносившее изменение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Оценка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Примечание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91379" marR="91379" marT="45692" marB="456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gridSpan="6"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2014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  </a:t>
                      </a:r>
                    </a:p>
                  </a:txBody>
                  <a:tcPr marL="91379" marR="91379"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700088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91379" marR="91379"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Создание раздела  по зонам покрытия сотовой связи и ведомости учета изменений и сведений</a:t>
                      </a: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70, 71, 72, 74, 75, 81, 83</a:t>
                      </a: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24.07.2014</a:t>
                      </a: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ГУ МЧС России по НАО  - ООП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Баранов Сергей Вячеславович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91379" marR="91379"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Создание раздела  риски возникновения ЧС на железнодорожном транспорте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23</a:t>
                      </a: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24.07.2014</a:t>
                      </a: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ГУ МЧС России по НАО  - ООП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Баранов Сергей Вячеславович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29">
                <a:tc gridSpan="6"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2015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129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91379" marR="91379"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Внесены изменения в общую информацию и схемы взаимодействия</a:t>
                      </a: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11, 13</a:t>
                      </a: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13.11.2015 </a:t>
                      </a: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               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ГУ МЧС России по НАО  - ООП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Баранов Сергей Вячеславович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28" marR="91428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91428" marR="91428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91428" marR="91428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Times New Roman" pitchFamily="18" charset="0"/>
                      </a:endParaRPr>
                    </a:p>
                  </a:txBody>
                  <a:tcPr marL="91428" marR="91428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91428" marR="91428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379" marR="91379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38188" y="111125"/>
            <a:ext cx="11520487" cy="790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6175" tIns="63171" rIns="126175" bIns="63171" anchor="ctr"/>
          <a:lstStyle/>
          <a:p>
            <a:pPr algn="ctr" defTabSz="1262274" eaLnBrk="0" hangingPunct="0">
              <a:defRPr/>
            </a:pPr>
            <a:r>
              <a:rPr lang="ru-RU" sz="2400" b="1" kern="0">
                <a:solidFill>
                  <a:srgbClr val="DAEDEF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ВЕДОМОСТЬ</a:t>
            </a:r>
            <a:br>
              <a:rPr lang="ru-RU" sz="2400" b="1" kern="0">
                <a:solidFill>
                  <a:srgbClr val="DAEDEF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ru-RU" sz="2400" b="1" kern="0">
                <a:solidFill>
                  <a:srgbClr val="DAEDEF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учета внесения изменений</a:t>
            </a:r>
            <a:endParaRPr lang="ru-RU" sz="5600" b="1" kern="0">
              <a:solidFill>
                <a:srgbClr val="DAEDEF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585244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418" name="Прямоугольник 51"/>
          <p:cNvSpPr>
            <a:spLocks noChangeArrowheads="1"/>
          </p:cNvSpPr>
          <p:nvPr/>
        </p:nvSpPr>
        <p:spPr bwMode="auto">
          <a:xfrm>
            <a:off x="1157288" y="1150938"/>
            <a:ext cx="400050" cy="20002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0419" name="TextBox 52"/>
          <p:cNvSpPr txBox="1">
            <a:spLocks noChangeArrowheads="1"/>
          </p:cNvSpPr>
          <p:nvPr/>
        </p:nvSpPr>
        <p:spPr bwMode="auto">
          <a:xfrm>
            <a:off x="1644650" y="1031875"/>
            <a:ext cx="27003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 defTabSz="1276350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63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635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635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635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- жилые дома;</a:t>
            </a:r>
          </a:p>
        </p:txBody>
      </p:sp>
      <p:sp>
        <p:nvSpPr>
          <p:cNvPr id="60420" name="Прямоугольник 53"/>
          <p:cNvSpPr>
            <a:spLocks noChangeArrowheads="1"/>
          </p:cNvSpPr>
          <p:nvPr/>
        </p:nvSpPr>
        <p:spPr bwMode="auto">
          <a:xfrm>
            <a:off x="1157288" y="1441450"/>
            <a:ext cx="400050" cy="20002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0421" name="TextBox 54"/>
          <p:cNvSpPr txBox="1">
            <a:spLocks noChangeArrowheads="1"/>
          </p:cNvSpPr>
          <p:nvPr/>
        </p:nvSpPr>
        <p:spPr bwMode="auto">
          <a:xfrm>
            <a:off x="1644650" y="1354138"/>
            <a:ext cx="43164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 defTabSz="1276350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63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635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635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635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- промышленные (хозяйственные) объекты;</a:t>
            </a:r>
          </a:p>
        </p:txBody>
      </p:sp>
      <p:sp>
        <p:nvSpPr>
          <p:cNvPr id="60422" name="Прямоугольник 55"/>
          <p:cNvSpPr>
            <a:spLocks noChangeArrowheads="1"/>
          </p:cNvSpPr>
          <p:nvPr/>
        </p:nvSpPr>
        <p:spPr bwMode="auto">
          <a:xfrm>
            <a:off x="1157288" y="1739900"/>
            <a:ext cx="400050" cy="20002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0423" name="TextBox 56"/>
          <p:cNvSpPr txBox="1">
            <a:spLocks noChangeArrowheads="1"/>
          </p:cNvSpPr>
          <p:nvPr/>
        </p:nvSpPr>
        <p:spPr bwMode="auto">
          <a:xfrm>
            <a:off x="1644650" y="1652588"/>
            <a:ext cx="34528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 defTabSz="1276350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63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635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635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635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- социально – значимые объекты;</a:t>
            </a:r>
          </a:p>
        </p:txBody>
      </p:sp>
      <p:sp>
        <p:nvSpPr>
          <p:cNvPr id="60424" name="Прямоугольник 51"/>
          <p:cNvSpPr>
            <a:spLocks noChangeArrowheads="1"/>
          </p:cNvSpPr>
          <p:nvPr/>
        </p:nvSpPr>
        <p:spPr bwMode="auto">
          <a:xfrm>
            <a:off x="1152525" y="2027238"/>
            <a:ext cx="400050" cy="20002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0425" name="Прямоугольник 51"/>
          <p:cNvSpPr>
            <a:spLocks noChangeArrowheads="1"/>
          </p:cNvSpPr>
          <p:nvPr/>
        </p:nvSpPr>
        <p:spPr bwMode="auto">
          <a:xfrm>
            <a:off x="1152525" y="2343150"/>
            <a:ext cx="400050" cy="20002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0426" name="Прямоугольник 51"/>
          <p:cNvSpPr>
            <a:spLocks noChangeArrowheads="1"/>
          </p:cNvSpPr>
          <p:nvPr/>
        </p:nvSpPr>
        <p:spPr bwMode="auto">
          <a:xfrm>
            <a:off x="1152525" y="2660650"/>
            <a:ext cx="400050" cy="20002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0427" name="TextBox 52"/>
          <p:cNvSpPr txBox="1">
            <a:spLocks noChangeArrowheads="1"/>
          </p:cNvSpPr>
          <p:nvPr/>
        </p:nvSpPr>
        <p:spPr bwMode="auto">
          <a:xfrm>
            <a:off x="1639888" y="1908175"/>
            <a:ext cx="39147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 defTabSz="1276350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63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635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635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635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- 1-этажные дома (кирпич, бетон);</a:t>
            </a:r>
          </a:p>
        </p:txBody>
      </p:sp>
      <p:sp>
        <p:nvSpPr>
          <p:cNvPr id="60428" name="TextBox 54"/>
          <p:cNvSpPr txBox="1">
            <a:spLocks noChangeArrowheads="1"/>
          </p:cNvSpPr>
          <p:nvPr/>
        </p:nvSpPr>
        <p:spPr bwMode="auto">
          <a:xfrm>
            <a:off x="1639888" y="2236788"/>
            <a:ext cx="4316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 defTabSz="1276350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63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635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635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635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- 2-этажные дома (кирпич, бетон);</a:t>
            </a:r>
          </a:p>
        </p:txBody>
      </p:sp>
      <p:sp>
        <p:nvSpPr>
          <p:cNvPr id="60429" name="TextBox 56"/>
          <p:cNvSpPr txBox="1">
            <a:spLocks noChangeArrowheads="1"/>
          </p:cNvSpPr>
          <p:nvPr/>
        </p:nvSpPr>
        <p:spPr bwMode="auto">
          <a:xfrm>
            <a:off x="1639888" y="2547938"/>
            <a:ext cx="3952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 defTabSz="1276350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63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635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635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635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- 3-этажные и более дома (кирпич, бетон);</a:t>
            </a:r>
          </a:p>
        </p:txBody>
      </p:sp>
      <p:sp>
        <p:nvSpPr>
          <p:cNvPr id="60430" name="Прямоугольник 51"/>
          <p:cNvSpPr>
            <a:spLocks noChangeArrowheads="1"/>
          </p:cNvSpPr>
          <p:nvPr/>
        </p:nvSpPr>
        <p:spPr bwMode="auto">
          <a:xfrm>
            <a:off x="1152525" y="2965450"/>
            <a:ext cx="400050" cy="20002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0431" name="Прямоугольник 51"/>
          <p:cNvSpPr>
            <a:spLocks noChangeArrowheads="1"/>
          </p:cNvSpPr>
          <p:nvPr/>
        </p:nvSpPr>
        <p:spPr bwMode="auto">
          <a:xfrm>
            <a:off x="1152525" y="3257550"/>
            <a:ext cx="400050" cy="20002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0432" name="TextBox 54"/>
          <p:cNvSpPr txBox="1">
            <a:spLocks noChangeArrowheads="1"/>
          </p:cNvSpPr>
          <p:nvPr/>
        </p:nvSpPr>
        <p:spPr bwMode="auto">
          <a:xfrm>
            <a:off x="1639888" y="2846388"/>
            <a:ext cx="4316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 defTabSz="1276350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63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635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635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635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- 1-этажные дома (деревянные);</a:t>
            </a:r>
          </a:p>
        </p:txBody>
      </p:sp>
      <p:sp>
        <p:nvSpPr>
          <p:cNvPr id="60433" name="TextBox 56"/>
          <p:cNvSpPr txBox="1">
            <a:spLocks noChangeArrowheads="1"/>
          </p:cNvSpPr>
          <p:nvPr/>
        </p:nvSpPr>
        <p:spPr bwMode="auto">
          <a:xfrm>
            <a:off x="1639888" y="3157538"/>
            <a:ext cx="3952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 defTabSz="1276350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63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635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635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635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- 2-этажные и более дома (деревянные);</a:t>
            </a:r>
          </a:p>
        </p:txBody>
      </p:sp>
      <p:pic>
        <p:nvPicPr>
          <p:cNvPr id="60434" name="Picture 60" descr="мен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9825" y="3579813"/>
            <a:ext cx="3714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5" name="Text Box 61"/>
          <p:cNvSpPr txBox="1">
            <a:spLocks noChangeArrowheads="1"/>
          </p:cNvSpPr>
          <p:nvPr/>
        </p:nvSpPr>
        <p:spPr bwMode="auto">
          <a:xfrm>
            <a:off x="1525588" y="3443288"/>
            <a:ext cx="30972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9829" tIns="124923" rIns="249829" bIns="124923">
            <a:spAutoFit/>
          </a:bodyPr>
          <a:lstStyle>
            <a:lvl1pPr defTabSz="1787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- стационарный пост ДПС;</a:t>
            </a:r>
          </a:p>
        </p:txBody>
      </p:sp>
      <p:sp>
        <p:nvSpPr>
          <p:cNvPr id="60436" name="Text Box 55"/>
          <p:cNvSpPr txBox="1">
            <a:spLocks noChangeArrowheads="1"/>
          </p:cNvSpPr>
          <p:nvPr/>
        </p:nvSpPr>
        <p:spPr bwMode="auto">
          <a:xfrm>
            <a:off x="1592263" y="3900488"/>
            <a:ext cx="3365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765" tIns="89397" rIns="178765" bIns="89397">
            <a:spAutoFit/>
          </a:bodyPr>
          <a:lstStyle>
            <a:lvl1pPr defTabSz="1787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- сельская больница (мед.пункт)  с    указанием номера и кол. коек;</a:t>
            </a:r>
          </a:p>
        </p:txBody>
      </p:sp>
      <p:sp>
        <p:nvSpPr>
          <p:cNvPr id="60437" name="Oval 63"/>
          <p:cNvSpPr>
            <a:spLocks noChangeArrowheads="1"/>
          </p:cNvSpPr>
          <p:nvPr/>
        </p:nvSpPr>
        <p:spPr bwMode="auto">
          <a:xfrm>
            <a:off x="968375" y="5087938"/>
            <a:ext cx="647700" cy="179387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</a:ln>
        </p:spPr>
        <p:txBody>
          <a:bodyPr wrap="none" lIns="127730" tIns="63867" rIns="127730" bIns="63867" anchor="ctr"/>
          <a:lstStyle/>
          <a:p>
            <a:pPr algn="ctr" defTabSz="1274763"/>
            <a:endParaRPr lang="ru-RU" sz="35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438" name="Line 59"/>
          <p:cNvSpPr>
            <a:spLocks noChangeShapeType="1"/>
          </p:cNvSpPr>
          <p:nvPr/>
        </p:nvSpPr>
        <p:spPr bwMode="auto">
          <a:xfrm>
            <a:off x="977900" y="4654550"/>
            <a:ext cx="59055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17" tIns="45709" rIns="91417" bIns="45709"/>
          <a:lstStyle/>
          <a:p>
            <a:endParaRPr lang="ru-RU"/>
          </a:p>
        </p:txBody>
      </p:sp>
      <p:sp>
        <p:nvSpPr>
          <p:cNvPr id="60439" name="Text Box 47"/>
          <p:cNvSpPr txBox="1">
            <a:spLocks noChangeArrowheads="1"/>
          </p:cNvSpPr>
          <p:nvPr/>
        </p:nvSpPr>
        <p:spPr bwMode="auto">
          <a:xfrm>
            <a:off x="1654175" y="4957763"/>
            <a:ext cx="3540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08" tIns="60495" rIns="121008" bIns="60495">
            <a:spAutoFit/>
          </a:bodyPr>
          <a:lstStyle>
            <a:lvl1pPr defTabSz="1212850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>
              <a:buFontTx/>
              <a:buChar char="-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аварийно-опасные участки трассы;</a:t>
            </a:r>
          </a:p>
        </p:txBody>
      </p:sp>
      <p:grpSp>
        <p:nvGrpSpPr>
          <p:cNvPr id="60440" name="Group 99"/>
          <p:cNvGrpSpPr/>
          <p:nvPr/>
        </p:nvGrpSpPr>
        <p:grpSpPr>
          <a:xfrm>
            <a:off x="1085850" y="5641975"/>
            <a:ext cx="417513" cy="236538"/>
            <a:chExt cx="20000" cy="20000"/>
          </a:xfrm>
        </p:grpSpPr>
        <p:sp>
          <p:nvSpPr>
            <p:cNvPr id="60613" name="Freeform 100"/>
            <p:cNvSpPr/>
            <p:nvPr/>
          </p:nvSpPr>
          <p:spPr bwMode="auto">
            <a:xfrm>
              <a:off x="0" y="0"/>
              <a:ext cx="20000" cy="6036"/>
            </a:xfrm>
            <a:custGeom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60614" name="Freeform 101"/>
            <p:cNvSpPr/>
            <p:nvPr/>
          </p:nvSpPr>
          <p:spPr bwMode="auto">
            <a:xfrm>
              <a:off x="0" y="13966"/>
              <a:ext cx="20000" cy="6034"/>
            </a:xfrm>
            <a:custGeom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60441" name="Text Box 64"/>
          <p:cNvSpPr txBox="1">
            <a:spLocks noChangeArrowheads="1"/>
          </p:cNvSpPr>
          <p:nvPr/>
        </p:nvSpPr>
        <p:spPr bwMode="auto">
          <a:xfrm>
            <a:off x="1646238" y="5549900"/>
            <a:ext cx="166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796" tIns="60392" rIns="120796" bIns="60392">
            <a:spAutoFit/>
          </a:bodyPr>
          <a:lstStyle>
            <a:lvl1pPr defTabSz="1787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- мост;</a:t>
            </a:r>
          </a:p>
        </p:txBody>
      </p:sp>
      <p:grpSp>
        <p:nvGrpSpPr>
          <p:cNvPr id="60442" name="Group 53"/>
          <p:cNvGrpSpPr/>
          <p:nvPr/>
        </p:nvGrpSpPr>
        <p:grpSpPr>
          <a:xfrm>
            <a:off x="814388" y="3962400"/>
            <a:ext cx="815975" cy="393700"/>
            <a:chOff x="2290" y="4020"/>
            <a:chExt cx="768" cy="218"/>
          </a:xfrm>
        </p:grpSpPr>
        <p:sp>
          <p:nvSpPr>
            <p:cNvPr id="60605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748" tIns="17748" rIns="17748" bIns="17748"/>
            <a:lstStyle/>
            <a:p>
              <a:pPr algn="ctr" defTabSz="1787525"/>
              <a:r>
                <a:rPr lang="ru-RU" sz="1100" u="sng">
                  <a:cs typeface="Times New Roman" pitchFamily="18" charset="0"/>
                </a:rPr>
                <a:t>№12</a:t>
              </a:r>
            </a:p>
            <a:p>
              <a:pPr algn="ctr" defTabSz="1787525"/>
              <a:r>
                <a:rPr lang="ru-RU" sz="1100">
                  <a:cs typeface="Times New Roman" pitchFamily="18" charset="0"/>
                </a:rPr>
                <a:t> 150</a:t>
              </a:r>
              <a:endParaRPr lang="ru-RU" sz="3500">
                <a:cs typeface="Times New Roman" panose="02020603050405020304" pitchFamily="18" charset="0"/>
              </a:endParaRPr>
            </a:p>
          </p:txBody>
        </p:sp>
        <p:grpSp>
          <p:nvGrpSpPr>
            <p:cNvPr id="60606" name="Group 56"/>
            <p:cNvGrpSpPr/>
            <p:nvPr/>
          </p:nvGrpSpPr>
          <p:grpSpPr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60607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761" tIns="63881" rIns="127761" bIns="63881"/>
              <a:lstStyle/>
              <a:p>
                <a:pPr defTabSz="1787525"/>
                <a:endParaRPr lang="ru-RU" sz="3500">
                  <a:latin typeface="Calibri" panose="020f0502020204030204" pitchFamily="34" charset="0"/>
                </a:endParaRPr>
              </a:p>
            </p:txBody>
          </p:sp>
          <p:sp>
            <p:nvSpPr>
              <p:cNvPr id="60608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09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0610" name="Group 60"/>
              <p:cNvGrpSpPr/>
              <p:nvPr/>
            </p:nvGrpSpPr>
            <p:grpSpPr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60611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612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60443" name="Text Box 47"/>
          <p:cNvSpPr txBox="1">
            <a:spLocks noChangeArrowheads="1"/>
          </p:cNvSpPr>
          <p:nvPr/>
        </p:nvSpPr>
        <p:spPr bwMode="auto">
          <a:xfrm>
            <a:off x="1651000" y="5295900"/>
            <a:ext cx="2760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08" tIns="60495" rIns="121008" bIns="60495">
            <a:spAutoFit/>
          </a:bodyPr>
          <a:lstStyle>
            <a:lvl1pPr defTabSz="1212850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>
              <a:buFontTx/>
              <a:buChar char="-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вертолётная площадка;</a:t>
            </a:r>
          </a:p>
        </p:txBody>
      </p:sp>
      <p:sp>
        <p:nvSpPr>
          <p:cNvPr id="60444" name="Oval 63"/>
          <p:cNvSpPr>
            <a:spLocks noChangeArrowheads="1"/>
          </p:cNvSpPr>
          <p:nvPr/>
        </p:nvSpPr>
        <p:spPr bwMode="auto">
          <a:xfrm>
            <a:off x="968375" y="4802188"/>
            <a:ext cx="647700" cy="179387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</a:ln>
        </p:spPr>
        <p:txBody>
          <a:bodyPr wrap="none" lIns="127730" tIns="63867" rIns="127730" bIns="63867" anchor="ctr"/>
          <a:lstStyle/>
          <a:p>
            <a:pPr algn="ctr" defTabSz="1274763"/>
            <a:endParaRPr lang="ru-RU" sz="3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0445" name="Text Box 47"/>
          <p:cNvSpPr txBox="1">
            <a:spLocks noChangeArrowheads="1"/>
          </p:cNvSpPr>
          <p:nvPr/>
        </p:nvSpPr>
        <p:spPr bwMode="auto">
          <a:xfrm>
            <a:off x="1649413" y="4679950"/>
            <a:ext cx="3270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08" tIns="60495" rIns="121008" bIns="60495">
            <a:spAutoFit/>
          </a:bodyPr>
          <a:lstStyle>
            <a:lvl1pPr defTabSz="1212850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>
              <a:buFontTx/>
              <a:buChar char="-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зона ответственности ГИБДД;</a:t>
            </a:r>
          </a:p>
        </p:txBody>
      </p:sp>
      <p:sp>
        <p:nvSpPr>
          <p:cNvPr id="60446" name="Text Box 64"/>
          <p:cNvSpPr txBox="1">
            <a:spLocks noChangeArrowheads="1"/>
          </p:cNvSpPr>
          <p:nvPr/>
        </p:nvSpPr>
        <p:spPr bwMode="auto">
          <a:xfrm>
            <a:off x="1647825" y="4433888"/>
            <a:ext cx="3492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796" tIns="60392" rIns="120796" bIns="60392">
            <a:spAutoFit/>
          </a:bodyPr>
          <a:lstStyle>
            <a:lvl1pPr defTabSz="1787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автотрассы федерального значения</a:t>
            </a:r>
          </a:p>
        </p:txBody>
      </p:sp>
      <p:sp>
        <p:nvSpPr>
          <p:cNvPr id="60447" name="Line 499"/>
          <p:cNvSpPr>
            <a:spLocks noChangeShapeType="1"/>
          </p:cNvSpPr>
          <p:nvPr/>
        </p:nvSpPr>
        <p:spPr bwMode="auto">
          <a:xfrm flipH="1">
            <a:off x="7770813" y="768826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17" tIns="45709" rIns="91417" bIns="45709" anchor="ctr"/>
          <a:lstStyle/>
          <a:p>
            <a:endParaRPr lang="ru-RU"/>
          </a:p>
        </p:txBody>
      </p:sp>
      <p:sp>
        <p:nvSpPr>
          <p:cNvPr id="60448" name="Line 159"/>
          <p:cNvSpPr>
            <a:spLocks noChangeShapeType="1"/>
          </p:cNvSpPr>
          <p:nvPr/>
        </p:nvSpPr>
        <p:spPr bwMode="auto">
          <a:xfrm>
            <a:off x="938213" y="6445250"/>
            <a:ext cx="611187" cy="0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17" tIns="45709" rIns="91417" bIns="45709"/>
          <a:lstStyle/>
          <a:p>
            <a:endParaRPr lang="ru-RU"/>
          </a:p>
        </p:txBody>
      </p:sp>
      <p:sp>
        <p:nvSpPr>
          <p:cNvPr id="60449" name="Text Box 160"/>
          <p:cNvSpPr txBox="1">
            <a:spLocks noChangeArrowheads="1"/>
          </p:cNvSpPr>
          <p:nvPr/>
        </p:nvSpPr>
        <p:spPr bwMode="auto">
          <a:xfrm>
            <a:off x="1585913" y="5891213"/>
            <a:ext cx="17399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948" tIns="89481" rIns="178948" bIns="89481">
            <a:spAutoFit/>
          </a:bodyPr>
          <a:lstStyle>
            <a:lvl1pPr defTabSz="1787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ж\д станция;</a:t>
            </a:r>
          </a:p>
        </p:txBody>
      </p:sp>
      <p:sp>
        <p:nvSpPr>
          <p:cNvPr id="60450" name="Text Box 161"/>
          <p:cNvSpPr txBox="1">
            <a:spLocks noChangeArrowheads="1"/>
          </p:cNvSpPr>
          <p:nvPr/>
        </p:nvSpPr>
        <p:spPr bwMode="auto">
          <a:xfrm>
            <a:off x="1577975" y="6211888"/>
            <a:ext cx="19653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8948" tIns="89481" rIns="178948" bIns="89481">
            <a:spAutoFit/>
          </a:bodyPr>
          <a:lstStyle>
            <a:lvl1pPr defTabSz="1787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- железная дорога;</a:t>
            </a:r>
          </a:p>
        </p:txBody>
      </p:sp>
      <p:grpSp>
        <p:nvGrpSpPr>
          <p:cNvPr id="60451" name="Group 162"/>
          <p:cNvGrpSpPr/>
          <p:nvPr/>
        </p:nvGrpSpPr>
        <p:grpSpPr>
          <a:xfrm>
            <a:off x="992188" y="5973763"/>
            <a:ext cx="561975" cy="279400"/>
            <a:chOff x="4150" y="3838"/>
            <a:chExt cx="272" cy="91"/>
          </a:xfrm>
        </p:grpSpPr>
        <p:sp>
          <p:nvSpPr>
            <p:cNvPr id="60603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128016" tIns="64008" rIns="128016" bIns="64008" anchor="ctr"/>
            <a:lstStyle/>
            <a:p>
              <a:pPr defTabSz="1276350"/>
              <a:endParaRPr lang="ru-RU" sz="2500">
                <a:latin typeface="Calibri" panose="020f0502020204030204" pitchFamily="34" charset="0"/>
              </a:endParaRPr>
            </a:p>
          </p:txBody>
        </p:sp>
        <p:sp>
          <p:nvSpPr>
            <p:cNvPr id="60604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128016" tIns="64008" rIns="128016" bIns="64008" anchor="ctr"/>
            <a:lstStyle/>
            <a:p>
              <a:pPr defTabSz="1276350"/>
              <a:endParaRPr lang="ru-RU" sz="2500">
                <a:latin typeface="Calibri" pitchFamily="34" charset="0"/>
              </a:endParaRPr>
            </a:p>
          </p:txBody>
        </p:sp>
      </p:grpSp>
      <p:sp>
        <p:nvSpPr>
          <p:cNvPr id="60452" name="Text Box 457"/>
          <p:cNvSpPr txBox="1">
            <a:spLocks noChangeArrowheads="1"/>
          </p:cNvSpPr>
          <p:nvPr/>
        </p:nvSpPr>
        <p:spPr bwMode="auto">
          <a:xfrm>
            <a:off x="7594600" y="3448050"/>
            <a:ext cx="2422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96837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96837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96837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96837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метеорологический пост;</a:t>
            </a:r>
          </a:p>
        </p:txBody>
      </p:sp>
      <p:grpSp>
        <p:nvGrpSpPr>
          <p:cNvPr id="60453" name="Group 120"/>
          <p:cNvGrpSpPr/>
          <p:nvPr/>
        </p:nvGrpSpPr>
        <p:grpSpPr>
          <a:xfrm>
            <a:off x="6918325" y="3479800"/>
            <a:ext cx="287338" cy="225425"/>
            <a:chOff x="-50" y="4479"/>
            <a:chExt cx="136" cy="101"/>
          </a:xfrm>
        </p:grpSpPr>
        <p:sp>
          <p:nvSpPr>
            <p:cNvPr id="60600" name="AutoShape 445"/>
            <p:cNvSpPr>
              <a:spLocks noChangeArrowheads="1"/>
            </p:cNvSpPr>
            <p:nvPr/>
          </p:nvSpPr>
          <p:spPr bwMode="auto">
            <a:xfrm>
              <a:off x="-29" y="4488"/>
              <a:ext cx="99" cy="69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lIns="101921" tIns="50954" rIns="101921" bIns="50954" anchor="ctr"/>
            <a:lstStyle/>
            <a:p>
              <a:pPr defTabSz="1428750"/>
              <a:endParaRPr lang="ru-RU" sz="2900">
                <a:cs typeface="Times New Roman" panose="02020603050405020304" pitchFamily="18" charset="0"/>
              </a:endParaRPr>
            </a:p>
          </p:txBody>
        </p:sp>
        <p:sp>
          <p:nvSpPr>
            <p:cNvPr id="60601" name="Text Box 446"/>
            <p:cNvSpPr txBox="1">
              <a:spLocks noChangeArrowheads="1"/>
            </p:cNvSpPr>
            <p:nvPr/>
          </p:nvSpPr>
          <p:spPr bwMode="auto">
            <a:xfrm>
              <a:off x="-50" y="4479"/>
              <a:ext cx="136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56" tIns="50922" rIns="101856" bIns="50922">
              <a:spAutoFit/>
            </a:bodyPr>
            <a:lstStyle>
              <a:lvl1pPr defTabSz="766763"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defTabSz="766763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defTabSz="766763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defTabSz="766763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defTabSz="766763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sz="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602" name="Line 447"/>
            <p:cNvSpPr>
              <a:spLocks noChangeShapeType="1"/>
            </p:cNvSpPr>
            <p:nvPr/>
          </p:nvSpPr>
          <p:spPr bwMode="auto">
            <a:xfrm flipH="1">
              <a:off x="-32" y="4480"/>
              <a:ext cx="8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0454" name="Rectangle 54"/>
          <p:cNvSpPr>
            <a:spLocks noChangeArrowheads="1"/>
          </p:cNvSpPr>
          <p:nvPr/>
        </p:nvSpPr>
        <p:spPr bwMode="auto">
          <a:xfrm>
            <a:off x="6838950" y="3795713"/>
            <a:ext cx="427038" cy="214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8001" tIns="64001" rIns="128001" bIns="64001" anchor="ctr"/>
          <a:lstStyle/>
          <a:p>
            <a:pPr algn="ctr"/>
            <a:r>
              <a:rPr lang="ru-RU" sz="1100"/>
              <a:t>ПВР</a:t>
            </a:r>
          </a:p>
        </p:txBody>
      </p:sp>
      <p:sp>
        <p:nvSpPr>
          <p:cNvPr id="60455" name="Text Box 457"/>
          <p:cNvSpPr txBox="1">
            <a:spLocks noChangeArrowheads="1"/>
          </p:cNvSpPr>
          <p:nvPr/>
        </p:nvSpPr>
        <p:spPr bwMode="auto">
          <a:xfrm>
            <a:off x="7604125" y="3756025"/>
            <a:ext cx="4067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96837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96837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96837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96837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пункты временного размещения населения;</a:t>
            </a:r>
          </a:p>
        </p:txBody>
      </p:sp>
      <p:sp>
        <p:nvSpPr>
          <p:cNvPr id="60456" name="Полилиния 115"/>
          <p:cNvSpPr>
            <a:spLocks noChangeArrowheads="1"/>
          </p:cNvSpPr>
          <p:nvPr/>
        </p:nvSpPr>
        <p:spPr bwMode="auto">
          <a:xfrm>
            <a:off x="6127750" y="3041650"/>
            <a:ext cx="279400" cy="201613"/>
          </a:xfrm>
          <a:custGeom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57" name="Text Box 965"/>
          <p:cNvSpPr txBox="1">
            <a:spLocks noChangeArrowheads="1"/>
          </p:cNvSpPr>
          <p:nvPr/>
        </p:nvSpPr>
        <p:spPr bwMode="auto">
          <a:xfrm>
            <a:off x="7527925" y="2889250"/>
            <a:ext cx="43561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574" tIns="39290" rIns="78574" bIns="39290">
            <a:spAutoFit/>
          </a:bodyPr>
          <a:lstStyle>
            <a:lvl1pPr defTabSz="1257300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5730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5730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5730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5730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just" eaLnBrk="1" hangingPunct="1">
              <a:lnSpc>
                <a:spcPct val="70000"/>
              </a:lnSpc>
              <a:buFontTx/>
              <a:buChar char="-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маршруты эвакуации населения (1- номер маршрута, 13 – количество эвакуируемых домов, 1- колонн, 750 -)чел. А - автомобильный</a:t>
            </a:r>
          </a:p>
        </p:txBody>
      </p:sp>
      <p:grpSp>
        <p:nvGrpSpPr>
          <p:cNvPr id="60458" name="Группа 114"/>
          <p:cNvGrpSpPr/>
          <p:nvPr/>
        </p:nvGrpSpPr>
        <p:grpSpPr>
          <a:xfrm>
            <a:off x="6516688" y="2460625"/>
            <a:ext cx="923925" cy="369888"/>
            <a:chOff x="7847002" y="5565780"/>
            <a:chExt cx="923281" cy="369520"/>
          </a:xfrm>
        </p:grpSpPr>
        <p:grpSp>
          <p:nvGrpSpPr>
            <p:cNvPr id="60596" name="Группа 110"/>
            <p:cNvGrpSpPr/>
            <p:nvPr/>
          </p:nvGrpSpPr>
          <p:grpSpPr>
            <a:xfrm>
              <a:off x="7847002" y="5575300"/>
              <a:ext cx="360000" cy="360000"/>
              <a:chOff x="6757990" y="3514716"/>
              <a:chExt cx="540000" cy="540000"/>
            </a:xfrm>
          </p:grpSpPr>
          <p:sp>
            <p:nvSpPr>
              <p:cNvPr id="60598" name="Овал 111"/>
              <p:cNvSpPr>
                <a:spLocks noChangeArrowheads="1"/>
              </p:cNvSpPr>
              <p:nvPr/>
            </p:nvSpPr>
            <p:spPr bwMode="auto">
              <a:xfrm>
                <a:off x="6757990" y="3514716"/>
                <a:ext cx="540000" cy="540000"/>
              </a:xfrm>
              <a:prstGeom prst="ellipse">
                <a:avLst/>
              </a:prstGeom>
              <a:solidFill>
                <a:srgbClr val="FF0000">
                  <a:alpha val="41176"/>
                </a:srgbClr>
              </a:solidFill>
              <a:ln w="31750" algn="ctr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pPr algn="ctr"/>
                <a:endParaRPr lang="ru-RU" sz="1600"/>
              </a:p>
            </p:txBody>
          </p:sp>
          <p:sp>
            <p:nvSpPr>
              <p:cNvPr id="60599" name="TextBox 112"/>
              <p:cNvSpPr txBox="1">
                <a:spLocks noChangeArrowheads="1"/>
              </p:cNvSpPr>
              <p:nvPr/>
            </p:nvSpPr>
            <p:spPr bwMode="auto">
              <a:xfrm>
                <a:off x="6784157" y="3536126"/>
                <a:ext cx="285463" cy="504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eaLnBrk="1" hangingPunct="1"/>
                <a:r>
                  <a:rPr lang="ru-RU" sz="1600" b="1">
                    <a:latin typeface="Times New Roman" pitchFamily="18" charset="0"/>
                  </a:rPr>
                  <a:t>1</a:t>
                </a:r>
                <a:endParaRPr lang="ru-RU" sz="4400" b="1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0597" name="Rectangle 9"/>
            <p:cNvSpPr>
              <a:spLocks noChangeArrowheads="1"/>
            </p:cNvSpPr>
            <p:nvPr/>
          </p:nvSpPr>
          <p:spPr bwMode="auto">
            <a:xfrm>
              <a:off x="8234082" y="5565780"/>
              <a:ext cx="536201" cy="355247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789113"/>
              <a:r>
                <a:rPr lang="ru-RU" sz="1000" u="sng">
                  <a:cs typeface="Times New Roman" pitchFamily="18" charset="0"/>
                </a:rPr>
                <a:t>№7,9,13</a:t>
              </a:r>
            </a:p>
            <a:p>
              <a:pPr algn="ctr" defTabSz="1789113"/>
              <a:r>
                <a:rPr lang="ru-RU" sz="1000">
                  <a:cs typeface="Times New Roman" pitchFamily="18" charset="0"/>
                </a:rPr>
                <a:t> 750 чел.</a:t>
              </a:r>
            </a:p>
          </p:txBody>
        </p:sp>
      </p:grpSp>
      <p:sp>
        <p:nvSpPr>
          <p:cNvPr id="60459" name="Text Box 965"/>
          <p:cNvSpPr txBox="1">
            <a:spLocks noChangeArrowheads="1"/>
          </p:cNvSpPr>
          <p:nvPr/>
        </p:nvSpPr>
        <p:spPr bwMode="auto">
          <a:xfrm>
            <a:off x="7515225" y="2465388"/>
            <a:ext cx="37131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574" tIns="39290" rIns="78574" bIns="39290">
            <a:spAutoFit/>
          </a:bodyPr>
          <a:lstStyle>
            <a:lvl1pPr defTabSz="1257300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5730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5730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5730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5730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сборный эвакуационный пункт (в числ.  номера припис. домов, человек)</a:t>
            </a:r>
          </a:p>
        </p:txBody>
      </p:sp>
      <p:grpSp>
        <p:nvGrpSpPr>
          <p:cNvPr id="60460" name="Группа 118"/>
          <p:cNvGrpSpPr/>
          <p:nvPr/>
        </p:nvGrpSpPr>
        <p:grpSpPr>
          <a:xfrm>
            <a:off x="6426200" y="2951163"/>
            <a:ext cx="982663" cy="366712"/>
            <a:chOff x="3186092" y="7871693"/>
            <a:chExt cx="721494" cy="367354"/>
          </a:xfrm>
        </p:grpSpPr>
        <p:sp>
          <p:nvSpPr>
            <p:cNvPr id="60593" name="Rectangle 9"/>
            <p:cNvSpPr>
              <a:spLocks noChangeArrowheads="1"/>
            </p:cNvSpPr>
            <p:nvPr/>
          </p:nvSpPr>
          <p:spPr bwMode="auto">
            <a:xfrm>
              <a:off x="3186092" y="7871693"/>
              <a:ext cx="721494" cy="358552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25400">
              <a:solidFill>
                <a:srgbClr val="FF0000"/>
              </a:solidFill>
              <a:miter lim="800000"/>
            </a:ln>
          </p:spPr>
          <p:txBody>
            <a:bodyPr lIns="24832" tIns="24832" rIns="24832" bIns="24832">
              <a:spAutoFit/>
            </a:bodyPr>
            <a:lstStyle/>
            <a:p>
              <a:pPr defTabSz="1789113"/>
              <a:r>
                <a:rPr lang="ru-RU" sz="1000">
                  <a:cs typeface="Times New Roman" pitchFamily="18" charset="0"/>
                </a:rPr>
                <a:t>       </a:t>
              </a:r>
              <a:r>
                <a:rPr lang="ru-RU" sz="1000" u="sng">
                  <a:cs typeface="Times New Roman" pitchFamily="18" charset="0"/>
                </a:rPr>
                <a:t>__13__</a:t>
              </a:r>
            </a:p>
            <a:p>
              <a:pPr defTabSz="1789113"/>
              <a:r>
                <a:rPr lang="ru-RU" sz="1000">
                  <a:cs typeface="Times New Roman" pitchFamily="18" charset="0"/>
                </a:rPr>
                <a:t>         </a:t>
              </a:r>
              <a:r>
                <a:rPr lang="en-US" sz="1000">
                  <a:cs typeface="Times New Roman" pitchFamily="18" charset="0"/>
                </a:rPr>
                <a:t>1</a:t>
              </a:r>
              <a:r>
                <a:rPr lang="ru-RU" sz="1000">
                  <a:cs typeface="Times New Roman" pitchFamily="18" charset="0"/>
                </a:rPr>
                <a:t>/750</a:t>
              </a:r>
            </a:p>
          </p:txBody>
        </p:sp>
        <p:sp>
          <p:nvSpPr>
            <p:cNvPr id="60594" name="Rectangle 9"/>
            <p:cNvSpPr>
              <a:spLocks noChangeArrowheads="1"/>
            </p:cNvSpPr>
            <p:nvPr/>
          </p:nvSpPr>
          <p:spPr bwMode="auto">
            <a:xfrm>
              <a:off x="3218728" y="7871693"/>
              <a:ext cx="130545" cy="356222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789113"/>
              <a:r>
                <a:rPr lang="ru-RU" sz="2000">
                  <a:cs typeface="Times New Roman" pitchFamily="18" charset="0"/>
                </a:rPr>
                <a:t>1</a:t>
              </a:r>
            </a:p>
          </p:txBody>
        </p:sp>
        <p:sp>
          <p:nvSpPr>
            <p:cNvPr id="60595" name="Rectangle 9"/>
            <p:cNvSpPr>
              <a:spLocks noChangeArrowheads="1"/>
            </p:cNvSpPr>
            <p:nvPr/>
          </p:nvSpPr>
          <p:spPr bwMode="auto">
            <a:xfrm>
              <a:off x="3688450" y="7881234"/>
              <a:ext cx="173354" cy="357813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789113"/>
              <a:r>
                <a:rPr lang="ru-RU" sz="2000"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60461" name="Line 499"/>
          <p:cNvSpPr>
            <a:spLocks noChangeShapeType="1"/>
          </p:cNvSpPr>
          <p:nvPr/>
        </p:nvSpPr>
        <p:spPr bwMode="auto">
          <a:xfrm flipH="1">
            <a:off x="9267825" y="86471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8016" tIns="64008" rIns="128016" bIns="64008" anchor="ctr"/>
          <a:lstStyle/>
          <a:p>
            <a:endParaRPr lang="ru-RU"/>
          </a:p>
        </p:txBody>
      </p:sp>
      <p:sp>
        <p:nvSpPr>
          <p:cNvPr id="60462" name="Text Box 47"/>
          <p:cNvSpPr txBox="1">
            <a:spLocks noChangeArrowheads="1"/>
          </p:cNvSpPr>
          <p:nvPr/>
        </p:nvSpPr>
        <p:spPr bwMode="auto">
          <a:xfrm>
            <a:off x="1628775" y="7916863"/>
            <a:ext cx="1123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36" tIns="60509" rIns="121036" bIns="60509">
            <a:spAutoFit/>
          </a:bodyPr>
          <a:lstStyle>
            <a:lvl1pPr defTabSz="1214438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колодец;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 bwMode="auto">
          <a:xfrm>
            <a:off x="1076325" y="9040813"/>
            <a:ext cx="401638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64" name="Text Box 47"/>
          <p:cNvSpPr txBox="1">
            <a:spLocks noChangeArrowheads="1"/>
          </p:cNvSpPr>
          <p:nvPr/>
        </p:nvSpPr>
        <p:spPr bwMode="auto">
          <a:xfrm>
            <a:off x="1612900" y="8836025"/>
            <a:ext cx="2346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36" tIns="60509" rIns="121036" bIns="60509">
            <a:spAutoFit/>
          </a:bodyPr>
          <a:lstStyle>
            <a:lvl1pPr defTabSz="1214438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линии водоснабжения;</a:t>
            </a:r>
          </a:p>
        </p:txBody>
      </p:sp>
      <p:sp>
        <p:nvSpPr>
          <p:cNvPr id="60465" name="Text Box 47"/>
          <p:cNvSpPr txBox="1">
            <a:spLocks noChangeArrowheads="1"/>
          </p:cNvSpPr>
          <p:nvPr/>
        </p:nvSpPr>
        <p:spPr bwMode="auto">
          <a:xfrm>
            <a:off x="1628775" y="8596313"/>
            <a:ext cx="2333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36" tIns="60509" rIns="121036" bIns="60509">
            <a:spAutoFit/>
          </a:bodyPr>
          <a:lstStyle>
            <a:lvl1pPr defTabSz="1214438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водозаборная станция;</a:t>
            </a:r>
          </a:p>
        </p:txBody>
      </p:sp>
      <p:grpSp>
        <p:nvGrpSpPr>
          <p:cNvPr id="60466" name="Группа 144"/>
          <p:cNvGrpSpPr/>
          <p:nvPr/>
        </p:nvGrpSpPr>
        <p:grpSpPr>
          <a:xfrm>
            <a:off x="1125538" y="8667750"/>
            <a:ext cx="303212" cy="301625"/>
            <a:chOff x="346075" y="6327775"/>
            <a:chExt cx="215900" cy="215900"/>
          </a:xfrm>
        </p:grpSpPr>
        <p:sp>
          <p:nvSpPr>
            <p:cNvPr id="139" name="Овал 138"/>
            <p:cNvSpPr/>
            <p:nvPr/>
          </p:nvSpPr>
          <p:spPr>
            <a:xfrm>
              <a:off x="346075" y="6327775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425201" y="6402772"/>
              <a:ext cx="71213" cy="727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0467" name="Группа 143"/>
          <p:cNvGrpSpPr/>
          <p:nvPr/>
        </p:nvGrpSpPr>
        <p:grpSpPr>
          <a:xfrm>
            <a:off x="1125538" y="8340725"/>
            <a:ext cx="301625" cy="303213"/>
            <a:chOff x="785786" y="6215082"/>
            <a:chExt cx="215900" cy="215900"/>
          </a:xfrm>
        </p:grpSpPr>
        <p:sp>
          <p:nvSpPr>
            <p:cNvPr id="142" name="Овал 141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rot="16200000" flipH="1">
              <a:off x="819141" y="6257670"/>
              <a:ext cx="152600" cy="139767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16200000" flipH="1">
              <a:off x="826360" y="6257545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0468" name="Text Box 47"/>
          <p:cNvSpPr txBox="1">
            <a:spLocks noChangeArrowheads="1"/>
          </p:cNvSpPr>
          <p:nvPr/>
        </p:nvSpPr>
        <p:spPr bwMode="auto">
          <a:xfrm>
            <a:off x="1630363" y="8274050"/>
            <a:ext cx="2298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36" tIns="60509" rIns="121036" bIns="60509">
            <a:spAutoFit/>
          </a:bodyPr>
          <a:lstStyle>
            <a:lvl1pPr defTabSz="1214438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1125538" y="7981950"/>
            <a:ext cx="301625" cy="3016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4" name="Группа 186"/>
          <p:cNvGrpSpPr/>
          <p:nvPr/>
        </p:nvGrpSpPr>
        <p:grpSpPr>
          <a:xfrm>
            <a:off x="1127054" y="7507422"/>
            <a:ext cx="300009" cy="398460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5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2" name="Прямоугольник 151"/>
            <p:cNvSpPr/>
            <p:nvPr/>
          </p:nvSpPr>
          <p:spPr>
            <a:xfrm rot="18627436">
              <a:off x="3142541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60471" name="Text Box 47"/>
          <p:cNvSpPr txBox="1">
            <a:spLocks noChangeArrowheads="1"/>
          </p:cNvSpPr>
          <p:nvPr/>
        </p:nvSpPr>
        <p:spPr bwMode="auto">
          <a:xfrm>
            <a:off x="1628775" y="7485063"/>
            <a:ext cx="22304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36" tIns="60509" rIns="121036" bIns="60509">
            <a:spAutoFit/>
          </a:bodyPr>
          <a:lstStyle>
            <a:lvl1pPr defTabSz="1214438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водонапорная башня;</a:t>
            </a:r>
          </a:p>
        </p:txBody>
      </p:sp>
      <p:sp>
        <p:nvSpPr>
          <p:cNvPr id="60472" name="Text Box 47"/>
          <p:cNvSpPr txBox="1">
            <a:spLocks noChangeArrowheads="1"/>
          </p:cNvSpPr>
          <p:nvPr/>
        </p:nvSpPr>
        <p:spPr bwMode="auto">
          <a:xfrm>
            <a:off x="1639888" y="7013575"/>
            <a:ext cx="1327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36" tIns="60509" rIns="121036" bIns="60509">
            <a:spAutoFit/>
          </a:bodyPr>
          <a:lstStyle>
            <a:lvl1pPr defTabSz="1214438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60473" name="Group 253"/>
          <p:cNvGrpSpPr/>
          <p:nvPr/>
        </p:nvGrpSpPr>
        <p:grpSpPr>
          <a:xfrm>
            <a:off x="1027113" y="6962775"/>
            <a:ext cx="500062" cy="466725"/>
            <a:chOff x="476" y="3248"/>
            <a:chExt cx="408" cy="409"/>
          </a:xfrm>
        </p:grpSpPr>
        <p:sp>
          <p:nvSpPr>
            <p:cNvPr id="164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60474" name="Text Box 47"/>
          <p:cNvSpPr txBox="1">
            <a:spLocks noChangeArrowheads="1"/>
          </p:cNvSpPr>
          <p:nvPr/>
        </p:nvSpPr>
        <p:spPr bwMode="auto">
          <a:xfrm>
            <a:off x="1624013" y="6534150"/>
            <a:ext cx="1774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36" tIns="60509" rIns="121036" bIns="60509">
            <a:spAutoFit/>
          </a:bodyPr>
          <a:lstStyle>
            <a:lvl1pPr defTabSz="1214438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sp>
        <p:nvSpPr>
          <p:cNvPr id="167" name="Овал 166"/>
          <p:cNvSpPr/>
          <p:nvPr/>
        </p:nvSpPr>
        <p:spPr bwMode="auto">
          <a:xfrm>
            <a:off x="1125538" y="6592888"/>
            <a:ext cx="301625" cy="3032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0476" name="Line 499"/>
          <p:cNvSpPr>
            <a:spLocks noChangeShapeType="1"/>
          </p:cNvSpPr>
          <p:nvPr/>
        </p:nvSpPr>
        <p:spPr bwMode="auto">
          <a:xfrm flipH="1">
            <a:off x="8472488" y="19780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7970" tIns="63987" rIns="127970" bIns="63987" anchor="ctr"/>
          <a:lstStyle/>
          <a:p>
            <a:endParaRPr lang="ru-RU"/>
          </a:p>
        </p:txBody>
      </p:sp>
      <p:grpSp>
        <p:nvGrpSpPr>
          <p:cNvPr id="60477" name="Group 265"/>
          <p:cNvGrpSpPr/>
          <p:nvPr/>
        </p:nvGrpSpPr>
        <p:grpSpPr>
          <a:xfrm>
            <a:off x="6683375" y="1566863"/>
            <a:ext cx="704850" cy="279400"/>
            <a:chOff x="249" y="2931"/>
            <a:chExt cx="907" cy="363"/>
          </a:xfrm>
        </p:grpSpPr>
        <p:sp>
          <p:nvSpPr>
            <p:cNvPr id="60581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277938"/>
              <a:endParaRPr 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582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83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84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85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0478" name="Text Box 47"/>
          <p:cNvSpPr txBox="1">
            <a:spLocks noChangeArrowheads="1"/>
          </p:cNvSpPr>
          <p:nvPr/>
        </p:nvSpPr>
        <p:spPr bwMode="auto">
          <a:xfrm>
            <a:off x="7464425" y="1522413"/>
            <a:ext cx="32432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994" tIns="60488" rIns="120994" bIns="60488">
            <a:spAutoFit/>
          </a:bodyPr>
          <a:lstStyle>
            <a:lvl1pPr defTabSz="1212850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трансформаторные подстанции;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 bwMode="auto">
          <a:xfrm>
            <a:off x="6686550" y="1984375"/>
            <a:ext cx="70326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 bwMode="auto">
          <a:xfrm>
            <a:off x="6686550" y="2300288"/>
            <a:ext cx="698500" cy="1587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81" name="Text Box 47"/>
          <p:cNvSpPr txBox="1">
            <a:spLocks noChangeArrowheads="1"/>
          </p:cNvSpPr>
          <p:nvPr/>
        </p:nvSpPr>
        <p:spPr bwMode="auto">
          <a:xfrm>
            <a:off x="7464425" y="1828800"/>
            <a:ext cx="29543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994" tIns="60488" rIns="120994" bIns="60488">
            <a:spAutoFit/>
          </a:bodyPr>
          <a:lstStyle>
            <a:lvl1pPr defTabSz="1212850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35 кВ;</a:t>
            </a:r>
          </a:p>
        </p:txBody>
      </p:sp>
      <p:sp>
        <p:nvSpPr>
          <p:cNvPr id="60482" name="Text Box 47"/>
          <p:cNvSpPr txBox="1">
            <a:spLocks noChangeArrowheads="1"/>
          </p:cNvSpPr>
          <p:nvPr/>
        </p:nvSpPr>
        <p:spPr bwMode="auto">
          <a:xfrm>
            <a:off x="7464425" y="2141538"/>
            <a:ext cx="29559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994" tIns="60488" rIns="120994" bIns="60488">
            <a:spAutoFit/>
          </a:bodyPr>
          <a:lstStyle>
            <a:lvl1pPr defTabSz="1212850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0,4 кВ;</a:t>
            </a:r>
          </a:p>
        </p:txBody>
      </p:sp>
      <p:grpSp>
        <p:nvGrpSpPr>
          <p:cNvPr id="18" name="Group 265"/>
          <p:cNvGrpSpPr/>
          <p:nvPr/>
        </p:nvGrpSpPr>
        <p:grpSpPr>
          <a:xfrm>
            <a:off x="6684271" y="1174999"/>
            <a:ext cx="704598" cy="280085"/>
            <a:chOff x="249" y="2931"/>
            <a:chExt cx="907" cy="363"/>
          </a:xfrm>
          <a:solidFill>
            <a:schemeClr val="tx1"/>
          </a:solidFill>
        </p:grpSpPr>
        <p:sp>
          <p:nvSpPr>
            <p:cNvPr id="203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1279698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4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1279698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5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1279698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6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1279698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7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defTabSz="1279698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0484" name="Text Box 47"/>
          <p:cNvSpPr txBox="1">
            <a:spLocks noChangeArrowheads="1"/>
          </p:cNvSpPr>
          <p:nvPr/>
        </p:nvSpPr>
        <p:spPr bwMode="auto">
          <a:xfrm>
            <a:off x="7464425" y="1147763"/>
            <a:ext cx="9191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994" tIns="60488" rIns="120994" bIns="60488">
            <a:spAutoFit/>
          </a:bodyPr>
          <a:lstStyle>
            <a:lvl1pPr defTabSz="1212850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ДЭС;</a:t>
            </a:r>
          </a:p>
        </p:txBody>
      </p:sp>
      <p:sp>
        <p:nvSpPr>
          <p:cNvPr id="60485" name="Line 499"/>
          <p:cNvSpPr>
            <a:spLocks noChangeShapeType="1"/>
          </p:cNvSpPr>
          <p:nvPr/>
        </p:nvSpPr>
        <p:spPr bwMode="auto">
          <a:xfrm flipH="1">
            <a:off x="8693150" y="4184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8001" tIns="64001" rIns="128001" bIns="64001" anchor="ctr"/>
          <a:lstStyle/>
          <a:p>
            <a:endParaRPr lang="ru-RU"/>
          </a:p>
        </p:txBody>
      </p:sp>
      <p:sp>
        <p:nvSpPr>
          <p:cNvPr id="60486" name="Text Box 47"/>
          <p:cNvSpPr txBox="1">
            <a:spLocks noChangeArrowheads="1"/>
          </p:cNvSpPr>
          <p:nvPr/>
        </p:nvSpPr>
        <p:spPr bwMode="auto">
          <a:xfrm>
            <a:off x="7475538" y="4071938"/>
            <a:ext cx="3101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22" tIns="60502" rIns="121022" bIns="60502">
            <a:spAutoFit/>
          </a:bodyPr>
          <a:lstStyle>
            <a:lvl1pPr defTabSz="1212850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газораспределительный пункт;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 bwMode="auto">
          <a:xfrm>
            <a:off x="6672263" y="4583113"/>
            <a:ext cx="704850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88" name="Text Box 47"/>
          <p:cNvSpPr txBox="1">
            <a:spLocks noChangeArrowheads="1"/>
          </p:cNvSpPr>
          <p:nvPr/>
        </p:nvSpPr>
        <p:spPr bwMode="auto">
          <a:xfrm>
            <a:off x="7488238" y="4375150"/>
            <a:ext cx="2825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22" tIns="60502" rIns="121022" bIns="60502">
            <a:spAutoFit/>
          </a:bodyPr>
          <a:lstStyle>
            <a:lvl1pPr defTabSz="1212850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1285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линии газоснабжения;</a:t>
            </a: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6911975" y="4122738"/>
            <a:ext cx="300038" cy="300037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 bwMode="auto">
          <a:xfrm>
            <a:off x="6661150" y="4840288"/>
            <a:ext cx="70485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91" name="Text Box 47"/>
          <p:cNvSpPr txBox="1">
            <a:spLocks noChangeArrowheads="1"/>
          </p:cNvSpPr>
          <p:nvPr/>
        </p:nvSpPr>
        <p:spPr bwMode="auto">
          <a:xfrm>
            <a:off x="7488238" y="4645025"/>
            <a:ext cx="2641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36" tIns="60509" rIns="121036" bIns="60509">
            <a:spAutoFit/>
          </a:bodyPr>
          <a:lstStyle>
            <a:lvl1pPr defTabSz="1214438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линии теплоснабжения;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6996113" y="5040313"/>
            <a:ext cx="214312" cy="1428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6996113" y="5308600"/>
            <a:ext cx="214312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0494" name="Text Box 47"/>
          <p:cNvSpPr txBox="1">
            <a:spLocks noChangeArrowheads="1"/>
          </p:cNvSpPr>
          <p:nvPr/>
        </p:nvSpPr>
        <p:spPr bwMode="auto">
          <a:xfrm>
            <a:off x="7481888" y="4902200"/>
            <a:ext cx="38052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36" tIns="60509" rIns="121036" bIns="60509">
            <a:spAutoFit/>
          </a:bodyPr>
          <a:lstStyle>
            <a:lvl1pPr defTabSz="1214438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жилые дома центрального отопления;</a:t>
            </a:r>
          </a:p>
        </p:txBody>
      </p:sp>
      <p:sp>
        <p:nvSpPr>
          <p:cNvPr id="60495" name="Text Box 47"/>
          <p:cNvSpPr txBox="1">
            <a:spLocks noChangeArrowheads="1"/>
          </p:cNvSpPr>
          <p:nvPr/>
        </p:nvSpPr>
        <p:spPr bwMode="auto">
          <a:xfrm>
            <a:off x="7481888" y="5207000"/>
            <a:ext cx="33766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36" tIns="60509" rIns="121036" bIns="60509">
            <a:spAutoFit/>
          </a:bodyPr>
          <a:lstStyle>
            <a:lvl1pPr defTabSz="1214438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14438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жилые дома печного отопления; </a:t>
            </a:r>
          </a:p>
        </p:txBody>
      </p:sp>
      <p:sp>
        <p:nvSpPr>
          <p:cNvPr id="60496" name="Line 499"/>
          <p:cNvSpPr>
            <a:spLocks noChangeShapeType="1"/>
          </p:cNvSpPr>
          <p:nvPr/>
        </p:nvSpPr>
        <p:spPr bwMode="auto">
          <a:xfrm flipH="1">
            <a:off x="8572500" y="75533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17" tIns="45709" rIns="91417" bIns="45709" anchor="ctr"/>
          <a:lstStyle/>
          <a:p>
            <a:endParaRPr lang="ru-RU"/>
          </a:p>
        </p:txBody>
      </p:sp>
      <p:grpSp>
        <p:nvGrpSpPr>
          <p:cNvPr id="60497" name="Group 105"/>
          <p:cNvGrpSpPr/>
          <p:nvPr/>
        </p:nvGrpSpPr>
        <p:grpSpPr>
          <a:xfrm>
            <a:off x="6919913" y="5924550"/>
            <a:ext cx="396875" cy="396875"/>
            <a:chOff x="3061" y="3475"/>
            <a:chExt cx="182" cy="182"/>
          </a:xfrm>
        </p:grpSpPr>
        <p:grpSp>
          <p:nvGrpSpPr>
            <p:cNvPr id="60570" name="Group 106"/>
            <p:cNvGrpSpPr/>
            <p:nvPr/>
          </p:nvGrpSpPr>
          <p:grpSpPr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60572" name="Group 107"/>
              <p:cNvGrpSpPr/>
              <p:nvPr/>
            </p:nvGrpSpPr>
            <p:grpSpPr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60575" name="Group 108"/>
                <p:cNvGrpSpPr/>
                <p:nvPr/>
              </p:nvGrpSpPr>
              <p:grpSpPr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60579" name="Freeform 109"/>
                  <p:cNvSpPr/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60580" name="Freeform 110"/>
                  <p:cNvSpPr/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0576" name="Group 111"/>
                <p:cNvGrpSpPr/>
                <p:nvPr/>
              </p:nvGrpSpPr>
              <p:grpSpPr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60577" name="Freeform 112"/>
                  <p:cNvSpPr/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60578" name="Freeform 113"/>
                  <p:cNvSpPr/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60573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74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0571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27890" tIns="63945" rIns="127890" bIns="63945" anchor="ctr"/>
            <a:lstStyle/>
            <a:p>
              <a:pPr defTabSz="1274763"/>
              <a:endParaRPr lang="ru-RU" sz="3500">
                <a:latin typeface="Calibri" pitchFamily="34" charset="0"/>
              </a:endParaRPr>
            </a:p>
          </p:txBody>
        </p:sp>
      </p:grpSp>
      <p:grpSp>
        <p:nvGrpSpPr>
          <p:cNvPr id="60498" name="Group 117"/>
          <p:cNvGrpSpPr/>
          <p:nvPr/>
        </p:nvGrpSpPr>
        <p:grpSpPr>
          <a:xfrm>
            <a:off x="6469063" y="6257925"/>
            <a:ext cx="1230312" cy="684213"/>
            <a:chOff x="2971" y="3847"/>
            <a:chExt cx="347" cy="220"/>
          </a:xfrm>
        </p:grpSpPr>
        <p:grpSp>
          <p:nvGrpSpPr>
            <p:cNvPr id="60561" name="Group 118"/>
            <p:cNvGrpSpPr/>
            <p:nvPr/>
          </p:nvGrpSpPr>
          <p:grpSpPr>
            <a:xfrm>
              <a:off x="2971" y="3884"/>
              <a:ext cx="119" cy="120"/>
              <a:chOff x="315" y="951"/>
              <a:chExt cx="144" cy="147"/>
            </a:xfrm>
          </p:grpSpPr>
          <p:grpSp>
            <p:nvGrpSpPr>
              <p:cNvPr id="60565" name="Group 119"/>
              <p:cNvGrpSpPr/>
              <p:nvPr/>
            </p:nvGrpSpPr>
            <p:grpSpPr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60568" name="Freeform 120"/>
                <p:cNvSpPr/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  <p:sp>
              <p:nvSpPr>
                <p:cNvPr id="60569" name="Freeform 121"/>
                <p:cNvSpPr/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</p:grpSp>
          <p:sp>
            <p:nvSpPr>
              <p:cNvPr id="60566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890" tIns="63945" rIns="127890" bIns="63945"/>
              <a:lstStyle/>
              <a:p>
                <a:pPr defTabSz="1274763"/>
                <a:endParaRPr lang="ru-RU" sz="4000">
                  <a:latin typeface="Calibri" panose="020f0502020204030204" pitchFamily="34" charset="0"/>
                </a:endParaRPr>
              </a:p>
            </p:txBody>
          </p:sp>
          <p:sp>
            <p:nvSpPr>
              <p:cNvPr id="60567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0562" name="Line 124"/>
            <p:cNvSpPr>
              <a:spLocks noChangeShapeType="1"/>
            </p:cNvSpPr>
            <p:nvPr/>
          </p:nvSpPr>
          <p:spPr bwMode="auto">
            <a:xfrm>
              <a:off x="3113" y="3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63" name="Text Box 125"/>
            <p:cNvSpPr txBox="1">
              <a:spLocks noChangeArrowheads="1"/>
            </p:cNvSpPr>
            <p:nvPr/>
          </p:nvSpPr>
          <p:spPr bwMode="auto">
            <a:xfrm>
              <a:off x="3085" y="3847"/>
              <a:ext cx="23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defTabSz="1787525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defTabSz="1787525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defTabSz="1787525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defTabSz="1787525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800" b="1">
                  <a:latin typeface="Calibri" pitchFamily="34" charset="0"/>
                  <a:cs typeface="Times New Roman" pitchFamily="18" charset="0"/>
                </a:rPr>
                <a:t>ГАЗ</a:t>
              </a:r>
            </a:p>
          </p:txBody>
        </p:sp>
        <p:sp>
          <p:nvSpPr>
            <p:cNvPr id="60564" name="Text Box 126"/>
            <p:cNvSpPr txBox="1">
              <a:spLocks noChangeArrowheads="1"/>
            </p:cNvSpPr>
            <p:nvPr/>
          </p:nvSpPr>
          <p:spPr bwMode="auto">
            <a:xfrm>
              <a:off x="3115" y="3920"/>
              <a:ext cx="13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defTabSz="1787525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defTabSz="1787525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defTabSz="1787525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defTabSz="1787525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800" b="1">
                  <a:latin typeface="Calibri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60499" name="Text Box 95"/>
          <p:cNvSpPr txBox="1">
            <a:spLocks noChangeArrowheads="1"/>
          </p:cNvSpPr>
          <p:nvPr/>
        </p:nvSpPr>
        <p:spPr bwMode="auto">
          <a:xfrm>
            <a:off x="7443788" y="9164638"/>
            <a:ext cx="31035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42" tIns="89291" rIns="178542" bIns="89291">
            <a:spAutoFit/>
          </a:bodyPr>
          <a:lstStyle>
            <a:lvl1pPr defTabSz="1787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газопровод;</a:t>
            </a:r>
          </a:p>
        </p:txBody>
      </p:sp>
      <p:sp>
        <p:nvSpPr>
          <p:cNvPr id="60500" name="Text Box 101"/>
          <p:cNvSpPr txBox="1">
            <a:spLocks noChangeArrowheads="1"/>
          </p:cNvSpPr>
          <p:nvPr/>
        </p:nvSpPr>
        <p:spPr bwMode="auto">
          <a:xfrm>
            <a:off x="7435850" y="5943600"/>
            <a:ext cx="36687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42" tIns="89291" rIns="178542" bIns="89291">
            <a:spAutoFit/>
          </a:bodyPr>
          <a:lstStyle>
            <a:lvl1pPr defTabSz="1787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компрессорная станция;</a:t>
            </a:r>
          </a:p>
        </p:txBody>
      </p:sp>
      <p:sp>
        <p:nvSpPr>
          <p:cNvPr id="60501" name="Text Box 102"/>
          <p:cNvSpPr txBox="1">
            <a:spLocks noChangeArrowheads="1"/>
          </p:cNvSpPr>
          <p:nvPr/>
        </p:nvSpPr>
        <p:spPr bwMode="auto">
          <a:xfrm>
            <a:off x="7413625" y="6359525"/>
            <a:ext cx="36703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42" tIns="89291" rIns="178542" bIns="89291">
            <a:spAutoFit/>
          </a:bodyPr>
          <a:lstStyle>
            <a:lvl1pPr defTabSz="1787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-хранилища газа, 2- млн.куб.м;</a:t>
            </a:r>
          </a:p>
        </p:txBody>
      </p:sp>
      <p:sp>
        <p:nvSpPr>
          <p:cNvPr id="60502" name="Овал 171"/>
          <p:cNvSpPr>
            <a:spLocks noChangeArrowheads="1"/>
          </p:cNvSpPr>
          <p:nvPr/>
        </p:nvSpPr>
        <p:spPr bwMode="auto">
          <a:xfrm>
            <a:off x="6934200" y="6919913"/>
            <a:ext cx="400050" cy="400050"/>
          </a:xfrm>
          <a:prstGeom prst="ellipse">
            <a:avLst/>
          </a:prstGeom>
          <a:solidFill>
            <a:schemeClr val="bg1">
              <a:alpha val="43137"/>
            </a:schemeClr>
          </a:solidFill>
          <a:ln w="25400" algn="ctr">
            <a:solidFill>
              <a:srgbClr val="FF0000"/>
            </a:solidFill>
            <a:rou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0503" name="Text Box 67"/>
          <p:cNvSpPr txBox="1">
            <a:spLocks noChangeArrowheads="1"/>
          </p:cNvSpPr>
          <p:nvPr/>
        </p:nvSpPr>
        <p:spPr bwMode="auto">
          <a:xfrm>
            <a:off x="7608888" y="6965950"/>
            <a:ext cx="4378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87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места пересечений с преградами (мосты, автодороги, ж/д, водные объекты, овраги и т.д); </a:t>
            </a:r>
          </a:p>
          <a:p>
            <a:pPr eaLnBrk="1" hangingPunct="1">
              <a:lnSpc>
                <a:spcPct val="70000"/>
              </a:lnSpc>
            </a:pP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504" name="Oval 63"/>
          <p:cNvSpPr>
            <a:spLocks noChangeArrowheads="1"/>
          </p:cNvSpPr>
          <p:nvPr/>
        </p:nvSpPr>
        <p:spPr bwMode="auto">
          <a:xfrm rot="-5400000">
            <a:off x="6931819" y="5391944"/>
            <a:ext cx="296862" cy="685800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</a:ln>
        </p:spPr>
        <p:txBody>
          <a:bodyPr wrap="none" lIns="127730" tIns="63867" rIns="127730" bIns="63867" anchor="ctr"/>
          <a:lstStyle/>
          <a:p>
            <a:pPr algn="ctr" defTabSz="1274763"/>
            <a:endParaRPr lang="ru-RU" sz="3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0505" name="Text Box 95"/>
          <p:cNvSpPr txBox="1">
            <a:spLocks noChangeArrowheads="1"/>
          </p:cNvSpPr>
          <p:nvPr/>
        </p:nvSpPr>
        <p:spPr bwMode="auto">
          <a:xfrm>
            <a:off x="7427913" y="5548313"/>
            <a:ext cx="44291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42" tIns="89291" rIns="178542" bIns="89291">
            <a:spAutoFit/>
          </a:bodyPr>
          <a:lstStyle>
            <a:lvl1pPr defTabSz="1787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зона возможного риска при аварии на газо-, нефтепроводе;</a:t>
            </a:r>
          </a:p>
        </p:txBody>
      </p:sp>
      <p:sp>
        <p:nvSpPr>
          <p:cNvPr id="60506" name="Полилиния 254"/>
          <p:cNvSpPr>
            <a:spLocks noChangeArrowheads="1"/>
          </p:cNvSpPr>
          <p:nvPr/>
        </p:nvSpPr>
        <p:spPr bwMode="auto">
          <a:xfrm>
            <a:off x="7010400" y="7456488"/>
            <a:ext cx="352425" cy="241300"/>
          </a:xfrm>
          <a:custGeom>
            <a:gdLst>
              <a:gd name="T0" fmla="*/ 57324 w 353730"/>
              <a:gd name="T1" fmla="*/ 168312 h 241429"/>
              <a:gd name="T2" fmla="*/ 25965 w 353730"/>
              <a:gd name="T3" fmla="*/ 156777 h 241429"/>
              <a:gd name="T4" fmla="*/ 36420 w 353730"/>
              <a:gd name="T5" fmla="*/ 87584 h 241429"/>
              <a:gd name="T6" fmla="*/ 78230 w 353730"/>
              <a:gd name="T7" fmla="*/ 18384 h 241429"/>
              <a:gd name="T8" fmla="*/ 99134 w 353730"/>
              <a:gd name="T9" fmla="*/ 52982 h 241429"/>
              <a:gd name="T10" fmla="*/ 130494 w 353730"/>
              <a:gd name="T11" fmla="*/ 64510 h 241429"/>
              <a:gd name="T12" fmla="*/ 203666 w 353730"/>
              <a:gd name="T13" fmla="*/ 76048 h 241429"/>
              <a:gd name="T14" fmla="*/ 182759 w 353730"/>
              <a:gd name="T15" fmla="*/ 145243 h 241429"/>
              <a:gd name="T16" fmla="*/ 245475 w 353730"/>
              <a:gd name="T17" fmla="*/ 168312 h 241429"/>
              <a:gd name="T18" fmla="*/ 120041 w 353730"/>
              <a:gd name="T19" fmla="*/ 202905 h 241429"/>
              <a:gd name="T20" fmla="*/ 99134 w 353730"/>
              <a:gd name="T21" fmla="*/ 237503 h 241429"/>
              <a:gd name="T22" fmla="*/ 67781 w 353730"/>
              <a:gd name="T23" fmla="*/ 225971 h 241429"/>
              <a:gd name="T24" fmla="*/ 57324 w 353730"/>
              <a:gd name="T25" fmla="*/ 16831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8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chemeClr val="tx1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endParaRPr lang="ru-RU"/>
          </a:p>
        </p:txBody>
      </p:sp>
      <p:sp>
        <p:nvSpPr>
          <p:cNvPr id="60507" name="Полилиния 255"/>
          <p:cNvSpPr>
            <a:spLocks noChangeArrowheads="1"/>
          </p:cNvSpPr>
          <p:nvPr/>
        </p:nvSpPr>
        <p:spPr bwMode="auto">
          <a:xfrm>
            <a:off x="7010400" y="7775575"/>
            <a:ext cx="352425" cy="241300"/>
          </a:xfrm>
          <a:custGeom>
            <a:gdLst>
              <a:gd name="T0" fmla="*/ 57324 w 353730"/>
              <a:gd name="T1" fmla="*/ 168312 h 241429"/>
              <a:gd name="T2" fmla="*/ 25965 w 353730"/>
              <a:gd name="T3" fmla="*/ 156777 h 241429"/>
              <a:gd name="T4" fmla="*/ 36420 w 353730"/>
              <a:gd name="T5" fmla="*/ 87584 h 241429"/>
              <a:gd name="T6" fmla="*/ 78230 w 353730"/>
              <a:gd name="T7" fmla="*/ 18384 h 241429"/>
              <a:gd name="T8" fmla="*/ 99134 w 353730"/>
              <a:gd name="T9" fmla="*/ 52982 h 241429"/>
              <a:gd name="T10" fmla="*/ 130494 w 353730"/>
              <a:gd name="T11" fmla="*/ 64510 h 241429"/>
              <a:gd name="T12" fmla="*/ 203666 w 353730"/>
              <a:gd name="T13" fmla="*/ 76048 h 241429"/>
              <a:gd name="T14" fmla="*/ 182759 w 353730"/>
              <a:gd name="T15" fmla="*/ 145243 h 241429"/>
              <a:gd name="T16" fmla="*/ 245475 w 353730"/>
              <a:gd name="T17" fmla="*/ 168312 h 241429"/>
              <a:gd name="T18" fmla="*/ 120041 w 353730"/>
              <a:gd name="T19" fmla="*/ 202905 h 241429"/>
              <a:gd name="T20" fmla="*/ 99134 w 353730"/>
              <a:gd name="T21" fmla="*/ 237503 h 241429"/>
              <a:gd name="T22" fmla="*/ 67781 w 353730"/>
              <a:gd name="T23" fmla="*/ 225971 h 241429"/>
              <a:gd name="T24" fmla="*/ 57324 w 353730"/>
              <a:gd name="T25" fmla="*/ 16831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8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FF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endParaRPr lang="ru-RU"/>
          </a:p>
        </p:txBody>
      </p:sp>
      <p:sp>
        <p:nvSpPr>
          <p:cNvPr id="60508" name="Полилиния 256"/>
          <p:cNvSpPr>
            <a:spLocks noChangeArrowheads="1"/>
          </p:cNvSpPr>
          <p:nvPr/>
        </p:nvSpPr>
        <p:spPr bwMode="auto">
          <a:xfrm>
            <a:off x="7010400" y="8077200"/>
            <a:ext cx="352425" cy="241300"/>
          </a:xfrm>
          <a:custGeom>
            <a:gdLst>
              <a:gd name="T0" fmla="*/ 57324 w 353730"/>
              <a:gd name="T1" fmla="*/ 168312 h 241429"/>
              <a:gd name="T2" fmla="*/ 25965 w 353730"/>
              <a:gd name="T3" fmla="*/ 156777 h 241429"/>
              <a:gd name="T4" fmla="*/ 36420 w 353730"/>
              <a:gd name="T5" fmla="*/ 87584 h 241429"/>
              <a:gd name="T6" fmla="*/ 78230 w 353730"/>
              <a:gd name="T7" fmla="*/ 18384 h 241429"/>
              <a:gd name="T8" fmla="*/ 99134 w 353730"/>
              <a:gd name="T9" fmla="*/ 52982 h 241429"/>
              <a:gd name="T10" fmla="*/ 130494 w 353730"/>
              <a:gd name="T11" fmla="*/ 64510 h 241429"/>
              <a:gd name="T12" fmla="*/ 203666 w 353730"/>
              <a:gd name="T13" fmla="*/ 76048 h 241429"/>
              <a:gd name="T14" fmla="*/ 182759 w 353730"/>
              <a:gd name="T15" fmla="*/ 145243 h 241429"/>
              <a:gd name="T16" fmla="*/ 245475 w 353730"/>
              <a:gd name="T17" fmla="*/ 168312 h 241429"/>
              <a:gd name="T18" fmla="*/ 120041 w 353730"/>
              <a:gd name="T19" fmla="*/ 202905 h 241429"/>
              <a:gd name="T20" fmla="*/ 99134 w 353730"/>
              <a:gd name="T21" fmla="*/ 237503 h 241429"/>
              <a:gd name="T22" fmla="*/ 67781 w 353730"/>
              <a:gd name="T23" fmla="*/ 225971 h 241429"/>
              <a:gd name="T24" fmla="*/ 57324 w 353730"/>
              <a:gd name="T25" fmla="*/ 16831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8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0000FF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endParaRPr lang="ru-RU"/>
          </a:p>
        </p:txBody>
      </p:sp>
      <p:sp>
        <p:nvSpPr>
          <p:cNvPr id="60509" name="Text Box 101"/>
          <p:cNvSpPr txBox="1">
            <a:spLocks noChangeArrowheads="1"/>
          </p:cNvSpPr>
          <p:nvPr/>
        </p:nvSpPr>
        <p:spPr bwMode="auto">
          <a:xfrm>
            <a:off x="7419975" y="7361238"/>
            <a:ext cx="36687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42" tIns="89291" rIns="178542" bIns="89291">
            <a:spAutoFit/>
          </a:bodyPr>
          <a:lstStyle>
            <a:lvl1pPr defTabSz="1787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критический уровень подтопления;</a:t>
            </a:r>
          </a:p>
        </p:txBody>
      </p:sp>
      <p:sp>
        <p:nvSpPr>
          <p:cNvPr id="60510" name="Text Box 101"/>
          <p:cNvSpPr txBox="1">
            <a:spLocks noChangeArrowheads="1"/>
          </p:cNvSpPr>
          <p:nvPr/>
        </p:nvSpPr>
        <p:spPr bwMode="auto">
          <a:xfrm>
            <a:off x="7419975" y="7642225"/>
            <a:ext cx="36687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42" tIns="89291" rIns="178542" bIns="89291">
            <a:spAutoFit/>
          </a:bodyPr>
          <a:lstStyle>
            <a:lvl1pPr defTabSz="1787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средний уровень подтопления;</a:t>
            </a:r>
          </a:p>
        </p:txBody>
      </p:sp>
      <p:sp>
        <p:nvSpPr>
          <p:cNvPr id="60511" name="Text Box 101"/>
          <p:cNvSpPr txBox="1">
            <a:spLocks noChangeArrowheads="1"/>
          </p:cNvSpPr>
          <p:nvPr/>
        </p:nvSpPr>
        <p:spPr bwMode="auto">
          <a:xfrm>
            <a:off x="7431088" y="7947025"/>
            <a:ext cx="3851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42" tIns="89291" rIns="178542" bIns="89291">
            <a:spAutoFit/>
          </a:bodyPr>
          <a:lstStyle>
            <a:lvl1pPr defTabSz="1787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787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максимальный уровень подтопления;</a:t>
            </a:r>
          </a:p>
        </p:txBody>
      </p:sp>
      <p:sp>
        <p:nvSpPr>
          <p:cNvPr id="60512" name="Line 499"/>
          <p:cNvSpPr>
            <a:spLocks noChangeShapeType="1"/>
          </p:cNvSpPr>
          <p:nvPr/>
        </p:nvSpPr>
        <p:spPr bwMode="auto">
          <a:xfrm flipH="1">
            <a:off x="6076950" y="8567738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17" tIns="45709" rIns="91417" bIns="45709" anchor="ctr"/>
          <a:lstStyle/>
          <a:p>
            <a:endParaRPr lang="ru-RU"/>
          </a:p>
        </p:txBody>
      </p:sp>
      <p:sp>
        <p:nvSpPr>
          <p:cNvPr id="60513" name="Text Box 89"/>
          <p:cNvSpPr txBox="1">
            <a:spLocks noChangeArrowheads="1"/>
          </p:cNvSpPr>
          <p:nvPr/>
        </p:nvSpPr>
        <p:spPr bwMode="auto">
          <a:xfrm>
            <a:off x="7305675" y="8202613"/>
            <a:ext cx="42068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9848" tIns="124935" rIns="249848" bIns="124935">
            <a:spAutoFit/>
          </a:bodyPr>
          <a:lstStyle>
            <a:lvl1pPr defTabSz="2503488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2503488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2503488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2503488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2503488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just" eaLnBrk="1" hangingPunct="1">
              <a:lnSpc>
                <a:spcPct val="70000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-  нефтебазы и другие объекты нефтяного комплекса. (нефтеналивные сатнции, мазутохранилища и др.);</a:t>
            </a:r>
          </a:p>
        </p:txBody>
      </p:sp>
      <p:grpSp>
        <p:nvGrpSpPr>
          <p:cNvPr id="60514" name="Группа 168"/>
          <p:cNvGrpSpPr/>
          <p:nvPr/>
        </p:nvGrpSpPr>
        <p:grpSpPr>
          <a:xfrm rot="-4345915">
            <a:off x="1082675" y="8997950"/>
            <a:ext cx="200025" cy="600075"/>
            <a:chOff x="5857884" y="3714752"/>
            <a:chExt cx="142876" cy="428628"/>
          </a:xfrm>
        </p:grpSpPr>
        <p:sp>
          <p:nvSpPr>
            <p:cNvPr id="60559" name="Овал 169"/>
            <p:cNvSpPr>
              <a:spLocks noChangeArrowheads="1"/>
            </p:cNvSpPr>
            <p:nvPr/>
          </p:nvSpPr>
          <p:spPr bwMode="auto">
            <a:xfrm>
              <a:off x="5857884" y="3857628"/>
              <a:ext cx="142876" cy="14287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</a:ln>
          </p:spPr>
          <p:txBody>
            <a:bodyPr lIns="128016" tIns="64008" rIns="128016" bIns="64008" anchor="ctr"/>
            <a:lstStyle/>
            <a:p>
              <a:pPr algn="ctr" defTabSz="1276350"/>
              <a:endParaRPr lang="ru-RU" sz="160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78" name="Прямая соединительная линия 177"/>
            <p:cNvCxnSpPr/>
            <p:nvPr/>
          </p:nvCxnSpPr>
          <p:spPr>
            <a:xfrm rot="16200000" flipH="1">
              <a:off x="5715008" y="3857628"/>
              <a:ext cx="428628" cy="1428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515" name="Group 1225"/>
          <p:cNvGrpSpPr/>
          <p:nvPr/>
        </p:nvGrpSpPr>
        <p:grpSpPr>
          <a:xfrm>
            <a:off x="7018338" y="8370888"/>
            <a:ext cx="311150" cy="403225"/>
            <a:chOff x="783" y="2063"/>
            <a:chExt cx="479" cy="307"/>
          </a:xfrm>
        </p:grpSpPr>
        <p:sp>
          <p:nvSpPr>
            <p:cNvPr id="60534" name="Line 1226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0535" name="Group 1227"/>
            <p:cNvGrpSpPr/>
            <p:nvPr/>
          </p:nvGrpSpPr>
          <p:grpSpPr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60552" name="Group 1228"/>
              <p:cNvGrpSpPr/>
              <p:nvPr/>
            </p:nvGrpSpPr>
            <p:grpSpPr>
              <a:xfrm>
                <a:off x="4988" y="0"/>
                <a:ext cx="10021" cy="3399"/>
                <a:chExt cx="19994" cy="20006"/>
              </a:xfrm>
            </p:grpSpPr>
            <p:sp>
              <p:nvSpPr>
                <p:cNvPr id="60557" name="Arc 1229"/>
                <p:cNvSpPr/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gdLst>
                    <a:gd name="T0" fmla="*/ 0 w 21600"/>
                    <a:gd name="T1" fmla="*/ 0 h 21600"/>
                    <a:gd name="T2" fmla="*/ 0 w 21600"/>
                    <a:gd name="T3" fmla="*/ 704 h 21600"/>
                    <a:gd name="T4" fmla="*/ 0 w 21600"/>
                    <a:gd name="T5" fmla="*/ 7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60558" name="Arc 1230"/>
                <p:cNvSpPr/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gdLst>
                    <a:gd name="T0" fmla="*/ 0 w 21600"/>
                    <a:gd name="T1" fmla="*/ 0 h 21600"/>
                    <a:gd name="T2" fmla="*/ 0 w 21600"/>
                    <a:gd name="T3" fmla="*/ 704 h 21600"/>
                    <a:gd name="T4" fmla="*/ 0 w 21600"/>
                    <a:gd name="T5" fmla="*/ 70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60553" name="Line 1231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54" name="Line 1232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55" name="Line 1233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56" name="Line 1234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0536" name="Group 1235"/>
            <p:cNvGrpSpPr/>
            <p:nvPr/>
          </p:nvGrpSpPr>
          <p:grpSpPr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60545" name="Group 1236"/>
              <p:cNvGrpSpPr/>
              <p:nvPr/>
            </p:nvGrpSpPr>
            <p:grpSpPr>
              <a:xfrm>
                <a:off x="4989" y="0"/>
                <a:ext cx="10023" cy="4525"/>
                <a:chExt cx="20002" cy="20000"/>
              </a:xfrm>
            </p:grpSpPr>
            <p:sp>
              <p:nvSpPr>
                <p:cNvPr id="60550" name="Arc 1237"/>
                <p:cNvSpPr/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gdLst>
                    <a:gd name="T0" fmla="*/ 0 w 21600"/>
                    <a:gd name="T1" fmla="*/ 0 h 21600"/>
                    <a:gd name="T2" fmla="*/ 0 w 21600"/>
                    <a:gd name="T3" fmla="*/ 703 h 21600"/>
                    <a:gd name="T4" fmla="*/ 0 w 21600"/>
                    <a:gd name="T5" fmla="*/ 70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60551" name="Arc 1238"/>
                <p:cNvSpPr/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gdLst>
                    <a:gd name="T0" fmla="*/ 0 w 21600"/>
                    <a:gd name="T1" fmla="*/ 0 h 21600"/>
                    <a:gd name="T2" fmla="*/ 0 w 21600"/>
                    <a:gd name="T3" fmla="*/ 697 h 21600"/>
                    <a:gd name="T4" fmla="*/ 0 w 21600"/>
                    <a:gd name="T5" fmla="*/ 69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60546" name="Line 1239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47" name="Line 1240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48" name="Line 1241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49" name="Line 1242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0537" name="Line 1243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38" name="Arc 1244"/>
            <p:cNvSpPr/>
            <p:nvPr/>
          </p:nvSpPr>
          <p:spPr bwMode="auto">
            <a:xfrm flipV="1">
              <a:off x="1216" y="2326"/>
              <a:ext cx="46" cy="44"/>
            </a:xfrm>
            <a:custGeom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60539" name="Arc 1245"/>
            <p:cNvSpPr/>
            <p:nvPr/>
          </p:nvSpPr>
          <p:spPr bwMode="auto">
            <a:xfrm>
              <a:off x="1216" y="2129"/>
              <a:ext cx="46" cy="44"/>
            </a:xfrm>
            <a:custGeom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60540" name="Arc 1246"/>
            <p:cNvSpPr/>
            <p:nvPr/>
          </p:nvSpPr>
          <p:spPr bwMode="auto">
            <a:xfrm flipH="1">
              <a:off x="874" y="2063"/>
              <a:ext cx="46" cy="44"/>
            </a:xfrm>
            <a:custGeom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60541" name="Line 1247"/>
            <p:cNvSpPr>
              <a:spLocks noChangeShapeType="1"/>
            </p:cNvSpPr>
            <p:nvPr/>
          </p:nvSpPr>
          <p:spPr bwMode="auto">
            <a:xfrm flipH="1"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42" name="Line 1248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543" name="Arc 1249"/>
            <p:cNvSpPr/>
            <p:nvPr/>
          </p:nvSpPr>
          <p:spPr bwMode="auto">
            <a:xfrm>
              <a:off x="1033" y="2063"/>
              <a:ext cx="46" cy="44"/>
            </a:xfrm>
            <a:custGeom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60544" name="Line 1250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0516" name="Group 1873"/>
          <p:cNvGrpSpPr/>
          <p:nvPr/>
        </p:nvGrpSpPr>
        <p:grpSpPr>
          <a:xfrm rot="-1334384">
            <a:off x="6991350" y="8864600"/>
            <a:ext cx="406400" cy="406400"/>
            <a:chOff x="258" y="12222"/>
            <a:chExt cx="457" cy="457"/>
          </a:xfrm>
        </p:grpSpPr>
        <p:sp>
          <p:nvSpPr>
            <p:cNvPr id="60527" name="Oval 1874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pPr defTabSz="1276350"/>
              <a:endParaRPr lang="ru-RU" sz="1600">
                <a:cs typeface="Times New Roman" panose="02020603050405020304" pitchFamily="18" charset="0"/>
              </a:endParaRPr>
            </a:p>
          </p:txBody>
        </p:sp>
        <p:grpSp>
          <p:nvGrpSpPr>
            <p:cNvPr id="60528" name="Group 1875"/>
            <p:cNvGrpSpPr/>
            <p:nvPr/>
          </p:nvGrpSpPr>
          <p:grpSpPr>
            <a:xfrm>
              <a:off x="276" y="12276"/>
              <a:ext cx="411" cy="343"/>
              <a:chExt cx="19999" cy="20000"/>
            </a:xfrm>
          </p:grpSpPr>
          <p:grpSp>
            <p:nvGrpSpPr>
              <p:cNvPr id="60529" name="Group 1876"/>
              <p:cNvGrpSpPr/>
              <p:nvPr/>
            </p:nvGrpSpPr>
            <p:grpSpPr>
              <a:xfrm>
                <a:off x="0" y="0"/>
                <a:ext cx="19999" cy="20000"/>
                <a:chExt cx="19999" cy="20000"/>
              </a:xfrm>
            </p:grpSpPr>
            <p:sp>
              <p:nvSpPr>
                <p:cNvPr id="60532" name="Freeform 1877"/>
                <p:cNvSpPr/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60533" name="Freeform 1878"/>
                <p:cNvSpPr/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60530" name="Line 1879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31" name="Line 1880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0517" name="Text Box 89"/>
          <p:cNvSpPr txBox="1">
            <a:spLocks noChangeArrowheads="1"/>
          </p:cNvSpPr>
          <p:nvPr/>
        </p:nvSpPr>
        <p:spPr bwMode="auto">
          <a:xfrm>
            <a:off x="1447800" y="9080500"/>
            <a:ext cx="18494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49848" tIns="124935" rIns="249848" bIns="124935">
            <a:spAutoFit/>
          </a:bodyPr>
          <a:lstStyle>
            <a:lvl1pPr defTabSz="2503488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2503488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2503488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2503488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2503488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- нефтепровод;</a:t>
            </a:r>
          </a:p>
        </p:txBody>
      </p:sp>
      <p:sp>
        <p:nvSpPr>
          <p:cNvPr id="60518" name="Text Box 89"/>
          <p:cNvSpPr txBox="1">
            <a:spLocks noChangeArrowheads="1"/>
          </p:cNvSpPr>
          <p:nvPr/>
        </p:nvSpPr>
        <p:spPr bwMode="auto">
          <a:xfrm>
            <a:off x="7329488" y="8870950"/>
            <a:ext cx="26384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9848" tIns="124935" rIns="249848" bIns="124935">
            <a:spAutoFit/>
          </a:bodyPr>
          <a:lstStyle>
            <a:lvl1pPr defTabSz="2503488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2503488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2503488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2503488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2503488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-  насосные станции; </a:t>
            </a:r>
          </a:p>
        </p:txBody>
      </p:sp>
      <p:grpSp>
        <p:nvGrpSpPr>
          <p:cNvPr id="60519" name="Группа 231"/>
          <p:cNvGrpSpPr/>
          <p:nvPr/>
        </p:nvGrpSpPr>
        <p:grpSpPr>
          <a:xfrm>
            <a:off x="6780213" y="9317038"/>
            <a:ext cx="504825" cy="200025"/>
            <a:chOff x="6827094" y="5825222"/>
            <a:chExt cx="504000" cy="200060"/>
          </a:xfrm>
        </p:grpSpPr>
        <p:sp>
          <p:nvSpPr>
            <p:cNvPr id="60525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round/>
            </a:ln>
          </p:spPr>
          <p:txBody>
            <a:bodyPr vert="eaVert" lIns="127985" tIns="63994" rIns="127985" bIns="63994" anchor="ctr"/>
            <a:lstStyle/>
            <a:p>
              <a:pPr algn="ctr" defTabSz="1276350"/>
              <a:endParaRPr lang="ru-RU" sz="25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60526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FFFF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0520" name="Группа 218"/>
          <p:cNvGrpSpPr/>
          <p:nvPr/>
        </p:nvGrpSpPr>
        <p:grpSpPr>
          <a:xfrm>
            <a:off x="1155700" y="5337175"/>
            <a:ext cx="309563" cy="301625"/>
            <a:chOff x="-1121598" y="5086352"/>
            <a:chExt cx="309408" cy="301197"/>
          </a:xfrm>
        </p:grpSpPr>
        <p:sp>
          <p:nvSpPr>
            <p:cNvPr id="60523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</a:ln>
          </p:spPr>
          <p:txBody>
            <a:bodyPr wrap="none" lIns="127761" tIns="63881" rIns="127761" bIns="63881" anchor="ctr"/>
            <a:lstStyle/>
            <a:p>
              <a:pPr algn="ctr" defTabSz="1274763"/>
              <a:endParaRPr lang="ru-RU" sz="290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0524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7761" tIns="63881" rIns="127761" bIns="63881" anchor="ctr"/>
            <a:lstStyle/>
            <a:p>
              <a:pPr algn="ctr" defTabSz="1274763"/>
              <a:r>
                <a:rPr lang="en-US" sz="280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9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60521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0" algn="ctr" defTabSz="882650">
              <a:lnSpc>
                <a:spcPct val="90000"/>
              </a:lnSpc>
            </a:pP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ТЕРРИТОРИИ МУНИЦИПАЛЬНОГО ОБРАЗОВАНИЯ </a:t>
            </a:r>
            <a:b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СЕЛЬСОВЕТ» ПОСЕЛОК ВАРНЕК</a:t>
            </a:r>
          </a:p>
          <a:p>
            <a:pPr algn="ctr" defTabSz="1279525">
              <a:lnSpc>
                <a:spcPct val="80000"/>
              </a:lnSpc>
            </a:pP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условные обозначения) </a:t>
            </a:r>
          </a:p>
        </p:txBody>
      </p:sp>
      <p:sp>
        <p:nvSpPr>
          <p:cNvPr id="60522" name="Text Box 200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п. 2.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1442" name="Группа 277"/>
          <p:cNvGrpSpPr/>
          <p:nvPr/>
        </p:nvGrpSpPr>
        <p:grpSpPr>
          <a:xfrm>
            <a:off x="293688" y="1703388"/>
            <a:ext cx="420687" cy="306387"/>
            <a:chOff x="6544278" y="3971161"/>
            <a:chExt cx="339753" cy="261960"/>
          </a:xfrm>
        </p:grpSpPr>
        <p:grpSp>
          <p:nvGrpSpPr>
            <p:cNvPr id="62181" name="Group 73"/>
            <p:cNvGrpSpPr/>
            <p:nvPr/>
          </p:nvGrpSpPr>
          <p:grpSpPr>
            <a:xfrm>
              <a:off x="6578849" y="3971161"/>
              <a:ext cx="255339" cy="261960"/>
              <a:chOff x="3168" y="186"/>
              <a:chExt cx="528" cy="672"/>
            </a:xfrm>
          </p:grpSpPr>
          <p:sp>
            <p:nvSpPr>
              <p:cNvPr id="62184" name="Line 74"/>
              <p:cNvSpPr>
                <a:spLocks noChangeShapeType="1"/>
              </p:cNvSpPr>
              <p:nvPr/>
            </p:nvSpPr>
            <p:spPr bwMode="auto">
              <a:xfrm flipH="1">
                <a:off x="3193" y="186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185" name="Line 75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186" name="Line 76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187" name="Line 77"/>
              <p:cNvSpPr>
                <a:spLocks noChangeShapeType="1"/>
              </p:cNvSpPr>
              <p:nvPr/>
            </p:nvSpPr>
            <p:spPr bwMode="auto">
              <a:xfrm flipH="1">
                <a:off x="3671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2182" name="Freeform 78"/>
            <p:cNvSpPr/>
            <p:nvPr/>
          </p:nvSpPr>
          <p:spPr bwMode="auto">
            <a:xfrm>
              <a:off x="6591299" y="3986212"/>
              <a:ext cx="240507" cy="130980"/>
            </a:xfrm>
            <a:custGeom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8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62183" name="Text Box 79"/>
            <p:cNvSpPr txBox="1">
              <a:spLocks noChangeArrowheads="1"/>
            </p:cNvSpPr>
            <p:nvPr/>
          </p:nvSpPr>
          <p:spPr bwMode="auto">
            <a:xfrm>
              <a:off x="6544278" y="4001463"/>
              <a:ext cx="33975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31875"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defTabSz="1031875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defTabSz="1031875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defTabSz="1031875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defTabSz="1031875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/>
              <a:r>
                <a:rPr lang="ru-RU" sz="700" b="1">
                  <a:latin typeface="Times New Roman" pitchFamily="18" charset="0"/>
                  <a:cs typeface="Arial"/>
                </a:rPr>
                <a:t>ДПО</a:t>
              </a:r>
            </a:p>
          </p:txBody>
        </p:sp>
      </p:grpSp>
      <p:grpSp>
        <p:nvGrpSpPr>
          <p:cNvPr id="61443" name="Группа 276"/>
          <p:cNvGrpSpPr/>
          <p:nvPr/>
        </p:nvGrpSpPr>
        <p:grpSpPr>
          <a:xfrm>
            <a:off x="309563" y="1387475"/>
            <a:ext cx="434975" cy="306388"/>
            <a:chOff x="4856160" y="3032911"/>
            <a:chExt cx="351098" cy="261959"/>
          </a:xfrm>
        </p:grpSpPr>
        <p:grpSp>
          <p:nvGrpSpPr>
            <p:cNvPr id="62173" name="Group 127"/>
            <p:cNvGrpSpPr/>
            <p:nvPr/>
          </p:nvGrpSpPr>
          <p:grpSpPr>
            <a:xfrm>
              <a:off x="4885381" y="3032911"/>
              <a:ext cx="302569" cy="261959"/>
              <a:chOff x="3168" y="180"/>
              <a:chExt cx="528" cy="672"/>
            </a:xfrm>
          </p:grpSpPr>
          <p:sp>
            <p:nvSpPr>
              <p:cNvPr id="62177" name="Line 128"/>
              <p:cNvSpPr>
                <a:spLocks noChangeShapeType="1"/>
              </p:cNvSpPr>
              <p:nvPr/>
            </p:nvSpPr>
            <p:spPr bwMode="auto">
              <a:xfrm flipH="1">
                <a:off x="3175" y="180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178" name="Line 12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179" name="Line 13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180" name="Line 131"/>
              <p:cNvSpPr>
                <a:spLocks noChangeShapeType="1"/>
              </p:cNvSpPr>
              <p:nvPr/>
            </p:nvSpPr>
            <p:spPr bwMode="auto">
              <a:xfrm flipH="1"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2174" name="Группа 22"/>
            <p:cNvGrpSpPr/>
            <p:nvPr/>
          </p:nvGrpSpPr>
          <p:grpSpPr>
            <a:xfrm>
              <a:off x="4856160" y="3051101"/>
              <a:ext cx="351098" cy="130980"/>
              <a:chOff x="3309131" y="3055062"/>
              <a:chExt cx="351098" cy="130980"/>
            </a:xfrm>
          </p:grpSpPr>
          <p:sp>
            <p:nvSpPr>
              <p:cNvPr id="62175" name="Freeform 132"/>
              <p:cNvSpPr/>
              <p:nvPr/>
            </p:nvSpPr>
            <p:spPr bwMode="auto">
              <a:xfrm>
                <a:off x="3361848" y="3055062"/>
                <a:ext cx="274131" cy="130980"/>
              </a:xfrm>
              <a:custGeom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62176" name="Text Box 133"/>
              <p:cNvSpPr txBox="1">
                <a:spLocks noChangeArrowheads="1"/>
              </p:cNvSpPr>
              <p:nvPr/>
            </p:nvSpPr>
            <p:spPr bwMode="auto">
              <a:xfrm>
                <a:off x="3309131" y="3073932"/>
                <a:ext cx="351098" cy="92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03187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defTabSz="103187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defTabSz="103187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defTabSz="103187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defTabSz="1031875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algn="ctr"/>
                <a:r>
                  <a:rPr lang="ru-RU" sz="700" b="1">
                    <a:solidFill>
                      <a:schemeClr val="bg1"/>
                    </a:solidFill>
                    <a:latin typeface="Times New Roman" pitchFamily="18" charset="0"/>
                    <a:cs typeface="Arial"/>
                  </a:rPr>
                  <a:t>ВПО</a:t>
                </a:r>
              </a:p>
            </p:txBody>
          </p:sp>
        </p:grpSp>
      </p:grpSp>
      <p:grpSp>
        <p:nvGrpSpPr>
          <p:cNvPr id="61444" name="Group 316"/>
          <p:cNvGrpSpPr/>
          <p:nvPr/>
        </p:nvGrpSpPr>
        <p:grpSpPr>
          <a:xfrm>
            <a:off x="236538" y="3668713"/>
            <a:ext cx="471487" cy="311150"/>
            <a:chOff x="4727" y="2506"/>
            <a:chExt cx="706" cy="1172"/>
          </a:xfrm>
        </p:grpSpPr>
        <p:sp>
          <p:nvSpPr>
            <p:cNvPr id="62094" name="Freeform 317"/>
            <p:cNvSpPr/>
            <p:nvPr/>
          </p:nvSpPr>
          <p:spPr bwMode="auto">
            <a:xfrm>
              <a:off x="4727" y="3558"/>
              <a:ext cx="46" cy="120"/>
            </a:xfrm>
            <a:custGeom>
              <a:gdLst>
                <a:gd name="T0" fmla="*/ 0 w 139"/>
                <a:gd name="T1" fmla="*/ 26 h 135"/>
                <a:gd name="T2" fmla="*/ 0 w 139"/>
                <a:gd name="T3" fmla="*/ 18 h 135"/>
                <a:gd name="T4" fmla="*/ 0 w 139"/>
                <a:gd name="T5" fmla="*/ 18 h 135"/>
                <a:gd name="T6" fmla="*/ 0 w 139"/>
                <a:gd name="T7" fmla="*/ 9 h 135"/>
                <a:gd name="T8" fmla="*/ 0 w 139"/>
                <a:gd name="T9" fmla="*/ 9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6 h 135"/>
                <a:gd name="T16" fmla="*/ 0 w 139"/>
                <a:gd name="T17" fmla="*/ 26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95" name="Freeform 318"/>
            <p:cNvSpPr/>
            <p:nvPr/>
          </p:nvSpPr>
          <p:spPr bwMode="auto">
            <a:xfrm>
              <a:off x="4773" y="2564"/>
              <a:ext cx="648" cy="1114"/>
            </a:xfrm>
            <a:custGeom>
              <a:gdLst>
                <a:gd name="T0" fmla="*/ 0 w 1946"/>
                <a:gd name="T1" fmla="*/ 187 h 1278"/>
                <a:gd name="T2" fmla="*/ 0 w 1946"/>
                <a:gd name="T3" fmla="*/ 15 h 1278"/>
                <a:gd name="T4" fmla="*/ 0 w 1946"/>
                <a:gd name="T5" fmla="*/ 15 h 1278"/>
                <a:gd name="T6" fmla="*/ 0 w 1946"/>
                <a:gd name="T7" fmla="*/ 14 h 1278"/>
                <a:gd name="T8" fmla="*/ 0 w 1946"/>
                <a:gd name="T9" fmla="*/ 12 h 1278"/>
                <a:gd name="T10" fmla="*/ 0 w 1946"/>
                <a:gd name="T11" fmla="*/ 10 h 1278"/>
                <a:gd name="T12" fmla="*/ 0 w 1946"/>
                <a:gd name="T13" fmla="*/ 9 h 1278"/>
                <a:gd name="T14" fmla="*/ 0 w 1946"/>
                <a:gd name="T15" fmla="*/ 8 h 1278"/>
                <a:gd name="T16" fmla="*/ 0 w 1946"/>
                <a:gd name="T17" fmla="*/ 7 h 1278"/>
                <a:gd name="T18" fmla="*/ 0 w 1946"/>
                <a:gd name="T19" fmla="*/ 6 h 1278"/>
                <a:gd name="T20" fmla="*/ 0 w 1946"/>
                <a:gd name="T21" fmla="*/ 4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4 h 1278"/>
                <a:gd name="T54" fmla="*/ 0 w 1946"/>
                <a:gd name="T55" fmla="*/ 6 h 1278"/>
                <a:gd name="T56" fmla="*/ 0 w 1946"/>
                <a:gd name="T57" fmla="*/ 7 h 1278"/>
                <a:gd name="T58" fmla="*/ 0 w 1946"/>
                <a:gd name="T59" fmla="*/ 8 h 1278"/>
                <a:gd name="T60" fmla="*/ 0 w 1946"/>
                <a:gd name="T61" fmla="*/ 9 h 1278"/>
                <a:gd name="T62" fmla="*/ 0 w 1946"/>
                <a:gd name="T63" fmla="*/ 10 h 1278"/>
                <a:gd name="T64" fmla="*/ 0 w 1946"/>
                <a:gd name="T65" fmla="*/ 12 h 1278"/>
                <a:gd name="T66" fmla="*/ 0 w 1946"/>
                <a:gd name="T67" fmla="*/ 14 h 1278"/>
                <a:gd name="T68" fmla="*/ 0 w 1946"/>
                <a:gd name="T69" fmla="*/ 15 h 1278"/>
                <a:gd name="T70" fmla="*/ 0 w 1946"/>
                <a:gd name="T71" fmla="*/ 15 h 1278"/>
                <a:gd name="T72" fmla="*/ 0 w 1946"/>
                <a:gd name="T73" fmla="*/ 187 h 1278"/>
                <a:gd name="T74" fmla="*/ 0 w 1946"/>
                <a:gd name="T75" fmla="*/ 187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9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9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9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9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0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0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0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0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0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0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0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0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0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0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1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11" name="Freeform 334"/>
            <p:cNvSpPr/>
            <p:nvPr/>
          </p:nvSpPr>
          <p:spPr bwMode="auto">
            <a:xfrm>
              <a:off x="5024" y="3076"/>
              <a:ext cx="146" cy="89"/>
            </a:xfrm>
            <a:custGeom>
              <a:gdLst>
                <a:gd name="T0" fmla="*/ 0 w 440"/>
                <a:gd name="T1" fmla="*/ 15 h 102"/>
                <a:gd name="T2" fmla="*/ 0 w 440"/>
                <a:gd name="T3" fmla="*/ 14 h 102"/>
                <a:gd name="T4" fmla="*/ 0 w 440"/>
                <a:gd name="T5" fmla="*/ 12 h 102"/>
                <a:gd name="T6" fmla="*/ 0 w 440"/>
                <a:gd name="T7" fmla="*/ 10 h 102"/>
                <a:gd name="T8" fmla="*/ 0 w 440"/>
                <a:gd name="T9" fmla="*/ 10 h 102"/>
                <a:gd name="T10" fmla="*/ 0 w 440"/>
                <a:gd name="T11" fmla="*/ 8 h 102"/>
                <a:gd name="T12" fmla="*/ 0 w 440"/>
                <a:gd name="T13" fmla="*/ 7 h 102"/>
                <a:gd name="T14" fmla="*/ 0 w 440"/>
                <a:gd name="T15" fmla="*/ 6 h 102"/>
                <a:gd name="T16" fmla="*/ 0 w 440"/>
                <a:gd name="T17" fmla="*/ 4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4 h 102"/>
                <a:gd name="T50" fmla="*/ 0 w 440"/>
                <a:gd name="T51" fmla="*/ 6 h 102"/>
                <a:gd name="T52" fmla="*/ 0 w 440"/>
                <a:gd name="T53" fmla="*/ 7 h 102"/>
                <a:gd name="T54" fmla="*/ 0 w 440"/>
                <a:gd name="T55" fmla="*/ 8 h 102"/>
                <a:gd name="T56" fmla="*/ 0 w 440"/>
                <a:gd name="T57" fmla="*/ 10 h 102"/>
                <a:gd name="T58" fmla="*/ 0 w 440"/>
                <a:gd name="T59" fmla="*/ 10 h 102"/>
                <a:gd name="T60" fmla="*/ 0 w 440"/>
                <a:gd name="T61" fmla="*/ 12 h 102"/>
                <a:gd name="T62" fmla="*/ 0 w 440"/>
                <a:gd name="T63" fmla="*/ 14 h 102"/>
                <a:gd name="T64" fmla="*/ 0 w 440"/>
                <a:gd name="T65" fmla="*/ 15 h 102"/>
                <a:gd name="T66" fmla="*/ 0 w 440"/>
                <a:gd name="T67" fmla="*/ 15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12" name="Freeform 335"/>
            <p:cNvSpPr/>
            <p:nvPr/>
          </p:nvSpPr>
          <p:spPr bwMode="auto">
            <a:xfrm>
              <a:off x="4789" y="2506"/>
              <a:ext cx="615" cy="147"/>
            </a:xfrm>
            <a:custGeom>
              <a:gdLst>
                <a:gd name="T0" fmla="*/ 0 w 1847"/>
                <a:gd name="T1" fmla="*/ 10 h 168"/>
                <a:gd name="T2" fmla="*/ 0 w 1847"/>
                <a:gd name="T3" fmla="*/ 11 h 168"/>
                <a:gd name="T4" fmla="*/ 0 w 1847"/>
                <a:gd name="T5" fmla="*/ 12 h 168"/>
                <a:gd name="T6" fmla="*/ 0 w 1847"/>
                <a:gd name="T7" fmla="*/ 14 h 168"/>
                <a:gd name="T8" fmla="*/ 0 w 1847"/>
                <a:gd name="T9" fmla="*/ 16 h 168"/>
                <a:gd name="T10" fmla="*/ 0 w 1847"/>
                <a:gd name="T11" fmla="*/ 18 h 168"/>
                <a:gd name="T12" fmla="*/ 0 w 1847"/>
                <a:gd name="T13" fmla="*/ 21 h 168"/>
                <a:gd name="T14" fmla="*/ 0 w 1847"/>
                <a:gd name="T15" fmla="*/ 25 h 168"/>
                <a:gd name="T16" fmla="*/ 0 w 1847"/>
                <a:gd name="T17" fmla="*/ 26 h 168"/>
                <a:gd name="T18" fmla="*/ 0 w 1847"/>
                <a:gd name="T19" fmla="*/ 18 h 168"/>
                <a:gd name="T20" fmla="*/ 0 w 1847"/>
                <a:gd name="T21" fmla="*/ 18 h 168"/>
                <a:gd name="T22" fmla="*/ 0 w 1847"/>
                <a:gd name="T23" fmla="*/ 18 h 168"/>
                <a:gd name="T24" fmla="*/ 0 w 1847"/>
                <a:gd name="T25" fmla="*/ 18 h 168"/>
                <a:gd name="T26" fmla="*/ 0 w 1847"/>
                <a:gd name="T27" fmla="*/ 18 h 168"/>
                <a:gd name="T28" fmla="*/ 0 w 1847"/>
                <a:gd name="T29" fmla="*/ 18 h 168"/>
                <a:gd name="T30" fmla="*/ 0 w 1847"/>
                <a:gd name="T31" fmla="*/ 18 h 168"/>
                <a:gd name="T32" fmla="*/ 0 w 1847"/>
                <a:gd name="T33" fmla="*/ 18 h 168"/>
                <a:gd name="T34" fmla="*/ 0 w 1847"/>
                <a:gd name="T35" fmla="*/ 16 h 168"/>
                <a:gd name="T36" fmla="*/ 0 w 1847"/>
                <a:gd name="T37" fmla="*/ 13 h 168"/>
                <a:gd name="T38" fmla="*/ 0 w 1847"/>
                <a:gd name="T39" fmla="*/ 9 h 168"/>
                <a:gd name="T40" fmla="*/ 0 w 1847"/>
                <a:gd name="T41" fmla="*/ 7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7 h 168"/>
                <a:gd name="T60" fmla="*/ 0 w 1847"/>
                <a:gd name="T61" fmla="*/ 9 h 168"/>
                <a:gd name="T62" fmla="*/ 0 w 1847"/>
                <a:gd name="T63" fmla="*/ 13 h 168"/>
                <a:gd name="T64" fmla="*/ 0 w 1847"/>
                <a:gd name="T65" fmla="*/ 16 h 168"/>
                <a:gd name="T66" fmla="*/ 0 w 1847"/>
                <a:gd name="T67" fmla="*/ 18 h 168"/>
                <a:gd name="T68" fmla="*/ 0 w 1847"/>
                <a:gd name="T69" fmla="*/ 18 h 168"/>
                <a:gd name="T70" fmla="*/ 0 w 1847"/>
                <a:gd name="T71" fmla="*/ 18 h 168"/>
                <a:gd name="T72" fmla="*/ 0 w 1847"/>
                <a:gd name="T73" fmla="*/ 18 h 168"/>
                <a:gd name="T74" fmla="*/ 0 w 1847"/>
                <a:gd name="T75" fmla="*/ 18 h 168"/>
                <a:gd name="T76" fmla="*/ 0 w 1847"/>
                <a:gd name="T77" fmla="*/ 18 h 168"/>
                <a:gd name="T78" fmla="*/ 0 w 1847"/>
                <a:gd name="T79" fmla="*/ 18 h 168"/>
                <a:gd name="T80" fmla="*/ 0 w 1847"/>
                <a:gd name="T81" fmla="*/ 18 h 168"/>
                <a:gd name="T82" fmla="*/ 0 w 1847"/>
                <a:gd name="T83" fmla="*/ 26 h 168"/>
                <a:gd name="T84" fmla="*/ 0 w 1847"/>
                <a:gd name="T85" fmla="*/ 25 h 168"/>
                <a:gd name="T86" fmla="*/ 0 w 1847"/>
                <a:gd name="T87" fmla="*/ 21 h 168"/>
                <a:gd name="T88" fmla="*/ 0 w 1847"/>
                <a:gd name="T89" fmla="*/ 18 h 168"/>
                <a:gd name="T90" fmla="*/ 0 w 1847"/>
                <a:gd name="T91" fmla="*/ 16 h 168"/>
                <a:gd name="T92" fmla="*/ 0 w 1847"/>
                <a:gd name="T93" fmla="*/ 14 h 168"/>
                <a:gd name="T94" fmla="*/ 0 w 1847"/>
                <a:gd name="T95" fmla="*/ 12 h 168"/>
                <a:gd name="T96" fmla="*/ 0 w 1847"/>
                <a:gd name="T97" fmla="*/ 11 h 168"/>
                <a:gd name="T98" fmla="*/ 0 w 1847"/>
                <a:gd name="T99" fmla="*/ 1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1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1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1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1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1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1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1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2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2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2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2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2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2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2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2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2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2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3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3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3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3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3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3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3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3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3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3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4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4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4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4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4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4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46" name="Freeform 369"/>
            <p:cNvSpPr/>
            <p:nvPr/>
          </p:nvSpPr>
          <p:spPr bwMode="auto">
            <a:xfrm>
              <a:off x="5114" y="2721"/>
              <a:ext cx="72" cy="324"/>
            </a:xfrm>
            <a:custGeom>
              <a:gdLst>
                <a:gd name="T0" fmla="*/ 0 w 217"/>
                <a:gd name="T1" fmla="*/ 30 h 373"/>
                <a:gd name="T2" fmla="*/ 0 w 217"/>
                <a:gd name="T3" fmla="*/ 30 h 373"/>
                <a:gd name="T4" fmla="*/ 0 w 217"/>
                <a:gd name="T5" fmla="*/ 48 h 373"/>
                <a:gd name="T6" fmla="*/ 0 w 217"/>
                <a:gd name="T7" fmla="*/ 48 h 373"/>
                <a:gd name="T8" fmla="*/ 0 w 217"/>
                <a:gd name="T9" fmla="*/ 52 h 373"/>
                <a:gd name="T10" fmla="*/ 0 w 217"/>
                <a:gd name="T11" fmla="*/ 52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4 h 373"/>
                <a:gd name="T18" fmla="*/ 0 w 217"/>
                <a:gd name="T19" fmla="*/ 4 h 373"/>
                <a:gd name="T20" fmla="*/ 0 w 217"/>
                <a:gd name="T21" fmla="*/ 23 h 373"/>
                <a:gd name="T22" fmla="*/ 0 w 217"/>
                <a:gd name="T23" fmla="*/ 23 h 373"/>
                <a:gd name="T24" fmla="*/ 0 w 217"/>
                <a:gd name="T25" fmla="*/ 3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47" name="Freeform 370"/>
            <p:cNvSpPr/>
            <p:nvPr/>
          </p:nvSpPr>
          <p:spPr bwMode="auto">
            <a:xfrm>
              <a:off x="5176" y="2721"/>
              <a:ext cx="10" cy="324"/>
            </a:xfrm>
            <a:custGeom>
              <a:gdLst>
                <a:gd name="T0" fmla="*/ 0 w 29"/>
                <a:gd name="T1" fmla="*/ 4 h 373"/>
                <a:gd name="T2" fmla="*/ 0 w 29"/>
                <a:gd name="T3" fmla="*/ 48 h 373"/>
                <a:gd name="T4" fmla="*/ 0 w 29"/>
                <a:gd name="T5" fmla="*/ 52 h 373"/>
                <a:gd name="T6" fmla="*/ 0 w 29"/>
                <a:gd name="T7" fmla="*/ 0 h 373"/>
                <a:gd name="T8" fmla="*/ 0 w 29"/>
                <a:gd name="T9" fmla="*/ 4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48" name="Freeform 371"/>
            <p:cNvSpPr/>
            <p:nvPr/>
          </p:nvSpPr>
          <p:spPr bwMode="auto">
            <a:xfrm>
              <a:off x="5218" y="2721"/>
              <a:ext cx="72" cy="324"/>
            </a:xfrm>
            <a:custGeom>
              <a:gdLst>
                <a:gd name="T0" fmla="*/ 0 w 216"/>
                <a:gd name="T1" fmla="*/ 30 h 373"/>
                <a:gd name="T2" fmla="*/ 0 w 216"/>
                <a:gd name="T3" fmla="*/ 30 h 373"/>
                <a:gd name="T4" fmla="*/ 0 w 216"/>
                <a:gd name="T5" fmla="*/ 48 h 373"/>
                <a:gd name="T6" fmla="*/ 0 w 216"/>
                <a:gd name="T7" fmla="*/ 48 h 373"/>
                <a:gd name="T8" fmla="*/ 0 w 216"/>
                <a:gd name="T9" fmla="*/ 52 h 373"/>
                <a:gd name="T10" fmla="*/ 0 w 216"/>
                <a:gd name="T11" fmla="*/ 52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4 h 373"/>
                <a:gd name="T18" fmla="*/ 0 w 216"/>
                <a:gd name="T19" fmla="*/ 4 h 373"/>
                <a:gd name="T20" fmla="*/ 0 w 216"/>
                <a:gd name="T21" fmla="*/ 23 h 373"/>
                <a:gd name="T22" fmla="*/ 0 w 216"/>
                <a:gd name="T23" fmla="*/ 23 h 373"/>
                <a:gd name="T24" fmla="*/ 0 w 216"/>
                <a:gd name="T25" fmla="*/ 3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49" name="Freeform 372"/>
            <p:cNvSpPr/>
            <p:nvPr/>
          </p:nvSpPr>
          <p:spPr bwMode="auto">
            <a:xfrm>
              <a:off x="5280" y="2721"/>
              <a:ext cx="10" cy="324"/>
            </a:xfrm>
            <a:custGeom>
              <a:gdLst>
                <a:gd name="T0" fmla="*/ 0 w 29"/>
                <a:gd name="T1" fmla="*/ 4 h 373"/>
                <a:gd name="T2" fmla="*/ 0 w 29"/>
                <a:gd name="T3" fmla="*/ 48 h 373"/>
                <a:gd name="T4" fmla="*/ 0 w 29"/>
                <a:gd name="T5" fmla="*/ 52 h 373"/>
                <a:gd name="T6" fmla="*/ 0 w 29"/>
                <a:gd name="T7" fmla="*/ 0 h 373"/>
                <a:gd name="T8" fmla="*/ 0 w 29"/>
                <a:gd name="T9" fmla="*/ 4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50" name="Freeform 373"/>
            <p:cNvSpPr/>
            <p:nvPr/>
          </p:nvSpPr>
          <p:spPr bwMode="auto">
            <a:xfrm>
              <a:off x="5324" y="2721"/>
              <a:ext cx="72" cy="324"/>
            </a:xfrm>
            <a:custGeom>
              <a:gdLst>
                <a:gd name="T0" fmla="*/ 0 w 217"/>
                <a:gd name="T1" fmla="*/ 30 h 373"/>
                <a:gd name="T2" fmla="*/ 0 w 217"/>
                <a:gd name="T3" fmla="*/ 30 h 373"/>
                <a:gd name="T4" fmla="*/ 0 w 217"/>
                <a:gd name="T5" fmla="*/ 48 h 373"/>
                <a:gd name="T6" fmla="*/ 0 w 217"/>
                <a:gd name="T7" fmla="*/ 48 h 373"/>
                <a:gd name="T8" fmla="*/ 0 w 217"/>
                <a:gd name="T9" fmla="*/ 52 h 373"/>
                <a:gd name="T10" fmla="*/ 0 w 217"/>
                <a:gd name="T11" fmla="*/ 52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4 h 373"/>
                <a:gd name="T18" fmla="*/ 0 w 217"/>
                <a:gd name="T19" fmla="*/ 4 h 373"/>
                <a:gd name="T20" fmla="*/ 0 w 217"/>
                <a:gd name="T21" fmla="*/ 23 h 373"/>
                <a:gd name="T22" fmla="*/ 0 w 217"/>
                <a:gd name="T23" fmla="*/ 23 h 373"/>
                <a:gd name="T24" fmla="*/ 0 w 217"/>
                <a:gd name="T25" fmla="*/ 3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51" name="Freeform 374"/>
            <p:cNvSpPr/>
            <p:nvPr/>
          </p:nvSpPr>
          <p:spPr bwMode="auto">
            <a:xfrm>
              <a:off x="5386" y="2721"/>
              <a:ext cx="10" cy="324"/>
            </a:xfrm>
            <a:custGeom>
              <a:gdLst>
                <a:gd name="T0" fmla="*/ 0 w 29"/>
                <a:gd name="T1" fmla="*/ 4 h 373"/>
                <a:gd name="T2" fmla="*/ 0 w 29"/>
                <a:gd name="T3" fmla="*/ 48 h 373"/>
                <a:gd name="T4" fmla="*/ 0 w 29"/>
                <a:gd name="T5" fmla="*/ 52 h 373"/>
                <a:gd name="T6" fmla="*/ 0 w 29"/>
                <a:gd name="T7" fmla="*/ 0 h 373"/>
                <a:gd name="T8" fmla="*/ 0 w 29"/>
                <a:gd name="T9" fmla="*/ 4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52" name="Freeform 375"/>
            <p:cNvSpPr/>
            <p:nvPr/>
          </p:nvSpPr>
          <p:spPr bwMode="auto">
            <a:xfrm>
              <a:off x="5218" y="3139"/>
              <a:ext cx="72" cy="324"/>
            </a:xfrm>
            <a:custGeom>
              <a:gdLst>
                <a:gd name="T0" fmla="*/ 0 w 216"/>
                <a:gd name="T1" fmla="*/ 32 h 372"/>
                <a:gd name="T2" fmla="*/ 0 w 216"/>
                <a:gd name="T3" fmla="*/ 32 h 372"/>
                <a:gd name="T4" fmla="*/ 0 w 216"/>
                <a:gd name="T5" fmla="*/ 50 h 372"/>
                <a:gd name="T6" fmla="*/ 0 w 216"/>
                <a:gd name="T7" fmla="*/ 50 h 372"/>
                <a:gd name="T8" fmla="*/ 0 w 216"/>
                <a:gd name="T9" fmla="*/ 54 h 372"/>
                <a:gd name="T10" fmla="*/ 0 w 216"/>
                <a:gd name="T11" fmla="*/ 54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24 h 372"/>
                <a:gd name="T22" fmla="*/ 0 w 216"/>
                <a:gd name="T23" fmla="*/ 24 h 372"/>
                <a:gd name="T24" fmla="*/ 0 w 216"/>
                <a:gd name="T25" fmla="*/ 32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53" name="Freeform 376"/>
            <p:cNvSpPr/>
            <p:nvPr/>
          </p:nvSpPr>
          <p:spPr bwMode="auto">
            <a:xfrm>
              <a:off x="5280" y="3139"/>
              <a:ext cx="10" cy="324"/>
            </a:xfrm>
            <a:custGeom>
              <a:gdLst>
                <a:gd name="T0" fmla="*/ 0 w 29"/>
                <a:gd name="T1" fmla="*/ 3 h 372"/>
                <a:gd name="T2" fmla="*/ 0 w 29"/>
                <a:gd name="T3" fmla="*/ 50 h 372"/>
                <a:gd name="T4" fmla="*/ 0 w 29"/>
                <a:gd name="T5" fmla="*/ 54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54" name="Freeform 377"/>
            <p:cNvSpPr/>
            <p:nvPr/>
          </p:nvSpPr>
          <p:spPr bwMode="auto">
            <a:xfrm>
              <a:off x="5324" y="3139"/>
              <a:ext cx="72" cy="324"/>
            </a:xfrm>
            <a:custGeom>
              <a:gdLst>
                <a:gd name="T0" fmla="*/ 0 w 217"/>
                <a:gd name="T1" fmla="*/ 32 h 372"/>
                <a:gd name="T2" fmla="*/ 0 w 217"/>
                <a:gd name="T3" fmla="*/ 32 h 372"/>
                <a:gd name="T4" fmla="*/ 0 w 217"/>
                <a:gd name="T5" fmla="*/ 50 h 372"/>
                <a:gd name="T6" fmla="*/ 0 w 217"/>
                <a:gd name="T7" fmla="*/ 50 h 372"/>
                <a:gd name="T8" fmla="*/ 0 w 217"/>
                <a:gd name="T9" fmla="*/ 54 h 372"/>
                <a:gd name="T10" fmla="*/ 0 w 217"/>
                <a:gd name="T11" fmla="*/ 54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24 h 372"/>
                <a:gd name="T22" fmla="*/ 0 w 217"/>
                <a:gd name="T23" fmla="*/ 24 h 372"/>
                <a:gd name="T24" fmla="*/ 0 w 217"/>
                <a:gd name="T25" fmla="*/ 32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55" name="Freeform 378"/>
            <p:cNvSpPr/>
            <p:nvPr/>
          </p:nvSpPr>
          <p:spPr bwMode="auto">
            <a:xfrm>
              <a:off x="5386" y="3139"/>
              <a:ext cx="10" cy="324"/>
            </a:xfrm>
            <a:custGeom>
              <a:gdLst>
                <a:gd name="T0" fmla="*/ 0 w 29"/>
                <a:gd name="T1" fmla="*/ 3 h 372"/>
                <a:gd name="T2" fmla="*/ 0 w 29"/>
                <a:gd name="T3" fmla="*/ 50 h 372"/>
                <a:gd name="T4" fmla="*/ 0 w 29"/>
                <a:gd name="T5" fmla="*/ 54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56" name="Freeform 379"/>
            <p:cNvSpPr/>
            <p:nvPr/>
          </p:nvSpPr>
          <p:spPr bwMode="auto">
            <a:xfrm>
              <a:off x="5008" y="2721"/>
              <a:ext cx="72" cy="324"/>
            </a:xfrm>
            <a:custGeom>
              <a:gdLst>
                <a:gd name="T0" fmla="*/ 0 w 215"/>
                <a:gd name="T1" fmla="*/ 30 h 373"/>
                <a:gd name="T2" fmla="*/ 0 w 215"/>
                <a:gd name="T3" fmla="*/ 30 h 373"/>
                <a:gd name="T4" fmla="*/ 0 w 215"/>
                <a:gd name="T5" fmla="*/ 48 h 373"/>
                <a:gd name="T6" fmla="*/ 0 w 215"/>
                <a:gd name="T7" fmla="*/ 48 h 373"/>
                <a:gd name="T8" fmla="*/ 0 w 215"/>
                <a:gd name="T9" fmla="*/ 52 h 373"/>
                <a:gd name="T10" fmla="*/ 0 w 215"/>
                <a:gd name="T11" fmla="*/ 52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4 h 373"/>
                <a:gd name="T18" fmla="*/ 0 w 215"/>
                <a:gd name="T19" fmla="*/ 4 h 373"/>
                <a:gd name="T20" fmla="*/ 0 w 215"/>
                <a:gd name="T21" fmla="*/ 23 h 373"/>
                <a:gd name="T22" fmla="*/ 0 w 215"/>
                <a:gd name="T23" fmla="*/ 23 h 373"/>
                <a:gd name="T24" fmla="*/ 0 w 215"/>
                <a:gd name="T25" fmla="*/ 3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57" name="Freeform 380"/>
            <p:cNvSpPr/>
            <p:nvPr/>
          </p:nvSpPr>
          <p:spPr bwMode="auto">
            <a:xfrm>
              <a:off x="5008" y="2721"/>
              <a:ext cx="10" cy="324"/>
            </a:xfrm>
            <a:custGeom>
              <a:gdLst>
                <a:gd name="T0" fmla="*/ 0 w 29"/>
                <a:gd name="T1" fmla="*/ 4 h 373"/>
                <a:gd name="T2" fmla="*/ 0 w 29"/>
                <a:gd name="T3" fmla="*/ 48 h 373"/>
                <a:gd name="T4" fmla="*/ 0 w 29"/>
                <a:gd name="T5" fmla="*/ 52 h 373"/>
                <a:gd name="T6" fmla="*/ 0 w 29"/>
                <a:gd name="T7" fmla="*/ 0 h 373"/>
                <a:gd name="T8" fmla="*/ 0 w 29"/>
                <a:gd name="T9" fmla="*/ 4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58" name="Freeform 381"/>
            <p:cNvSpPr/>
            <p:nvPr/>
          </p:nvSpPr>
          <p:spPr bwMode="auto">
            <a:xfrm>
              <a:off x="4903" y="2721"/>
              <a:ext cx="71" cy="324"/>
            </a:xfrm>
            <a:custGeom>
              <a:gdLst>
                <a:gd name="T0" fmla="*/ 0 w 216"/>
                <a:gd name="T1" fmla="*/ 30 h 373"/>
                <a:gd name="T2" fmla="*/ 0 w 216"/>
                <a:gd name="T3" fmla="*/ 30 h 373"/>
                <a:gd name="T4" fmla="*/ 0 w 216"/>
                <a:gd name="T5" fmla="*/ 48 h 373"/>
                <a:gd name="T6" fmla="*/ 0 w 216"/>
                <a:gd name="T7" fmla="*/ 48 h 373"/>
                <a:gd name="T8" fmla="*/ 0 w 216"/>
                <a:gd name="T9" fmla="*/ 52 h 373"/>
                <a:gd name="T10" fmla="*/ 0 w 216"/>
                <a:gd name="T11" fmla="*/ 52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4 h 373"/>
                <a:gd name="T18" fmla="*/ 0 w 216"/>
                <a:gd name="T19" fmla="*/ 4 h 373"/>
                <a:gd name="T20" fmla="*/ 0 w 216"/>
                <a:gd name="T21" fmla="*/ 23 h 373"/>
                <a:gd name="T22" fmla="*/ 0 w 216"/>
                <a:gd name="T23" fmla="*/ 23 h 373"/>
                <a:gd name="T24" fmla="*/ 0 w 216"/>
                <a:gd name="T25" fmla="*/ 3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59" name="Freeform 382"/>
            <p:cNvSpPr/>
            <p:nvPr/>
          </p:nvSpPr>
          <p:spPr bwMode="auto">
            <a:xfrm>
              <a:off x="4903" y="2721"/>
              <a:ext cx="9" cy="324"/>
            </a:xfrm>
            <a:custGeom>
              <a:gdLst>
                <a:gd name="T0" fmla="*/ 0 w 29"/>
                <a:gd name="T1" fmla="*/ 4 h 373"/>
                <a:gd name="T2" fmla="*/ 0 w 29"/>
                <a:gd name="T3" fmla="*/ 48 h 373"/>
                <a:gd name="T4" fmla="*/ 0 w 29"/>
                <a:gd name="T5" fmla="*/ 52 h 373"/>
                <a:gd name="T6" fmla="*/ 0 w 29"/>
                <a:gd name="T7" fmla="*/ 0 h 373"/>
                <a:gd name="T8" fmla="*/ 0 w 29"/>
                <a:gd name="T9" fmla="*/ 4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60" name="Freeform 383"/>
            <p:cNvSpPr/>
            <p:nvPr/>
          </p:nvSpPr>
          <p:spPr bwMode="auto">
            <a:xfrm>
              <a:off x="4799" y="2721"/>
              <a:ext cx="72" cy="324"/>
            </a:xfrm>
            <a:custGeom>
              <a:gdLst>
                <a:gd name="T0" fmla="*/ 0 w 215"/>
                <a:gd name="T1" fmla="*/ 30 h 373"/>
                <a:gd name="T2" fmla="*/ 0 w 215"/>
                <a:gd name="T3" fmla="*/ 30 h 373"/>
                <a:gd name="T4" fmla="*/ 0 w 215"/>
                <a:gd name="T5" fmla="*/ 48 h 373"/>
                <a:gd name="T6" fmla="*/ 0 w 215"/>
                <a:gd name="T7" fmla="*/ 48 h 373"/>
                <a:gd name="T8" fmla="*/ 0 w 215"/>
                <a:gd name="T9" fmla="*/ 52 h 373"/>
                <a:gd name="T10" fmla="*/ 0 w 215"/>
                <a:gd name="T11" fmla="*/ 52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4 h 373"/>
                <a:gd name="T18" fmla="*/ 0 w 215"/>
                <a:gd name="T19" fmla="*/ 4 h 373"/>
                <a:gd name="T20" fmla="*/ 0 w 215"/>
                <a:gd name="T21" fmla="*/ 23 h 373"/>
                <a:gd name="T22" fmla="*/ 0 w 215"/>
                <a:gd name="T23" fmla="*/ 23 h 373"/>
                <a:gd name="T24" fmla="*/ 0 w 215"/>
                <a:gd name="T25" fmla="*/ 3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61" name="Freeform 384"/>
            <p:cNvSpPr/>
            <p:nvPr/>
          </p:nvSpPr>
          <p:spPr bwMode="auto">
            <a:xfrm>
              <a:off x="4799" y="2721"/>
              <a:ext cx="10" cy="324"/>
            </a:xfrm>
            <a:custGeom>
              <a:gdLst>
                <a:gd name="T0" fmla="*/ 0 w 29"/>
                <a:gd name="T1" fmla="*/ 4 h 373"/>
                <a:gd name="T2" fmla="*/ 0 w 29"/>
                <a:gd name="T3" fmla="*/ 48 h 373"/>
                <a:gd name="T4" fmla="*/ 0 w 29"/>
                <a:gd name="T5" fmla="*/ 52 h 373"/>
                <a:gd name="T6" fmla="*/ 0 w 29"/>
                <a:gd name="T7" fmla="*/ 0 h 373"/>
                <a:gd name="T8" fmla="*/ 0 w 29"/>
                <a:gd name="T9" fmla="*/ 4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62" name="Freeform 385"/>
            <p:cNvSpPr/>
            <p:nvPr/>
          </p:nvSpPr>
          <p:spPr bwMode="auto">
            <a:xfrm>
              <a:off x="4903" y="3139"/>
              <a:ext cx="71" cy="324"/>
            </a:xfrm>
            <a:custGeom>
              <a:gdLst>
                <a:gd name="T0" fmla="*/ 0 w 216"/>
                <a:gd name="T1" fmla="*/ 32 h 372"/>
                <a:gd name="T2" fmla="*/ 0 w 216"/>
                <a:gd name="T3" fmla="*/ 32 h 372"/>
                <a:gd name="T4" fmla="*/ 0 w 216"/>
                <a:gd name="T5" fmla="*/ 50 h 372"/>
                <a:gd name="T6" fmla="*/ 0 w 216"/>
                <a:gd name="T7" fmla="*/ 50 h 372"/>
                <a:gd name="T8" fmla="*/ 0 w 216"/>
                <a:gd name="T9" fmla="*/ 54 h 372"/>
                <a:gd name="T10" fmla="*/ 0 w 216"/>
                <a:gd name="T11" fmla="*/ 54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24 h 372"/>
                <a:gd name="T22" fmla="*/ 0 w 216"/>
                <a:gd name="T23" fmla="*/ 24 h 372"/>
                <a:gd name="T24" fmla="*/ 0 w 216"/>
                <a:gd name="T25" fmla="*/ 32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63" name="Freeform 386"/>
            <p:cNvSpPr/>
            <p:nvPr/>
          </p:nvSpPr>
          <p:spPr bwMode="auto">
            <a:xfrm>
              <a:off x="4903" y="3139"/>
              <a:ext cx="9" cy="324"/>
            </a:xfrm>
            <a:custGeom>
              <a:gdLst>
                <a:gd name="T0" fmla="*/ 0 w 29"/>
                <a:gd name="T1" fmla="*/ 3 h 372"/>
                <a:gd name="T2" fmla="*/ 0 w 29"/>
                <a:gd name="T3" fmla="*/ 50 h 372"/>
                <a:gd name="T4" fmla="*/ 0 w 29"/>
                <a:gd name="T5" fmla="*/ 54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64" name="Freeform 387"/>
            <p:cNvSpPr/>
            <p:nvPr/>
          </p:nvSpPr>
          <p:spPr bwMode="auto">
            <a:xfrm>
              <a:off x="4799" y="3139"/>
              <a:ext cx="72" cy="324"/>
            </a:xfrm>
            <a:custGeom>
              <a:gdLst>
                <a:gd name="T0" fmla="*/ 0 w 215"/>
                <a:gd name="T1" fmla="*/ 32 h 372"/>
                <a:gd name="T2" fmla="*/ 0 w 215"/>
                <a:gd name="T3" fmla="*/ 32 h 372"/>
                <a:gd name="T4" fmla="*/ 0 w 215"/>
                <a:gd name="T5" fmla="*/ 50 h 372"/>
                <a:gd name="T6" fmla="*/ 0 w 215"/>
                <a:gd name="T7" fmla="*/ 50 h 372"/>
                <a:gd name="T8" fmla="*/ 0 w 215"/>
                <a:gd name="T9" fmla="*/ 54 h 372"/>
                <a:gd name="T10" fmla="*/ 0 w 215"/>
                <a:gd name="T11" fmla="*/ 54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24 h 372"/>
                <a:gd name="T22" fmla="*/ 0 w 215"/>
                <a:gd name="T23" fmla="*/ 24 h 372"/>
                <a:gd name="T24" fmla="*/ 0 w 215"/>
                <a:gd name="T25" fmla="*/ 32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65" name="Freeform 388"/>
            <p:cNvSpPr/>
            <p:nvPr/>
          </p:nvSpPr>
          <p:spPr bwMode="auto">
            <a:xfrm>
              <a:off x="4799" y="3139"/>
              <a:ext cx="10" cy="324"/>
            </a:xfrm>
            <a:custGeom>
              <a:gdLst>
                <a:gd name="T0" fmla="*/ 0 w 29"/>
                <a:gd name="T1" fmla="*/ 3 h 372"/>
                <a:gd name="T2" fmla="*/ 0 w 29"/>
                <a:gd name="T3" fmla="*/ 50 h 372"/>
                <a:gd name="T4" fmla="*/ 0 w 29"/>
                <a:gd name="T5" fmla="*/ 54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66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67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68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69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70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71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72" name="Freeform 395"/>
            <p:cNvSpPr/>
            <p:nvPr/>
          </p:nvSpPr>
          <p:spPr bwMode="auto">
            <a:xfrm>
              <a:off x="4986" y="2736"/>
              <a:ext cx="12" cy="37"/>
            </a:xfrm>
            <a:custGeom>
              <a:gdLst>
                <a:gd name="T0" fmla="*/ 0 w 37"/>
                <a:gd name="T1" fmla="*/ 24 h 38"/>
                <a:gd name="T2" fmla="*/ 0 w 37"/>
                <a:gd name="T3" fmla="*/ 22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2 h 38"/>
                <a:gd name="T32" fmla="*/ 0 w 37"/>
                <a:gd name="T33" fmla="*/ 2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445" name="Группа 280"/>
          <p:cNvGrpSpPr/>
          <p:nvPr/>
        </p:nvGrpSpPr>
        <p:grpSpPr>
          <a:xfrm>
            <a:off x="322263" y="2578100"/>
            <a:ext cx="331787" cy="296863"/>
            <a:chOff x="1758152" y="4604547"/>
            <a:chExt cx="267498" cy="253815"/>
          </a:xfrm>
        </p:grpSpPr>
        <p:grpSp>
          <p:nvGrpSpPr>
            <p:cNvPr id="62086" name="Group 397"/>
            <p:cNvGrpSpPr/>
            <p:nvPr/>
          </p:nvGrpSpPr>
          <p:grpSpPr>
            <a:xfrm>
              <a:off x="1758152" y="4604547"/>
              <a:ext cx="267498" cy="253815"/>
              <a:chOff x="6900" y="2382"/>
              <a:chExt cx="528" cy="272"/>
            </a:xfrm>
          </p:grpSpPr>
          <p:grpSp>
            <p:nvGrpSpPr>
              <p:cNvPr id="62088" name="Group 398"/>
              <p:cNvGrpSpPr/>
              <p:nvPr/>
            </p:nvGrpSpPr>
            <p:grpSpPr>
              <a:xfrm>
                <a:off x="6900" y="2382"/>
                <a:ext cx="528" cy="272"/>
                <a:chOff x="3168" y="192"/>
                <a:chExt cx="528" cy="672"/>
              </a:xfrm>
            </p:grpSpPr>
            <p:sp>
              <p:nvSpPr>
                <p:cNvPr id="62090" name="Line 399"/>
                <p:cNvSpPr>
                  <a:spLocks noChangeShapeType="1"/>
                </p:cNvSpPr>
                <p:nvPr/>
              </p:nvSpPr>
              <p:spPr bwMode="auto">
                <a:xfrm flipH="1">
                  <a:off x="3192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091" name="Line 400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092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3168" y="480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093" name="Line 402"/>
                <p:cNvSpPr>
                  <a:spLocks noChangeShapeType="1"/>
                </p:cNvSpPr>
                <p:nvPr/>
              </p:nvSpPr>
              <p:spPr bwMode="auto">
                <a:xfrm flipH="1">
                  <a:off x="3668" y="28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62089" name="Freeform 403"/>
              <p:cNvSpPr/>
              <p:nvPr/>
            </p:nvSpPr>
            <p:spPr bwMode="auto">
              <a:xfrm>
                <a:off x="6922" y="2388"/>
                <a:ext cx="469" cy="148"/>
              </a:xfrm>
              <a:custGeom>
                <a:gdLst>
                  <a:gd name="T0" fmla="*/ 0 w 291"/>
                  <a:gd name="T1" fmla="*/ 0 h 159"/>
                  <a:gd name="T2" fmla="*/ 0 w 291"/>
                  <a:gd name="T3" fmla="*/ 58 h 159"/>
                  <a:gd name="T4" fmla="*/ 232136 w 291"/>
                  <a:gd name="T5" fmla="*/ 42 h 159"/>
                  <a:gd name="T6" fmla="*/ 232136 w 291"/>
                  <a:gd name="T7" fmla="*/ 15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62087" name="Text Box 40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780353" y="4639472"/>
              <a:ext cx="215272" cy="7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736600"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defTabSz="736600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defTabSz="736600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defTabSz="736600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defTabSz="736600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/>
              <a:r>
                <a:rPr lang="ru-RU" sz="600" b="1">
                  <a:latin typeface="Times New Roman" pitchFamily="18" charset="0"/>
                  <a:cs typeface="Arial"/>
                </a:rPr>
                <a:t>ПЧ-44</a:t>
              </a:r>
            </a:p>
          </p:txBody>
        </p:sp>
      </p:grpSp>
      <p:sp>
        <p:nvSpPr>
          <p:cNvPr id="61446" name="Rectangle 423"/>
          <p:cNvSpPr>
            <a:spLocks noChangeArrowheads="1"/>
          </p:cNvSpPr>
          <p:nvPr/>
        </p:nvSpPr>
        <p:spPr bwMode="auto">
          <a:xfrm>
            <a:off x="939800" y="2938463"/>
            <a:ext cx="60166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225"/>
            <a:r>
              <a:rPr lang="ru-RU" sz="1100">
                <a:cs typeface="Times New Roman" pitchFamily="18" charset="0"/>
              </a:rPr>
              <a:t>ПОО, ОЭ</a:t>
            </a:r>
          </a:p>
        </p:txBody>
      </p:sp>
      <p:sp>
        <p:nvSpPr>
          <p:cNvPr id="61447" name="Rectangle 425"/>
          <p:cNvSpPr>
            <a:spLocks noChangeArrowheads="1"/>
          </p:cNvSpPr>
          <p:nvPr/>
        </p:nvSpPr>
        <p:spPr bwMode="auto">
          <a:xfrm>
            <a:off x="939800" y="1660525"/>
            <a:ext cx="20637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225"/>
            <a:r>
              <a:rPr lang="ru-RU" sz="1100"/>
              <a:t>Добровольная пожарная охрана</a:t>
            </a:r>
          </a:p>
        </p:txBody>
      </p:sp>
      <p:sp>
        <p:nvSpPr>
          <p:cNvPr id="61448" name="Rectangle 426"/>
          <p:cNvSpPr>
            <a:spLocks noChangeArrowheads="1"/>
          </p:cNvSpPr>
          <p:nvPr/>
        </p:nvSpPr>
        <p:spPr bwMode="auto">
          <a:xfrm>
            <a:off x="939800" y="1382713"/>
            <a:ext cx="21240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225"/>
            <a:r>
              <a:rPr lang="ru-RU" sz="1100"/>
              <a:t>Ведомственная пожарная охрана</a:t>
            </a:r>
          </a:p>
        </p:txBody>
      </p:sp>
      <p:sp>
        <p:nvSpPr>
          <p:cNvPr id="61449" name="Rectangle 428"/>
          <p:cNvSpPr>
            <a:spLocks noChangeArrowheads="1"/>
          </p:cNvSpPr>
          <p:nvPr/>
        </p:nvSpPr>
        <p:spPr bwMode="auto">
          <a:xfrm>
            <a:off x="939800" y="2505075"/>
            <a:ext cx="25384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225"/>
            <a:r>
              <a:rPr lang="ru-RU" sz="1100">
                <a:cs typeface="Times New Roman" pitchFamily="18" charset="0"/>
              </a:rPr>
              <a:t>Федеральная противопожарная служба</a:t>
            </a:r>
          </a:p>
        </p:txBody>
      </p:sp>
      <p:sp>
        <p:nvSpPr>
          <p:cNvPr id="61450" name="Rectangle 430"/>
          <p:cNvSpPr>
            <a:spLocks noChangeArrowheads="1"/>
          </p:cNvSpPr>
          <p:nvPr/>
        </p:nvSpPr>
        <p:spPr bwMode="auto">
          <a:xfrm>
            <a:off x="939800" y="3757613"/>
            <a:ext cx="19605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225"/>
            <a:r>
              <a:rPr lang="en-US" sz="1100">
                <a:cs typeface="Times New Roman" pitchFamily="18" charset="0"/>
              </a:rPr>
              <a:t>- </a:t>
            </a:r>
            <a:r>
              <a:rPr lang="ru-RU" sz="1100">
                <a:cs typeface="Times New Roman" pitchFamily="18" charset="0"/>
              </a:rPr>
              <a:t>Социально значимый объект</a:t>
            </a:r>
          </a:p>
        </p:txBody>
      </p:sp>
      <p:grpSp>
        <p:nvGrpSpPr>
          <p:cNvPr id="61451" name="Group 431"/>
          <p:cNvGrpSpPr>
            <a:grpSpLocks noChangeAspect="1"/>
          </p:cNvGrpSpPr>
          <p:nvPr/>
        </p:nvGrpSpPr>
        <p:grpSpPr>
          <a:xfrm>
            <a:off x="174625" y="2806700"/>
            <a:ext cx="565150" cy="388938"/>
            <a:chOff x="4262" y="3704"/>
            <a:chExt cx="182" cy="97"/>
          </a:xfrm>
        </p:grpSpPr>
        <p:sp>
          <p:nvSpPr>
            <p:cNvPr id="61983" name="AutoShape 432"/>
            <p:cNvSpPr>
              <a:spLocks noChangeAspect="1" noChangeArrowheads="1" noTextEdit="1"/>
            </p:cNvSpPr>
            <p:nvPr/>
          </p:nvSpPr>
          <p:spPr bwMode="auto">
            <a:xfrm>
              <a:off x="4262" y="3704"/>
              <a:ext cx="1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984" name="Group 433"/>
            <p:cNvGrpSpPr/>
            <p:nvPr/>
          </p:nvGrpSpPr>
          <p:grpSpPr>
            <a:xfrm>
              <a:off x="4397" y="3705"/>
              <a:ext cx="19" cy="75"/>
              <a:chOff x="4397" y="3705"/>
              <a:chExt cx="19" cy="75"/>
            </a:xfrm>
          </p:grpSpPr>
          <p:sp>
            <p:nvSpPr>
              <p:cNvPr id="62084" name="Freeform 434"/>
              <p:cNvSpPr/>
              <p:nvPr/>
            </p:nvSpPr>
            <p:spPr bwMode="auto">
              <a:xfrm>
                <a:off x="4397" y="3705"/>
                <a:ext cx="7" cy="75"/>
              </a:xfrm>
              <a:custGeom>
                <a:gdLst>
                  <a:gd name="T0" fmla="*/ 0 w 145"/>
                  <a:gd name="T1" fmla="*/ 0 h 1518"/>
                  <a:gd name="T2" fmla="*/ 0 w 145"/>
                  <a:gd name="T3" fmla="*/ 0 h 1518"/>
                  <a:gd name="T4" fmla="*/ 0 w 145"/>
                  <a:gd name="T5" fmla="*/ 0 h 1518"/>
                  <a:gd name="T6" fmla="*/ 0 w 145"/>
                  <a:gd name="T7" fmla="*/ 0 h 1518"/>
                  <a:gd name="T8" fmla="*/ 0 w 145"/>
                  <a:gd name="T9" fmla="*/ 0 h 1518"/>
                  <a:gd name="T10" fmla="*/ 0 w 145"/>
                  <a:gd name="T11" fmla="*/ 0 h 1518"/>
                  <a:gd name="T12" fmla="*/ 0 w 145"/>
                  <a:gd name="T13" fmla="*/ 0 h 1518"/>
                  <a:gd name="T14" fmla="*/ 0 w 145"/>
                  <a:gd name="T15" fmla="*/ 0 h 1518"/>
                  <a:gd name="T16" fmla="*/ 0 w 145"/>
                  <a:gd name="T17" fmla="*/ 0 h 1518"/>
                  <a:gd name="T18" fmla="*/ 0 w 145"/>
                  <a:gd name="T19" fmla="*/ 0 h 1518"/>
                  <a:gd name="T20" fmla="*/ 0 w 145"/>
                  <a:gd name="T21" fmla="*/ 0 h 1518"/>
                  <a:gd name="T22" fmla="*/ 0 w 145"/>
                  <a:gd name="T23" fmla="*/ 0 h 1518"/>
                  <a:gd name="T24" fmla="*/ 0 w 145"/>
                  <a:gd name="T25" fmla="*/ 0 h 1518"/>
                  <a:gd name="T26" fmla="*/ 0 w 145"/>
                  <a:gd name="T27" fmla="*/ 0 h 1518"/>
                  <a:gd name="T28" fmla="*/ 0 w 145"/>
                  <a:gd name="T29" fmla="*/ 0 h 1518"/>
                  <a:gd name="T30" fmla="*/ 0 w 145"/>
                  <a:gd name="T31" fmla="*/ 0 h 1518"/>
                  <a:gd name="T32" fmla="*/ 0 w 145"/>
                  <a:gd name="T33" fmla="*/ 0 h 1518"/>
                  <a:gd name="T34" fmla="*/ 0 w 145"/>
                  <a:gd name="T35" fmla="*/ 0 h 1518"/>
                  <a:gd name="T36" fmla="*/ 0 w 145"/>
                  <a:gd name="T37" fmla="*/ 0 h 1518"/>
                  <a:gd name="T38" fmla="*/ 0 w 145"/>
                  <a:gd name="T39" fmla="*/ 0 h 15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5"/>
                  <a:gd name="T61" fmla="*/ 0 h 1518"/>
                  <a:gd name="T62" fmla="*/ 145 w 145"/>
                  <a:gd name="T63" fmla="*/ 1518 h 1518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5" h="1518">
                    <a:moveTo>
                      <a:pt x="38" y="0"/>
                    </a:moveTo>
                    <a:lnTo>
                      <a:pt x="38" y="241"/>
                    </a:lnTo>
                    <a:lnTo>
                      <a:pt x="27" y="241"/>
                    </a:lnTo>
                    <a:lnTo>
                      <a:pt x="27" y="482"/>
                    </a:lnTo>
                    <a:lnTo>
                      <a:pt x="15" y="482"/>
                    </a:lnTo>
                    <a:lnTo>
                      <a:pt x="15" y="708"/>
                    </a:lnTo>
                    <a:lnTo>
                      <a:pt x="8" y="708"/>
                    </a:lnTo>
                    <a:lnTo>
                      <a:pt x="8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79" y="1518"/>
                    </a:lnTo>
                    <a:lnTo>
                      <a:pt x="145" y="1008"/>
                    </a:lnTo>
                    <a:lnTo>
                      <a:pt x="145" y="707"/>
                    </a:lnTo>
                    <a:lnTo>
                      <a:pt x="137" y="707"/>
                    </a:lnTo>
                    <a:lnTo>
                      <a:pt x="137" y="482"/>
                    </a:lnTo>
                    <a:lnTo>
                      <a:pt x="128" y="482"/>
                    </a:lnTo>
                    <a:lnTo>
                      <a:pt x="128" y="241"/>
                    </a:lnTo>
                    <a:lnTo>
                      <a:pt x="116" y="241"/>
                    </a:lnTo>
                    <a:lnTo>
                      <a:pt x="1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85" name="Freeform 435"/>
              <p:cNvSpPr/>
              <p:nvPr/>
            </p:nvSpPr>
            <p:spPr bwMode="auto">
              <a:xfrm>
                <a:off x="4409" y="3705"/>
                <a:ext cx="7" cy="75"/>
              </a:xfrm>
              <a:custGeom>
                <a:gdLst>
                  <a:gd name="T0" fmla="*/ 0 w 151"/>
                  <a:gd name="T1" fmla="*/ 0 h 1518"/>
                  <a:gd name="T2" fmla="*/ 0 w 151"/>
                  <a:gd name="T3" fmla="*/ 0 h 1518"/>
                  <a:gd name="T4" fmla="*/ 0 w 151"/>
                  <a:gd name="T5" fmla="*/ 0 h 1518"/>
                  <a:gd name="T6" fmla="*/ 0 w 151"/>
                  <a:gd name="T7" fmla="*/ 0 h 1518"/>
                  <a:gd name="T8" fmla="*/ 0 w 151"/>
                  <a:gd name="T9" fmla="*/ 0 h 1518"/>
                  <a:gd name="T10" fmla="*/ 0 w 151"/>
                  <a:gd name="T11" fmla="*/ 0 h 1518"/>
                  <a:gd name="T12" fmla="*/ 0 w 151"/>
                  <a:gd name="T13" fmla="*/ 0 h 1518"/>
                  <a:gd name="T14" fmla="*/ 0 w 151"/>
                  <a:gd name="T15" fmla="*/ 0 h 1518"/>
                  <a:gd name="T16" fmla="*/ 0 w 151"/>
                  <a:gd name="T17" fmla="*/ 0 h 1518"/>
                  <a:gd name="T18" fmla="*/ 0 w 151"/>
                  <a:gd name="T19" fmla="*/ 0 h 1518"/>
                  <a:gd name="T20" fmla="*/ 0 w 151"/>
                  <a:gd name="T21" fmla="*/ 0 h 1518"/>
                  <a:gd name="T22" fmla="*/ 0 w 151"/>
                  <a:gd name="T23" fmla="*/ 0 h 1518"/>
                  <a:gd name="T24" fmla="*/ 0 w 151"/>
                  <a:gd name="T25" fmla="*/ 0 h 1518"/>
                  <a:gd name="T26" fmla="*/ 0 w 151"/>
                  <a:gd name="T27" fmla="*/ 0 h 1518"/>
                  <a:gd name="T28" fmla="*/ 0 w 151"/>
                  <a:gd name="T29" fmla="*/ 0 h 1518"/>
                  <a:gd name="T30" fmla="*/ 0 w 151"/>
                  <a:gd name="T31" fmla="*/ 0 h 1518"/>
                  <a:gd name="T32" fmla="*/ 0 w 151"/>
                  <a:gd name="T33" fmla="*/ 0 h 1518"/>
                  <a:gd name="T34" fmla="*/ 0 w 151"/>
                  <a:gd name="T35" fmla="*/ 0 h 1518"/>
                  <a:gd name="T36" fmla="*/ 0 w 151"/>
                  <a:gd name="T37" fmla="*/ 0 h 1518"/>
                  <a:gd name="T38" fmla="*/ 0 w 151"/>
                  <a:gd name="T39" fmla="*/ 0 h 1518"/>
                  <a:gd name="T40" fmla="*/ 0 w 151"/>
                  <a:gd name="T41" fmla="*/ 0 h 15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1518"/>
                  <a:gd name="T65" fmla="*/ 151 w 151"/>
                  <a:gd name="T66" fmla="*/ 1518 h 1518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1518">
                    <a:moveTo>
                      <a:pt x="36" y="0"/>
                    </a:moveTo>
                    <a:lnTo>
                      <a:pt x="36" y="241"/>
                    </a:lnTo>
                    <a:lnTo>
                      <a:pt x="25" y="241"/>
                    </a:lnTo>
                    <a:lnTo>
                      <a:pt x="25" y="482"/>
                    </a:lnTo>
                    <a:lnTo>
                      <a:pt x="14" y="482"/>
                    </a:lnTo>
                    <a:lnTo>
                      <a:pt x="14" y="708"/>
                    </a:lnTo>
                    <a:lnTo>
                      <a:pt x="7" y="708"/>
                    </a:lnTo>
                    <a:lnTo>
                      <a:pt x="7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151" y="1518"/>
                    </a:lnTo>
                    <a:lnTo>
                      <a:pt x="151" y="1011"/>
                    </a:lnTo>
                    <a:lnTo>
                      <a:pt x="144" y="1011"/>
                    </a:lnTo>
                    <a:lnTo>
                      <a:pt x="143" y="707"/>
                    </a:lnTo>
                    <a:lnTo>
                      <a:pt x="135" y="707"/>
                    </a:lnTo>
                    <a:lnTo>
                      <a:pt x="135" y="482"/>
                    </a:lnTo>
                    <a:lnTo>
                      <a:pt x="125" y="482"/>
                    </a:lnTo>
                    <a:lnTo>
                      <a:pt x="125" y="241"/>
                    </a:lnTo>
                    <a:lnTo>
                      <a:pt x="114" y="241"/>
                    </a:lnTo>
                    <a:lnTo>
                      <a:pt x="114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985" name="Group 436"/>
            <p:cNvGrpSpPr/>
            <p:nvPr/>
          </p:nvGrpSpPr>
          <p:grpSpPr>
            <a:xfrm>
              <a:off x="4412" y="3765"/>
              <a:ext cx="32" cy="33"/>
              <a:chOff x="4412" y="3765"/>
              <a:chExt cx="32" cy="33"/>
            </a:xfrm>
          </p:grpSpPr>
          <p:grpSp>
            <p:nvGrpSpPr>
              <p:cNvPr id="62073" name="Group 437"/>
              <p:cNvGrpSpPr/>
              <p:nvPr/>
            </p:nvGrpSpPr>
            <p:grpSpPr>
              <a:xfrm>
                <a:off x="4412" y="3765"/>
                <a:ext cx="32" cy="33"/>
                <a:chOff x="4412" y="3765"/>
                <a:chExt cx="32" cy="33"/>
              </a:xfrm>
            </p:grpSpPr>
            <p:grpSp>
              <p:nvGrpSpPr>
                <p:cNvPr id="62078" name="Group 438"/>
                <p:cNvGrpSpPr/>
                <p:nvPr/>
              </p:nvGrpSpPr>
              <p:grpSpPr>
                <a:xfrm>
                  <a:off x="4419" y="3765"/>
                  <a:ext cx="10" cy="16"/>
                  <a:chOff x="4419" y="3765"/>
                  <a:chExt cx="10" cy="16"/>
                </a:xfrm>
              </p:grpSpPr>
              <p:sp>
                <p:nvSpPr>
                  <p:cNvPr id="62082" name="Rectangle 439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3765"/>
                    <a:ext cx="6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83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4419" y="3767"/>
                    <a:ext cx="10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079" name="Group 441"/>
                <p:cNvGrpSpPr/>
                <p:nvPr/>
              </p:nvGrpSpPr>
              <p:grpSpPr>
                <a:xfrm>
                  <a:off x="4412" y="3780"/>
                  <a:ext cx="32" cy="18"/>
                  <a:chOff x="4412" y="3780"/>
                  <a:chExt cx="32" cy="18"/>
                </a:xfrm>
              </p:grpSpPr>
              <p:sp>
                <p:nvSpPr>
                  <p:cNvPr id="62080" name="Rectangle 442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81" name="Rectangle 443"/>
                  <p:cNvSpPr>
                    <a:spLocks noChangeArrowheads="1"/>
                  </p:cNvSpPr>
                  <p:nvPr/>
                </p:nvSpPr>
                <p:spPr bwMode="auto">
                  <a:xfrm>
                    <a:off x="4412" y="3780"/>
                    <a:ext cx="32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2074" name="Group 444"/>
              <p:cNvGrpSpPr/>
              <p:nvPr/>
            </p:nvGrpSpPr>
            <p:grpSpPr>
              <a:xfrm>
                <a:off x="4415" y="3784"/>
                <a:ext cx="25" cy="11"/>
                <a:chOff x="4415" y="3784"/>
                <a:chExt cx="25" cy="11"/>
              </a:xfrm>
            </p:grpSpPr>
            <p:sp>
              <p:nvSpPr>
                <p:cNvPr id="62075" name="Rectangle 445"/>
                <p:cNvSpPr>
                  <a:spLocks noChangeArrowheads="1"/>
                </p:cNvSpPr>
                <p:nvPr/>
              </p:nvSpPr>
              <p:spPr bwMode="auto">
                <a:xfrm>
                  <a:off x="4415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076" name="Rectangle 446"/>
                <p:cNvSpPr>
                  <a:spLocks noChangeArrowheads="1"/>
                </p:cNvSpPr>
                <p:nvPr/>
              </p:nvSpPr>
              <p:spPr bwMode="auto">
                <a:xfrm>
                  <a:off x="4433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077" name="Rectangle 447"/>
                <p:cNvSpPr>
                  <a:spLocks noChangeArrowheads="1"/>
                </p:cNvSpPr>
                <p:nvPr/>
              </p:nvSpPr>
              <p:spPr bwMode="auto">
                <a:xfrm>
                  <a:off x="4424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1986" name="Group 448"/>
            <p:cNvGrpSpPr/>
            <p:nvPr/>
          </p:nvGrpSpPr>
          <p:grpSpPr>
            <a:xfrm>
              <a:off x="4262" y="3774"/>
              <a:ext cx="33" cy="24"/>
              <a:chOff x="4262" y="3774"/>
              <a:chExt cx="33" cy="24"/>
            </a:xfrm>
          </p:grpSpPr>
          <p:grpSp>
            <p:nvGrpSpPr>
              <p:cNvPr id="62064" name="Group 449"/>
              <p:cNvGrpSpPr/>
              <p:nvPr/>
            </p:nvGrpSpPr>
            <p:grpSpPr>
              <a:xfrm>
                <a:off x="4262" y="3774"/>
                <a:ext cx="33" cy="24"/>
                <a:chOff x="4262" y="3774"/>
                <a:chExt cx="33" cy="24"/>
              </a:xfrm>
            </p:grpSpPr>
            <p:sp>
              <p:nvSpPr>
                <p:cNvPr id="62069" name="Rectangle 450"/>
                <p:cNvSpPr>
                  <a:spLocks noChangeArrowheads="1"/>
                </p:cNvSpPr>
                <p:nvPr/>
              </p:nvSpPr>
              <p:spPr bwMode="auto">
                <a:xfrm>
                  <a:off x="4281" y="3774"/>
                  <a:ext cx="10" cy="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62070" name="Group 451"/>
                <p:cNvGrpSpPr/>
                <p:nvPr/>
              </p:nvGrpSpPr>
              <p:grpSpPr>
                <a:xfrm>
                  <a:off x="4262" y="3780"/>
                  <a:ext cx="33" cy="18"/>
                  <a:chOff x="4262" y="3780"/>
                  <a:chExt cx="33" cy="18"/>
                </a:xfrm>
              </p:grpSpPr>
              <p:sp>
                <p:nvSpPr>
                  <p:cNvPr id="62071" name="Rectangle 452"/>
                  <p:cNvSpPr>
                    <a:spLocks noChangeArrowheads="1"/>
                  </p:cNvSpPr>
                  <p:nvPr/>
                </p:nvSpPr>
                <p:spPr bwMode="auto">
                  <a:xfrm>
                    <a:off x="426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72" name="Rectangle 453"/>
                  <p:cNvSpPr>
                    <a:spLocks noChangeArrowheads="1"/>
                  </p:cNvSpPr>
                  <p:nvPr/>
                </p:nvSpPr>
                <p:spPr bwMode="auto">
                  <a:xfrm>
                    <a:off x="4262" y="3780"/>
                    <a:ext cx="33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2065" name="Group 454"/>
              <p:cNvGrpSpPr/>
              <p:nvPr/>
            </p:nvGrpSpPr>
            <p:grpSpPr>
              <a:xfrm>
                <a:off x="4265" y="3784"/>
                <a:ext cx="26" cy="11"/>
                <a:chOff x="4265" y="3784"/>
                <a:chExt cx="26" cy="11"/>
              </a:xfrm>
            </p:grpSpPr>
            <p:sp>
              <p:nvSpPr>
                <p:cNvPr id="62066" name="Rectangle 455"/>
                <p:cNvSpPr>
                  <a:spLocks noChangeArrowheads="1"/>
                </p:cNvSpPr>
                <p:nvPr/>
              </p:nvSpPr>
              <p:spPr bwMode="auto">
                <a:xfrm>
                  <a:off x="4284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067" name="Rectangle 456"/>
                <p:cNvSpPr>
                  <a:spLocks noChangeArrowheads="1"/>
                </p:cNvSpPr>
                <p:nvPr/>
              </p:nvSpPr>
              <p:spPr bwMode="auto">
                <a:xfrm>
                  <a:off x="4265" y="3784"/>
                  <a:ext cx="8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068" name="Rectangle 457"/>
                <p:cNvSpPr>
                  <a:spLocks noChangeArrowheads="1"/>
                </p:cNvSpPr>
                <p:nvPr/>
              </p:nvSpPr>
              <p:spPr bwMode="auto">
                <a:xfrm>
                  <a:off x="4275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1987" name="Group 458"/>
            <p:cNvGrpSpPr/>
            <p:nvPr/>
          </p:nvGrpSpPr>
          <p:grpSpPr>
            <a:xfrm>
              <a:off x="4290" y="3745"/>
              <a:ext cx="125" cy="56"/>
              <a:chOff x="4290" y="3745"/>
              <a:chExt cx="125" cy="56"/>
            </a:xfrm>
          </p:grpSpPr>
          <p:grpSp>
            <p:nvGrpSpPr>
              <p:cNvPr id="61988" name="Group 459"/>
              <p:cNvGrpSpPr/>
              <p:nvPr/>
            </p:nvGrpSpPr>
            <p:grpSpPr>
              <a:xfrm>
                <a:off x="4290" y="3745"/>
                <a:ext cx="125" cy="56"/>
                <a:chOff x="4290" y="3745"/>
                <a:chExt cx="125" cy="56"/>
              </a:xfrm>
            </p:grpSpPr>
            <p:sp>
              <p:nvSpPr>
                <p:cNvPr id="62059" name="Rectangle 460"/>
                <p:cNvSpPr>
                  <a:spLocks noChangeArrowheads="1"/>
                </p:cNvSpPr>
                <p:nvPr/>
              </p:nvSpPr>
              <p:spPr bwMode="auto">
                <a:xfrm>
                  <a:off x="4292" y="3754"/>
                  <a:ext cx="121" cy="47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060" name="Rectangle 461"/>
                <p:cNvSpPr>
                  <a:spLocks noChangeArrowheads="1"/>
                </p:cNvSpPr>
                <p:nvPr/>
              </p:nvSpPr>
              <p:spPr bwMode="auto">
                <a:xfrm>
                  <a:off x="4322" y="3746"/>
                  <a:ext cx="9" cy="6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061" name="Rectangle 462"/>
                <p:cNvSpPr>
                  <a:spLocks noChangeArrowheads="1"/>
                </p:cNvSpPr>
                <p:nvPr/>
              </p:nvSpPr>
              <p:spPr bwMode="auto">
                <a:xfrm>
                  <a:off x="4344" y="3745"/>
                  <a:ext cx="12" cy="8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062" name="Rectangle 463"/>
                <p:cNvSpPr>
                  <a:spLocks noChangeArrowheads="1"/>
                </p:cNvSpPr>
                <p:nvPr/>
              </p:nvSpPr>
              <p:spPr bwMode="auto">
                <a:xfrm>
                  <a:off x="4290" y="3751"/>
                  <a:ext cx="125" cy="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063" name="Rectangle 464"/>
                <p:cNvSpPr>
                  <a:spLocks noChangeArrowheads="1"/>
                </p:cNvSpPr>
                <p:nvPr/>
              </p:nvSpPr>
              <p:spPr bwMode="auto">
                <a:xfrm>
                  <a:off x="4292" y="3776"/>
                  <a:ext cx="121" cy="2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1989" name="Group 465"/>
              <p:cNvGrpSpPr/>
              <p:nvPr/>
            </p:nvGrpSpPr>
            <p:grpSpPr>
              <a:xfrm>
                <a:off x="4294" y="3758"/>
                <a:ext cx="115" cy="38"/>
                <a:chOff x="4294" y="3758"/>
                <a:chExt cx="115" cy="38"/>
              </a:xfrm>
            </p:grpSpPr>
            <p:grpSp>
              <p:nvGrpSpPr>
                <p:cNvPr id="61994" name="Group 466"/>
                <p:cNvGrpSpPr/>
                <p:nvPr/>
              </p:nvGrpSpPr>
              <p:grpSpPr>
                <a:xfrm>
                  <a:off x="4311" y="3781"/>
                  <a:ext cx="15" cy="15"/>
                  <a:chOff x="4311" y="3781"/>
                  <a:chExt cx="15" cy="15"/>
                </a:xfrm>
              </p:grpSpPr>
              <p:sp>
                <p:nvSpPr>
                  <p:cNvPr id="62055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56" name="Rectangle 468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57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431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58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995" name="Group 471"/>
                <p:cNvGrpSpPr/>
                <p:nvPr/>
              </p:nvGrpSpPr>
              <p:grpSpPr>
                <a:xfrm>
                  <a:off x="4328" y="3781"/>
                  <a:ext cx="15" cy="15"/>
                  <a:chOff x="4328" y="3781"/>
                  <a:chExt cx="15" cy="15"/>
                </a:xfrm>
              </p:grpSpPr>
              <p:sp>
                <p:nvSpPr>
                  <p:cNvPr id="62051" name="Rectangle 472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52" name="Rectangle 473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53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54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432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996" name="Group 476"/>
                <p:cNvGrpSpPr/>
                <p:nvPr/>
              </p:nvGrpSpPr>
              <p:grpSpPr>
                <a:xfrm>
                  <a:off x="4394" y="3781"/>
                  <a:ext cx="15" cy="15"/>
                  <a:chOff x="4394" y="3781"/>
                  <a:chExt cx="15" cy="15"/>
                </a:xfrm>
              </p:grpSpPr>
              <p:sp>
                <p:nvSpPr>
                  <p:cNvPr id="62047" name="Rectangle 477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48" name="Rectangle 478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49" name="Line 479"/>
                  <p:cNvSpPr>
                    <a:spLocks noChangeShapeType="1"/>
                  </p:cNvSpPr>
                  <p:nvPr/>
                </p:nvSpPr>
                <p:spPr bwMode="auto">
                  <a:xfrm>
                    <a:off x="4401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50" name="Line 480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997" name="Group 481"/>
                <p:cNvGrpSpPr/>
                <p:nvPr/>
              </p:nvGrpSpPr>
              <p:grpSpPr>
                <a:xfrm>
                  <a:off x="4294" y="3781"/>
                  <a:ext cx="15" cy="15"/>
                  <a:chOff x="4294" y="3781"/>
                  <a:chExt cx="15" cy="15"/>
                </a:xfrm>
              </p:grpSpPr>
              <p:sp>
                <p:nvSpPr>
                  <p:cNvPr id="62043" name="Rectangle 482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44" name="Rectangle 483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45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46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998" name="Group 486"/>
                <p:cNvGrpSpPr/>
                <p:nvPr/>
              </p:nvGrpSpPr>
              <p:grpSpPr>
                <a:xfrm>
                  <a:off x="4344" y="3758"/>
                  <a:ext cx="16" cy="15"/>
                  <a:chOff x="4344" y="3758"/>
                  <a:chExt cx="16" cy="15"/>
                </a:xfrm>
              </p:grpSpPr>
              <p:sp>
                <p:nvSpPr>
                  <p:cNvPr id="62039" name="Rectangle 487"/>
                  <p:cNvSpPr>
                    <a:spLocks noChangeArrowheads="1"/>
                  </p:cNvSpPr>
                  <p:nvPr/>
                </p:nvSpPr>
                <p:spPr bwMode="auto">
                  <a:xfrm>
                    <a:off x="434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40" name="Rectangle 4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41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435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42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434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999" name="Group 491"/>
                <p:cNvGrpSpPr/>
                <p:nvPr/>
              </p:nvGrpSpPr>
              <p:grpSpPr>
                <a:xfrm>
                  <a:off x="4361" y="3781"/>
                  <a:ext cx="15" cy="15"/>
                  <a:chOff x="4361" y="3781"/>
                  <a:chExt cx="15" cy="15"/>
                </a:xfrm>
              </p:grpSpPr>
              <p:sp>
                <p:nvSpPr>
                  <p:cNvPr id="62035" name="Rectangle 492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36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37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38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000" name="Group 496"/>
                <p:cNvGrpSpPr/>
                <p:nvPr/>
              </p:nvGrpSpPr>
              <p:grpSpPr>
                <a:xfrm>
                  <a:off x="4377" y="3781"/>
                  <a:ext cx="15" cy="15"/>
                  <a:chOff x="4377" y="3781"/>
                  <a:chExt cx="15" cy="15"/>
                </a:xfrm>
              </p:grpSpPr>
              <p:sp>
                <p:nvSpPr>
                  <p:cNvPr id="62031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32" name="Rectangle 49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33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34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001" name="Group 501"/>
                <p:cNvGrpSpPr/>
                <p:nvPr/>
              </p:nvGrpSpPr>
              <p:grpSpPr>
                <a:xfrm>
                  <a:off x="4311" y="3758"/>
                  <a:ext cx="15" cy="15"/>
                  <a:chOff x="4311" y="3758"/>
                  <a:chExt cx="15" cy="15"/>
                </a:xfrm>
              </p:grpSpPr>
              <p:sp>
                <p:nvSpPr>
                  <p:cNvPr id="62027" name="Rectangle 502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28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29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4319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30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002" name="Group 506"/>
                <p:cNvGrpSpPr/>
                <p:nvPr/>
              </p:nvGrpSpPr>
              <p:grpSpPr>
                <a:xfrm>
                  <a:off x="4328" y="3758"/>
                  <a:ext cx="15" cy="15"/>
                  <a:chOff x="4328" y="3758"/>
                  <a:chExt cx="15" cy="15"/>
                </a:xfrm>
              </p:grpSpPr>
              <p:sp>
                <p:nvSpPr>
                  <p:cNvPr id="62023" name="Rectangle 507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24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25" name="Line 509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26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4329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003" name="Group 511"/>
                <p:cNvGrpSpPr/>
                <p:nvPr/>
              </p:nvGrpSpPr>
              <p:grpSpPr>
                <a:xfrm>
                  <a:off x="4394" y="3758"/>
                  <a:ext cx="15" cy="15"/>
                  <a:chOff x="4394" y="3758"/>
                  <a:chExt cx="15" cy="15"/>
                </a:xfrm>
              </p:grpSpPr>
              <p:sp>
                <p:nvSpPr>
                  <p:cNvPr id="62019" name="Rectangle 512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20" name="Rectangle 513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21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44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22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004" name="Group 516"/>
                <p:cNvGrpSpPr/>
                <p:nvPr/>
              </p:nvGrpSpPr>
              <p:grpSpPr>
                <a:xfrm>
                  <a:off x="4294" y="3758"/>
                  <a:ext cx="16" cy="15"/>
                  <a:chOff x="4294" y="3758"/>
                  <a:chExt cx="16" cy="15"/>
                </a:xfrm>
              </p:grpSpPr>
              <p:sp>
                <p:nvSpPr>
                  <p:cNvPr id="62015" name="Rectangle 517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16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17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18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005" name="Group 521"/>
                <p:cNvGrpSpPr/>
                <p:nvPr/>
              </p:nvGrpSpPr>
              <p:grpSpPr>
                <a:xfrm>
                  <a:off x="4361" y="3758"/>
                  <a:ext cx="15" cy="15"/>
                  <a:chOff x="4361" y="3758"/>
                  <a:chExt cx="15" cy="15"/>
                </a:xfrm>
              </p:grpSpPr>
              <p:sp>
                <p:nvSpPr>
                  <p:cNvPr id="62011" name="Rectangle 522"/>
                  <p:cNvSpPr>
                    <a:spLocks noChangeArrowheads="1"/>
                  </p:cNvSpPr>
                  <p:nvPr/>
                </p:nvSpPr>
                <p:spPr bwMode="auto">
                  <a:xfrm>
                    <a:off x="436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12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13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14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006" name="Group 526"/>
                <p:cNvGrpSpPr/>
                <p:nvPr/>
              </p:nvGrpSpPr>
              <p:grpSpPr>
                <a:xfrm>
                  <a:off x="4377" y="3758"/>
                  <a:ext cx="16" cy="15"/>
                  <a:chOff x="4377" y="3758"/>
                  <a:chExt cx="16" cy="15"/>
                </a:xfrm>
              </p:grpSpPr>
              <p:sp>
                <p:nvSpPr>
                  <p:cNvPr id="62007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08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09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10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1990" name="Group 531"/>
              <p:cNvGrpSpPr/>
              <p:nvPr/>
            </p:nvGrpSpPr>
            <p:grpSpPr>
              <a:xfrm>
                <a:off x="4345" y="3779"/>
                <a:ext cx="14" cy="21"/>
                <a:chOff x="4345" y="3779"/>
                <a:chExt cx="14" cy="21"/>
              </a:xfrm>
            </p:grpSpPr>
            <p:sp>
              <p:nvSpPr>
                <p:cNvPr id="61991" name="Rectangle 532"/>
                <p:cNvSpPr>
                  <a:spLocks noChangeArrowheads="1"/>
                </p:cNvSpPr>
                <p:nvPr/>
              </p:nvSpPr>
              <p:spPr bwMode="auto">
                <a:xfrm>
                  <a:off x="4345" y="3779"/>
                  <a:ext cx="14" cy="21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92" name="Rectangle 533"/>
                <p:cNvSpPr>
                  <a:spLocks noChangeArrowheads="1"/>
                </p:cNvSpPr>
                <p:nvPr/>
              </p:nvSpPr>
              <p:spPr bwMode="auto">
                <a:xfrm>
                  <a:off x="4346" y="3782"/>
                  <a:ext cx="11" cy="1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93" name="Oval 534"/>
                <p:cNvSpPr>
                  <a:spLocks noChangeArrowheads="1"/>
                </p:cNvSpPr>
                <p:nvPr/>
              </p:nvSpPr>
              <p:spPr bwMode="auto">
                <a:xfrm>
                  <a:off x="4355" y="3790"/>
                  <a:ext cx="1" cy="1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1452" name="Группа 278"/>
          <p:cNvGrpSpPr/>
          <p:nvPr/>
        </p:nvGrpSpPr>
        <p:grpSpPr>
          <a:xfrm>
            <a:off x="344488" y="2292350"/>
            <a:ext cx="338137" cy="296863"/>
            <a:chOff x="6000750" y="5189915"/>
            <a:chExt cx="273049" cy="253188"/>
          </a:xfrm>
        </p:grpSpPr>
        <p:grpSp>
          <p:nvGrpSpPr>
            <p:cNvPr id="61977" name="Group 537"/>
            <p:cNvGrpSpPr/>
            <p:nvPr/>
          </p:nvGrpSpPr>
          <p:grpSpPr>
            <a:xfrm>
              <a:off x="6000750" y="5189915"/>
              <a:ext cx="273049" cy="253188"/>
              <a:chOff x="3168" y="192"/>
              <a:chExt cx="528" cy="672"/>
            </a:xfrm>
          </p:grpSpPr>
          <p:sp>
            <p:nvSpPr>
              <p:cNvPr id="61979" name="Line 538"/>
              <p:cNvSpPr>
                <a:spLocks noChangeShapeType="1"/>
              </p:cNvSpPr>
              <p:nvPr/>
            </p:nvSpPr>
            <p:spPr bwMode="auto">
              <a:xfrm flipH="1"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1980" name="Line 53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1981" name="Line 54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1982" name="Line 541"/>
              <p:cNvSpPr>
                <a:spLocks noChangeShapeType="1"/>
              </p:cNvSpPr>
              <p:nvPr/>
            </p:nvSpPr>
            <p:spPr bwMode="auto">
              <a:xfrm flipH="1"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61978" name="Text Box 543"/>
            <p:cNvSpPr txBox="1">
              <a:spLocks noChangeArrowheads="1"/>
            </p:cNvSpPr>
            <p:nvPr/>
          </p:nvSpPr>
          <p:spPr bwMode="auto">
            <a:xfrm>
              <a:off x="6038850" y="5219261"/>
              <a:ext cx="189533" cy="9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736600"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defTabSz="736600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defTabSz="736600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defTabSz="736600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defTabSz="736600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/>
              <a:r>
                <a:rPr lang="ru-RU" sz="700" b="1">
                  <a:latin typeface="Times New Roman" pitchFamily="18" charset="0"/>
                  <a:cs typeface="Arial"/>
                </a:rPr>
                <a:t>МПО</a:t>
              </a:r>
            </a:p>
          </p:txBody>
        </p:sp>
      </p:grpSp>
      <p:sp>
        <p:nvSpPr>
          <p:cNvPr id="61453" name="Text Box 544"/>
          <p:cNvSpPr txBox="1">
            <a:spLocks noChangeArrowheads="1"/>
          </p:cNvSpPr>
          <p:nvPr/>
        </p:nvSpPr>
        <p:spPr bwMode="auto">
          <a:xfrm>
            <a:off x="844550" y="1922463"/>
            <a:ext cx="2514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1" tIns="45686" rIns="91371" bIns="45686">
            <a:spAutoFit/>
          </a:bodyPr>
          <a:lstStyle>
            <a:lvl1pPr defTabSz="9112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9112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9112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9112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9112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1100" b="1">
                <a:latin typeface="Times New Roman" pitchFamily="18" charset="0"/>
              </a:rPr>
              <a:t>Противопожарная</a:t>
            </a:r>
            <a:r>
              <a:rPr lang="ru-RU" sz="1200" b="1">
                <a:latin typeface="Times New Roman" pitchFamily="18" charset="0"/>
              </a:rPr>
              <a:t> служба </a:t>
            </a:r>
            <a:r>
              <a:rPr lang="ru-RU" sz="1100" b="1">
                <a:latin typeface="Times New Roman" pitchFamily="18" charset="0"/>
              </a:rPr>
              <a:t>субъекта</a:t>
            </a:r>
          </a:p>
        </p:txBody>
      </p:sp>
      <p:sp>
        <p:nvSpPr>
          <p:cNvPr id="61454" name="Rectangle 557"/>
          <p:cNvSpPr>
            <a:spLocks noChangeArrowheads="1"/>
          </p:cNvSpPr>
          <p:nvPr/>
        </p:nvSpPr>
        <p:spPr bwMode="auto">
          <a:xfrm>
            <a:off x="939800" y="3267075"/>
            <a:ext cx="1873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225"/>
            <a:r>
              <a:rPr lang="ru-RU" sz="1100"/>
              <a:t>Лечебные учреждения</a:t>
            </a:r>
          </a:p>
          <a:p>
            <a:pPr defTabSz="911225"/>
            <a:r>
              <a:rPr lang="ru-RU" sz="1100"/>
              <a:t> (наименование, кол-во коек)</a:t>
            </a:r>
          </a:p>
        </p:txBody>
      </p:sp>
      <p:grpSp>
        <p:nvGrpSpPr>
          <p:cNvPr id="61455" name="Group 560"/>
          <p:cNvGrpSpPr/>
          <p:nvPr/>
        </p:nvGrpSpPr>
        <p:grpSpPr>
          <a:xfrm>
            <a:off x="279400" y="4094163"/>
            <a:ext cx="360363" cy="304800"/>
            <a:chOff x="4032" y="3888"/>
            <a:chExt cx="192" cy="205"/>
          </a:xfrm>
        </p:grpSpPr>
        <p:sp>
          <p:nvSpPr>
            <p:cNvPr id="61975" name="Freeform 561"/>
            <p:cNvSpPr/>
            <p:nvPr/>
          </p:nvSpPr>
          <p:spPr bwMode="auto">
            <a:xfrm>
              <a:off x="4088" y="3898"/>
              <a:ext cx="85" cy="195"/>
            </a:xfrm>
            <a:custGeom>
              <a:gdLst>
                <a:gd name="T0" fmla="*/ 467233 w 42"/>
                <a:gd name="T1" fmla="*/ 0 h 84"/>
                <a:gd name="T2" fmla="*/ 0 w 42"/>
                <a:gd name="T3" fmla="*/ 5000687 h 84"/>
                <a:gd name="T4" fmla="*/ 811653 w 42"/>
                <a:gd name="T5" fmla="*/ 3985879 h 84"/>
                <a:gd name="T6" fmla="*/ 189107 w 42"/>
                <a:gd name="T7" fmla="*/ 11099456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84"/>
                <a:gd name="T14" fmla="*/ 42 w 42"/>
                <a:gd name="T15" fmla="*/ 84 h 84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84">
                  <a:moveTo>
                    <a:pt x="24" y="0"/>
                  </a:moveTo>
                  <a:lnTo>
                    <a:pt x="0" y="38"/>
                  </a:lnTo>
                  <a:lnTo>
                    <a:pt x="42" y="30"/>
                  </a:lnTo>
                  <a:lnTo>
                    <a:pt x="10" y="84"/>
                  </a:lnTo>
                </a:path>
              </a:pathLst>
            </a:custGeom>
            <a:noFill/>
            <a:ln w="19050">
              <a:solidFill>
                <a:srgbClr val="0066FF"/>
              </a:solidFill>
              <a:rou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76" name="Oval 562"/>
            <p:cNvSpPr>
              <a:spLocks noChangeArrowheads="1"/>
            </p:cNvSpPr>
            <p:nvPr/>
          </p:nvSpPr>
          <p:spPr bwMode="auto">
            <a:xfrm>
              <a:off x="4032" y="3888"/>
              <a:ext cx="192" cy="192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456" name="Text Box 563"/>
          <p:cNvSpPr txBox="1">
            <a:spLocks noChangeArrowheads="1"/>
          </p:cNvSpPr>
          <p:nvPr/>
        </p:nvSpPr>
        <p:spPr bwMode="auto">
          <a:xfrm>
            <a:off x="820738" y="4076700"/>
            <a:ext cx="593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822" tIns="63919" rIns="127822" bIns="63919">
            <a:spAutoFit/>
          </a:bodyPr>
          <a:lstStyle>
            <a:lvl1pPr defTabSz="1277938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en-US" sz="1000" b="1">
                <a:latin typeface="Times New Roman" pitchFamily="18" charset="0"/>
                <a:cs typeface="Arial"/>
              </a:rPr>
              <a:t>- </a:t>
            </a:r>
            <a:r>
              <a:rPr lang="ru-RU" sz="1000" b="1">
                <a:latin typeface="Times New Roman" pitchFamily="18" charset="0"/>
                <a:cs typeface="Arial"/>
              </a:rPr>
              <a:t>ГЭС</a:t>
            </a:r>
          </a:p>
        </p:txBody>
      </p:sp>
      <p:grpSp>
        <p:nvGrpSpPr>
          <p:cNvPr id="61457" name="Group 697"/>
          <p:cNvGrpSpPr/>
          <p:nvPr/>
        </p:nvGrpSpPr>
        <p:grpSpPr>
          <a:xfrm>
            <a:off x="349250" y="2008188"/>
            <a:ext cx="355600" cy="295275"/>
            <a:chOff x="131" y="5457"/>
            <a:chExt cx="224" cy="186"/>
          </a:xfrm>
        </p:grpSpPr>
        <p:sp>
          <p:nvSpPr>
            <p:cNvPr id="61972" name="Freeform 698"/>
            <p:cNvSpPr/>
            <p:nvPr/>
          </p:nvSpPr>
          <p:spPr bwMode="auto">
            <a:xfrm>
              <a:off x="137" y="5457"/>
              <a:ext cx="218" cy="113"/>
            </a:xfrm>
            <a:custGeom>
              <a:gdLst>
                <a:gd name="T0" fmla="*/ 0 w 291"/>
                <a:gd name="T1" fmla="*/ 0 h 159"/>
                <a:gd name="T2" fmla="*/ 0 w 291"/>
                <a:gd name="T3" fmla="*/ 1 h 159"/>
                <a:gd name="T4" fmla="*/ 5 w 291"/>
                <a:gd name="T5" fmla="*/ 1 h 159"/>
                <a:gd name="T6" fmla="*/ 5 w 291"/>
                <a:gd name="T7" fmla="*/ 1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61973" name="Text Box 699"/>
            <p:cNvSpPr txBox="1">
              <a:spLocks noChangeArrowheads="1"/>
            </p:cNvSpPr>
            <p:nvPr/>
          </p:nvSpPr>
          <p:spPr bwMode="auto">
            <a:xfrm>
              <a:off x="131" y="5473"/>
              <a:ext cx="181" cy="6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</a:ln>
          </p:spPr>
          <p:txBody>
            <a:bodyPr lIns="0" tIns="0" rIns="0" bIns="0">
              <a:spAutoFit/>
            </a:bodyPr>
            <a:lstStyle>
              <a:lvl1pPr defTabSz="1031875"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defTabSz="1031875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defTabSz="1031875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defTabSz="1031875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defTabSz="1031875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/>
              <a:r>
                <a:rPr lang="ru-RU" sz="700" b="1">
                  <a:latin typeface="Times New Roman" pitchFamily="18" charset="0"/>
                  <a:cs typeface="Arial"/>
                </a:rPr>
                <a:t>ПЧ-39</a:t>
              </a:r>
            </a:p>
          </p:txBody>
        </p:sp>
        <p:sp>
          <p:nvSpPr>
            <p:cNvPr id="61974" name="Line 700"/>
            <p:cNvSpPr>
              <a:spLocks noChangeShapeType="1"/>
            </p:cNvSpPr>
            <p:nvPr/>
          </p:nvSpPr>
          <p:spPr bwMode="auto">
            <a:xfrm flipH="1">
              <a:off x="131" y="5461"/>
              <a:ext cx="0" cy="18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458" name="Line 701"/>
          <p:cNvSpPr>
            <a:spLocks noChangeShapeType="1"/>
          </p:cNvSpPr>
          <p:nvPr/>
        </p:nvSpPr>
        <p:spPr bwMode="auto">
          <a:xfrm>
            <a:off x="168275" y="4605338"/>
            <a:ext cx="5762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27" tIns="45713" rIns="91427" bIns="45713"/>
          <a:lstStyle/>
          <a:p>
            <a:endParaRPr lang="ru-RU"/>
          </a:p>
        </p:txBody>
      </p:sp>
      <p:sp>
        <p:nvSpPr>
          <p:cNvPr id="61459" name="Text Box 702"/>
          <p:cNvSpPr txBox="1">
            <a:spLocks noChangeArrowheads="1"/>
          </p:cNvSpPr>
          <p:nvPr/>
        </p:nvSpPr>
        <p:spPr bwMode="auto">
          <a:xfrm>
            <a:off x="844550" y="4381500"/>
            <a:ext cx="3077823" cy="46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822" tIns="63919" rIns="127822" bIns="63919">
            <a:spAutoFit/>
          </a:bodyPr>
          <a:lstStyle>
            <a:lvl1pPr defTabSz="1277938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en-US" sz="11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100" b="1">
                <a:latin typeface="Times New Roman" pitchFamily="18" charset="0"/>
                <a:cs typeface="Times New Roman" pitchFamily="18" charset="0"/>
              </a:rPr>
              <a:t>Граница муниципального </a:t>
            </a:r>
          </a:p>
          <a:p>
            <a:pPr eaLnBrk="1" hangingPunct="1"/>
            <a:r>
              <a:rPr lang="ru-RU" sz="1100" b="1">
                <a:latin typeface="Times New Roman" pitchFamily="18" charset="0"/>
                <a:cs typeface="Times New Roman" pitchFamily="18" charset="0"/>
              </a:rPr>
              <a:t>района и </a:t>
            </a:r>
            <a:r>
              <a:rPr lang="ru-RU" sz="1100" b="1" smtClean="0">
                <a:latin typeface="Times New Roman" pitchFamily="18" charset="0"/>
                <a:cs typeface="Times New Roman" pitchFamily="18" charset="0"/>
              </a:rPr>
              <a:t>пожарно-спасательного </a:t>
            </a:r>
            <a:r>
              <a:rPr lang="ru-RU" sz="1100" b="1">
                <a:latin typeface="Times New Roman" pitchFamily="18" charset="0"/>
                <a:cs typeface="Times New Roman" pitchFamily="18" charset="0"/>
              </a:rPr>
              <a:t>гарнизона</a:t>
            </a:r>
          </a:p>
        </p:txBody>
      </p:sp>
      <p:sp>
        <p:nvSpPr>
          <p:cNvPr id="61460" name="Rectangle 427"/>
          <p:cNvSpPr>
            <a:spLocks noChangeArrowheads="1"/>
          </p:cNvSpPr>
          <p:nvPr/>
        </p:nvSpPr>
        <p:spPr bwMode="auto">
          <a:xfrm>
            <a:off x="939800" y="2246313"/>
            <a:ext cx="2211388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225"/>
            <a:r>
              <a:rPr lang="ru-RU" sz="1100">
                <a:cs typeface="Times New Roman" pitchFamily="18" charset="0"/>
              </a:rPr>
              <a:t>Муниципальная пожарная охрана</a:t>
            </a:r>
          </a:p>
        </p:txBody>
      </p:sp>
      <p:grpSp>
        <p:nvGrpSpPr>
          <p:cNvPr id="61461" name="Группа 281"/>
          <p:cNvGrpSpPr/>
          <p:nvPr/>
        </p:nvGrpSpPr>
        <p:grpSpPr>
          <a:xfrm>
            <a:off x="268288" y="3295650"/>
            <a:ext cx="539750" cy="268288"/>
            <a:chOff x="2548722" y="6171025"/>
            <a:chExt cx="435778" cy="229775"/>
          </a:xfrm>
        </p:grpSpPr>
        <p:sp>
          <p:nvSpPr>
            <p:cNvPr id="61964" name="Rectangle 597"/>
            <p:cNvSpPr>
              <a:spLocks noChangeArrowheads="1"/>
            </p:cNvSpPr>
            <p:nvPr/>
          </p:nvSpPr>
          <p:spPr bwMode="auto">
            <a:xfrm>
              <a:off x="2794000" y="6171025"/>
              <a:ext cx="190500" cy="229775"/>
            </a:xfrm>
            <a:prstGeom prst="rect">
              <a:avLst/>
            </a:prstGeom>
            <a:solidFill>
              <a:schemeClr val="bg1">
                <a:alpha val="38823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92" tIns="10492" rIns="10492" bIns="10492"/>
            <a:lstStyle/>
            <a:p>
              <a:pPr algn="ctr" defTabSz="911225"/>
              <a:r>
                <a:rPr lang="ru-RU" sz="800" u="sng">
                  <a:cs typeface="Times New Roman" pitchFamily="18" charset="0"/>
                </a:rPr>
                <a:t>УБ</a:t>
              </a:r>
            </a:p>
            <a:p>
              <a:pPr algn="ctr" defTabSz="911225"/>
              <a:r>
                <a:rPr lang="ru-RU" sz="800">
                  <a:cs typeface="Times New Roman" pitchFamily="18" charset="0"/>
                </a:rPr>
                <a:t>40</a:t>
              </a:r>
            </a:p>
          </p:txBody>
        </p:sp>
        <p:grpSp>
          <p:nvGrpSpPr>
            <p:cNvPr id="61965" name="Group 599"/>
            <p:cNvGrpSpPr/>
            <p:nvPr/>
          </p:nvGrpSpPr>
          <p:grpSpPr>
            <a:xfrm>
              <a:off x="2548722" y="6177034"/>
              <a:ext cx="226419" cy="206310"/>
              <a:chOff x="0" y="1"/>
              <a:chExt cx="20000" cy="19999"/>
            </a:xfrm>
          </p:grpSpPr>
          <p:sp>
            <p:nvSpPr>
              <p:cNvPr id="61966" name="Rectangle 600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67" name="Line 601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68" name="Line 602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1969" name="Group 603"/>
              <p:cNvGrpSpPr/>
              <p:nvPr/>
            </p:nvGrpSpPr>
            <p:grpSpPr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61970" name="Line 604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71" name="Line 605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61462" name="Text Box 127"/>
          <p:cNvSpPr txBox="1">
            <a:spLocks noChangeArrowheads="1"/>
          </p:cNvSpPr>
          <p:nvPr/>
        </p:nvSpPr>
        <p:spPr bwMode="auto">
          <a:xfrm>
            <a:off x="814388" y="4837113"/>
            <a:ext cx="21431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91" tIns="63904" rIns="127791" bIns="63904">
            <a:spAutoFit/>
          </a:bodyPr>
          <a:lstStyle>
            <a:lvl1pPr marL="87313" indent="-87313" defTabSz="1277938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1100" b="1">
                <a:latin typeface="Times New Roman" pitchFamily="18" charset="0"/>
                <a:cs typeface="Times New Roman" pitchFamily="18" charset="0"/>
              </a:rPr>
              <a:t>- Химически опасные объекты</a:t>
            </a:r>
          </a:p>
        </p:txBody>
      </p:sp>
      <p:pic>
        <p:nvPicPr>
          <p:cNvPr id="61463" name="Picture 288" descr="C:\Documents and Settings\99001\Рабочий стол\Символы_опасности_files\80px-WMD-chemic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513" y="4833938"/>
            <a:ext cx="39528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4" name="Text Box 87"/>
          <p:cNvSpPr txBox="1">
            <a:spLocks noChangeArrowheads="1"/>
          </p:cNvSpPr>
          <p:nvPr/>
        </p:nvSpPr>
        <p:spPr bwMode="auto">
          <a:xfrm>
            <a:off x="830263" y="5141913"/>
            <a:ext cx="22145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04" tIns="64002" rIns="128004" bIns="64002">
            <a:spAutoFit/>
          </a:bodyPr>
          <a:lstStyle>
            <a:lvl1pPr marL="88900" indent="-88900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 b="1">
                <a:latin typeface="Times New Roman" pitchFamily="18" charset="0"/>
                <a:cs typeface="Times New Roman" pitchFamily="18" charset="0"/>
              </a:rPr>
              <a:t>- хранилище АХОВ (тип вещества, количество тонн)</a:t>
            </a:r>
          </a:p>
        </p:txBody>
      </p:sp>
      <p:sp>
        <p:nvSpPr>
          <p:cNvPr id="61465" name="TextBox 264"/>
          <p:cNvSpPr txBox="1">
            <a:spLocks noChangeArrowheads="1"/>
          </p:cNvSpPr>
          <p:nvPr/>
        </p:nvSpPr>
        <p:spPr bwMode="auto">
          <a:xfrm>
            <a:off x="234950" y="5246688"/>
            <a:ext cx="439738" cy="30638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</p:spPr>
        <p:txBody>
          <a:bodyPr wrap="none" lIns="91432" tIns="45716" rIns="91432" bIns="4571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/>
            <a:r>
              <a:rPr lang="ru-RU" sz="700" b="1" u="sng">
                <a:latin typeface="Times New Roman" pitchFamily="18" charset="0"/>
              </a:rPr>
              <a:t>ХЛОР</a:t>
            </a:r>
          </a:p>
          <a:p>
            <a:pPr algn="ctr" eaLnBrk="1" hangingPunct="1"/>
            <a:r>
              <a:rPr lang="ru-RU" sz="700" b="1">
                <a:latin typeface="Times New Roman" pitchFamily="18" charset="0"/>
              </a:rPr>
              <a:t>0,4/0,4</a:t>
            </a:r>
          </a:p>
        </p:txBody>
      </p:sp>
      <p:grpSp>
        <p:nvGrpSpPr>
          <p:cNvPr id="61466" name="Группа 81"/>
          <p:cNvGrpSpPr/>
          <p:nvPr/>
        </p:nvGrpSpPr>
        <p:grpSpPr>
          <a:xfrm>
            <a:off x="196850" y="5683250"/>
            <a:ext cx="576263" cy="198438"/>
            <a:chOff x="9839134" y="6812696"/>
            <a:chExt cx="888390" cy="318049"/>
          </a:xfrm>
        </p:grpSpPr>
        <p:grpSp>
          <p:nvGrpSpPr>
            <p:cNvPr id="61953" name="Group 11351"/>
            <p:cNvGrpSpPr/>
            <p:nvPr/>
          </p:nvGrpSpPr>
          <p:grpSpPr>
            <a:xfrm>
              <a:off x="9853876" y="6812696"/>
              <a:ext cx="484978" cy="289307"/>
              <a:chOff x="3311" y="3209"/>
              <a:chExt cx="250" cy="155"/>
            </a:xfrm>
          </p:grpSpPr>
          <p:grpSp>
            <p:nvGrpSpPr>
              <p:cNvPr id="61958" name="Group 11352"/>
              <p:cNvGrpSpPr/>
              <p:nvPr/>
            </p:nvGrpSpPr>
            <p:grpSpPr>
              <a:xfrm>
                <a:off x="3311" y="3209"/>
                <a:ext cx="125" cy="155"/>
                <a:chOff x="3311" y="3209"/>
                <a:chExt cx="125" cy="155"/>
              </a:xfrm>
            </p:grpSpPr>
            <p:sp>
              <p:nvSpPr>
                <p:cNvPr id="61962" name="Freeform 11353"/>
                <p:cNvSpPr/>
                <p:nvPr/>
              </p:nvSpPr>
              <p:spPr bwMode="auto">
                <a:xfrm>
                  <a:off x="3311" y="3209"/>
                  <a:ext cx="125" cy="153"/>
                </a:xfrm>
                <a:custGeom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1147" y="0"/>
                      </a:moveTo>
                      <a:cubicBezTo>
                        <a:pt x="514" y="0"/>
                        <a:pt x="0" y="597"/>
                        <a:pt x="0" y="1333"/>
                      </a:cubicBezTo>
                      <a:lnTo>
                        <a:pt x="1147" y="1333"/>
                      </a:ln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61963" name="Freeform 11354"/>
                <p:cNvSpPr/>
                <p:nvPr/>
              </p:nvSpPr>
              <p:spPr bwMode="auto">
                <a:xfrm>
                  <a:off x="3311" y="3211"/>
                  <a:ext cx="125" cy="153"/>
                </a:xfrm>
                <a:custGeom>
                  <a:gdLst>
                    <a:gd name="T0" fmla="*/ 125 w 125"/>
                    <a:gd name="T1" fmla="*/ 0 h 153"/>
                    <a:gd name="T2" fmla="*/ 0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125" y="0"/>
                      </a:moveTo>
                      <a:cubicBezTo>
                        <a:pt x="56" y="0"/>
                        <a:pt x="0" y="69"/>
                        <a:pt x="0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  <p:grpSp>
            <p:nvGrpSpPr>
              <p:cNvPr id="61959" name="Group 11355"/>
              <p:cNvGrpSpPr/>
              <p:nvPr/>
            </p:nvGrpSpPr>
            <p:grpSpPr>
              <a:xfrm>
                <a:off x="3436" y="3209"/>
                <a:ext cx="125" cy="155"/>
                <a:chOff x="3436" y="3209"/>
                <a:chExt cx="125" cy="155"/>
              </a:xfrm>
            </p:grpSpPr>
            <p:sp>
              <p:nvSpPr>
                <p:cNvPr id="61960" name="Freeform 11356"/>
                <p:cNvSpPr/>
                <p:nvPr/>
              </p:nvSpPr>
              <p:spPr bwMode="auto">
                <a:xfrm>
                  <a:off x="3436" y="3209"/>
                  <a:ext cx="125" cy="153"/>
                </a:xfrm>
                <a:custGeom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0" y="0"/>
                      </a:moveTo>
                      <a:cubicBezTo>
                        <a:pt x="633" y="0"/>
                        <a:pt x="1147" y="597"/>
                        <a:pt x="1147" y="1333"/>
                      </a:cubicBezTo>
                      <a:lnTo>
                        <a:pt x="0" y="13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61961" name="Freeform 11357"/>
                <p:cNvSpPr/>
                <p:nvPr/>
              </p:nvSpPr>
              <p:spPr bwMode="auto">
                <a:xfrm>
                  <a:off x="3436" y="3211"/>
                  <a:ext cx="125" cy="153"/>
                </a:xfrm>
                <a:custGeom>
                  <a:gdLst>
                    <a:gd name="T0" fmla="*/ 0 w 125"/>
                    <a:gd name="T1" fmla="*/ 0 h 153"/>
                    <a:gd name="T2" fmla="*/ 125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0" y="0"/>
                      </a:moveTo>
                      <a:cubicBezTo>
                        <a:pt x="69" y="0"/>
                        <a:pt x="125" y="69"/>
                        <a:pt x="125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</p:grpSp>
        <p:grpSp>
          <p:nvGrpSpPr>
            <p:cNvPr id="61954" name="Group 11358"/>
            <p:cNvGrpSpPr/>
            <p:nvPr/>
          </p:nvGrpSpPr>
          <p:grpSpPr>
            <a:xfrm>
              <a:off x="9839134" y="6906213"/>
              <a:ext cx="888390" cy="224532"/>
              <a:chOff x="82" y="4408"/>
              <a:chExt cx="460" cy="154"/>
            </a:xfrm>
          </p:grpSpPr>
          <p:sp>
            <p:nvSpPr>
              <p:cNvPr id="61955" name="Line 11359"/>
              <p:cNvSpPr>
                <a:spLocks noChangeShapeType="1"/>
              </p:cNvSpPr>
              <p:nvPr/>
            </p:nvSpPr>
            <p:spPr bwMode="auto">
              <a:xfrm>
                <a:off x="82" y="4552"/>
                <a:ext cx="460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56" name="Rectangle 11360"/>
              <p:cNvSpPr>
                <a:spLocks noChangeArrowheads="1"/>
              </p:cNvSpPr>
              <p:nvPr/>
            </p:nvSpPr>
            <p:spPr bwMode="auto">
              <a:xfrm>
                <a:off x="353" y="4427"/>
                <a:ext cx="16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477963"/>
                <a:r>
                  <a:rPr lang="ru-RU" sz="800">
                    <a:solidFill>
                      <a:srgbClr val="000000"/>
                    </a:solidFill>
                    <a:cs typeface="Arial"/>
                  </a:rPr>
                  <a:t>2000</a:t>
                </a:r>
                <a:endParaRPr lang="ru-RU">
                  <a:cs typeface="Arial"/>
                </a:endParaRPr>
              </a:p>
            </p:txBody>
          </p:sp>
          <p:sp>
            <p:nvSpPr>
              <p:cNvPr id="61957" name="Rectangle 11361"/>
              <p:cNvSpPr>
                <a:spLocks noChangeArrowheads="1"/>
              </p:cNvSpPr>
              <p:nvPr/>
            </p:nvSpPr>
            <p:spPr bwMode="auto">
              <a:xfrm>
                <a:off x="122" y="4408"/>
                <a:ext cx="20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477963"/>
                <a:r>
                  <a:rPr lang="ru-RU" sz="800">
                    <a:solidFill>
                      <a:srgbClr val="000000"/>
                    </a:solidFill>
                    <a:cs typeface="Arial"/>
                  </a:rPr>
                  <a:t>ХИМ</a:t>
                </a:r>
                <a:endParaRPr lang="ru-RU" sz="800">
                  <a:cs typeface="Arial"/>
                </a:endParaRPr>
              </a:p>
            </p:txBody>
          </p:sp>
        </p:grpSp>
      </p:grpSp>
      <p:sp>
        <p:nvSpPr>
          <p:cNvPr id="61467" name="Rectangle 11363"/>
          <p:cNvSpPr>
            <a:spLocks noChangeArrowheads="1"/>
          </p:cNvSpPr>
          <p:nvPr/>
        </p:nvSpPr>
        <p:spPr bwMode="auto">
          <a:xfrm>
            <a:off x="950913" y="5576888"/>
            <a:ext cx="2184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90488" indent="-90488" defTabSz="1477963"/>
            <a:r>
              <a:rPr lang="ru-RU" sz="1100">
                <a:solidFill>
                  <a:srgbClr val="000000"/>
                </a:solidFill>
                <a:cs typeface="Times New Roman" pitchFamily="18" charset="0"/>
              </a:rPr>
              <a:t>- склад средств РХЗ с указанием их количества в тоннах</a:t>
            </a:r>
          </a:p>
        </p:txBody>
      </p:sp>
      <p:sp>
        <p:nvSpPr>
          <p:cNvPr id="61468" name="Text Box 127"/>
          <p:cNvSpPr txBox="1">
            <a:spLocks noChangeArrowheads="1"/>
          </p:cNvSpPr>
          <p:nvPr/>
        </p:nvSpPr>
        <p:spPr bwMode="auto">
          <a:xfrm>
            <a:off x="822325" y="5938838"/>
            <a:ext cx="21431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91" tIns="63904" rIns="127791" bIns="63904">
            <a:spAutoFit/>
          </a:bodyPr>
          <a:lstStyle>
            <a:lvl1pPr marL="87313" indent="-87313" defTabSz="1277938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1100" b="1">
                <a:latin typeface="Times New Roman" pitchFamily="18" charset="0"/>
                <a:cs typeface="Times New Roman" pitchFamily="18" charset="0"/>
              </a:rPr>
              <a:t>- Биологически опасные объекты</a:t>
            </a:r>
          </a:p>
        </p:txBody>
      </p:sp>
      <p:pic>
        <p:nvPicPr>
          <p:cNvPr id="61469" name="Picture 352" descr="C:\Documents and Settings\99001\Рабочий стол\Символы_опасности_files\80px-Biohazar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325" y="5984875"/>
            <a:ext cx="37623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0" name="Group 295"/>
          <p:cNvGrpSpPr/>
          <p:nvPr/>
        </p:nvGrpSpPr>
        <p:grpSpPr>
          <a:xfrm rot="2225729">
            <a:off x="233363" y="6719888"/>
            <a:ext cx="582612" cy="130175"/>
            <a:chOff x="2555" y="4386"/>
            <a:chExt cx="451" cy="122"/>
          </a:xfrm>
        </p:grpSpPr>
        <p:sp>
          <p:nvSpPr>
            <p:cNvPr id="61949" name="Rectangle 296"/>
            <p:cNvSpPr>
              <a:spLocks noChangeArrowheads="1"/>
            </p:cNvSpPr>
            <p:nvPr/>
          </p:nvSpPr>
          <p:spPr bwMode="auto">
            <a:xfrm rot="-2184025">
              <a:off x="2572" y="4419"/>
              <a:ext cx="418" cy="5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68" tIns="45549" rIns="91068" bIns="45549"/>
            <a:lstStyle/>
            <a:p>
              <a:endParaRPr lang="ru-RU">
                <a:cs typeface="Arial"/>
              </a:endParaRPr>
            </a:p>
          </p:txBody>
        </p:sp>
        <p:sp>
          <p:nvSpPr>
            <p:cNvPr id="61950" name="Line 297"/>
            <p:cNvSpPr>
              <a:spLocks noChangeShapeType="1"/>
            </p:cNvSpPr>
            <p:nvPr/>
          </p:nvSpPr>
          <p:spPr bwMode="auto">
            <a:xfrm rot="-2184025">
              <a:off x="2555" y="4424"/>
              <a:ext cx="41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51" name="Line 298"/>
            <p:cNvSpPr>
              <a:spLocks noChangeShapeType="1"/>
            </p:cNvSpPr>
            <p:nvPr/>
          </p:nvSpPr>
          <p:spPr bwMode="auto">
            <a:xfrm rot="-2184025">
              <a:off x="2588" y="4467"/>
              <a:ext cx="41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52" name="Oval 299"/>
            <p:cNvSpPr>
              <a:spLocks noChangeArrowheads="1"/>
            </p:cNvSpPr>
            <p:nvPr/>
          </p:nvSpPr>
          <p:spPr bwMode="auto">
            <a:xfrm rot="-2184025">
              <a:off x="2719" y="4386"/>
              <a:ext cx="124" cy="12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</a:ln>
          </p:spPr>
          <p:txBody>
            <a:bodyPr lIns="91068" tIns="45549" rIns="91068" bIns="45549"/>
            <a:lstStyle/>
            <a:p>
              <a:endParaRPr lang="ru-RU">
                <a:cs typeface="Arial"/>
              </a:endParaRPr>
            </a:p>
          </p:txBody>
        </p:sp>
      </p:grpSp>
      <p:grpSp>
        <p:nvGrpSpPr>
          <p:cNvPr id="61471" name="Group 68"/>
          <p:cNvGrpSpPr/>
          <p:nvPr/>
        </p:nvGrpSpPr>
        <p:grpSpPr>
          <a:xfrm>
            <a:off x="222250" y="6351588"/>
            <a:ext cx="468313" cy="287337"/>
            <a:chOff x="691" y="2698"/>
            <a:chExt cx="548" cy="304"/>
          </a:xfrm>
        </p:grpSpPr>
        <p:grpSp>
          <p:nvGrpSpPr>
            <p:cNvPr id="61923" name="Group 69"/>
            <p:cNvGrpSpPr/>
            <p:nvPr/>
          </p:nvGrpSpPr>
          <p:grpSpPr>
            <a:xfrm>
              <a:off x="691" y="2823"/>
              <a:ext cx="273" cy="179"/>
              <a:chOff x="0" y="1"/>
              <a:chExt cx="20000" cy="19999"/>
            </a:xfrm>
          </p:grpSpPr>
          <p:grpSp>
            <p:nvGrpSpPr>
              <p:cNvPr id="61939" name="Group 70"/>
              <p:cNvGrpSpPr/>
              <p:nvPr/>
            </p:nvGrpSpPr>
            <p:grpSpPr>
              <a:xfrm>
                <a:off x="3007" y="1"/>
                <a:ext cx="14014" cy="19999"/>
                <a:chOff x="0" y="1"/>
                <a:chExt cx="20000" cy="19999"/>
              </a:xfrm>
            </p:grpSpPr>
            <p:grpSp>
              <p:nvGrpSpPr>
                <p:cNvPr id="61942" name="Group 71"/>
                <p:cNvGrpSpPr/>
                <p:nvPr/>
              </p:nvGrpSpPr>
              <p:grpSpPr>
                <a:xfrm>
                  <a:off x="0" y="1"/>
                  <a:ext cx="20000" cy="18838"/>
                  <a:chOff x="0" y="2"/>
                  <a:chExt cx="20000" cy="19998"/>
                </a:xfrm>
              </p:grpSpPr>
              <p:sp>
                <p:nvSpPr>
                  <p:cNvPr id="61944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60"/>
                    <a:ext cx="20000" cy="1744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 lIns="65306" tIns="32653" rIns="65306" bIns="32653"/>
                  <a:lstStyle/>
                  <a:p>
                    <a:pPr algn="ctr" defTabSz="650875"/>
                    <a:endParaRPr lang="ru-RU" sz="1900"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945" name="Freeform 73"/>
                  <p:cNvSpPr/>
                  <p:nvPr/>
                </p:nvSpPr>
                <p:spPr bwMode="auto">
                  <a:xfrm>
                    <a:off x="7084" y="2"/>
                    <a:ext cx="5706" cy="3743"/>
                  </a:xfrm>
                  <a:custGeom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747"/>
                        </a:moveTo>
                        <a:lnTo>
                          <a:pt x="0" y="0"/>
                        </a:lnTo>
                        <a:lnTo>
                          <a:pt x="19854" y="0"/>
                        </a:lnTo>
                        <a:lnTo>
                          <a:pt x="19854" y="19747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946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84" y="2"/>
                    <a:ext cx="40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947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7084" y="2"/>
                    <a:ext cx="570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948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34" y="2"/>
                    <a:ext cx="42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1943" name="Freeform 77"/>
                <p:cNvSpPr/>
                <p:nvPr/>
              </p:nvSpPr>
              <p:spPr bwMode="auto">
                <a:xfrm>
                  <a:off x="2833" y="17633"/>
                  <a:ext cx="14294" cy="2367"/>
                </a:xfrm>
                <a:custGeom>
                  <a:gdLst>
                    <a:gd name="T0" fmla="*/ 5 w 20000"/>
                    <a:gd name="T1" fmla="*/ 0 h 20000"/>
                    <a:gd name="T2" fmla="*/ 0 w 20000"/>
                    <a:gd name="T3" fmla="*/ 0 h 20000"/>
                    <a:gd name="T4" fmla="*/ 10 w 20000"/>
                    <a:gd name="T5" fmla="*/ 0 h 20000"/>
                    <a:gd name="T6" fmla="*/ 12 w 20000"/>
                    <a:gd name="T7" fmla="*/ 0 h 20000"/>
                    <a:gd name="T8" fmla="*/ 15 w 20000"/>
                    <a:gd name="T9" fmla="*/ 0 h 20000"/>
                    <a:gd name="T10" fmla="*/ 24 w 20000"/>
                    <a:gd name="T11" fmla="*/ 0 h 20000"/>
                    <a:gd name="T12" fmla="*/ 19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23" y="0"/>
                      </a:moveTo>
                      <a:lnTo>
                        <a:pt x="0" y="19623"/>
                      </a:lnTo>
                      <a:lnTo>
                        <a:pt x="7988" y="9811"/>
                      </a:lnTo>
                      <a:lnTo>
                        <a:pt x="10029" y="19623"/>
                      </a:lnTo>
                      <a:lnTo>
                        <a:pt x="12012" y="9811"/>
                      </a:lnTo>
                      <a:lnTo>
                        <a:pt x="19942" y="19623"/>
                      </a:lnTo>
                      <a:lnTo>
                        <a:pt x="15977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1940" name="Rectangle 78"/>
              <p:cNvSpPr>
                <a:spLocks noChangeArrowheads="1"/>
              </p:cNvSpPr>
              <p:nvPr/>
            </p:nvSpPr>
            <p:spPr bwMode="auto">
              <a:xfrm>
                <a:off x="0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</a:ln>
            </p:spPr>
            <p:txBody>
              <a:bodyPr lIns="65306" tIns="32653" rIns="65306" bIns="32653"/>
              <a:lstStyle/>
              <a:p>
                <a:pPr algn="ctr" defTabSz="650875"/>
                <a:endParaRPr lang="ru-RU" sz="1900">
                  <a:cs typeface="Times New Roman" pitchFamily="18" charset="0"/>
                </a:endParaRPr>
              </a:p>
            </p:txBody>
          </p:sp>
          <p:sp>
            <p:nvSpPr>
              <p:cNvPr id="61941" name="Rectangle 79"/>
              <p:cNvSpPr>
                <a:spLocks noChangeArrowheads="1"/>
              </p:cNvSpPr>
              <p:nvPr/>
            </p:nvSpPr>
            <p:spPr bwMode="auto">
              <a:xfrm>
                <a:off x="16993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</a:ln>
            </p:spPr>
            <p:txBody>
              <a:bodyPr lIns="65306" tIns="32653" rIns="65306" bIns="32653"/>
              <a:lstStyle/>
              <a:p>
                <a:pPr algn="ctr" defTabSz="650875"/>
                <a:endParaRPr lang="ru-RU" sz="1900">
                  <a:cs typeface="Times New Roman" pitchFamily="18" charset="0"/>
                </a:endParaRPr>
              </a:p>
            </p:txBody>
          </p:sp>
        </p:grpSp>
        <p:grpSp>
          <p:nvGrpSpPr>
            <p:cNvPr id="61924" name="Group 80"/>
            <p:cNvGrpSpPr/>
            <p:nvPr/>
          </p:nvGrpSpPr>
          <p:grpSpPr>
            <a:xfrm>
              <a:off x="827" y="2734"/>
              <a:ext cx="412" cy="268"/>
              <a:chOff x="0" y="1"/>
              <a:chExt cx="20000" cy="19999"/>
            </a:xfrm>
          </p:grpSpPr>
          <p:grpSp>
            <p:nvGrpSpPr>
              <p:cNvPr id="61929" name="Group 81"/>
              <p:cNvGrpSpPr/>
              <p:nvPr/>
            </p:nvGrpSpPr>
            <p:grpSpPr>
              <a:xfrm>
                <a:off x="2999" y="1"/>
                <a:ext cx="14002" cy="19999"/>
                <a:chOff x="0" y="1"/>
                <a:chExt cx="20000" cy="19999"/>
              </a:xfrm>
            </p:grpSpPr>
            <p:grpSp>
              <p:nvGrpSpPr>
                <p:cNvPr id="61932" name="Group 82"/>
                <p:cNvGrpSpPr/>
                <p:nvPr/>
              </p:nvGrpSpPr>
              <p:grpSpPr>
                <a:xfrm>
                  <a:off x="0" y="1"/>
                  <a:ext cx="20000" cy="18865"/>
                  <a:chOff x="0" y="1"/>
                  <a:chExt cx="20000" cy="19999"/>
                </a:xfrm>
              </p:grpSpPr>
              <p:sp>
                <p:nvSpPr>
                  <p:cNvPr id="61934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01"/>
                    <a:ext cx="20000" cy="1749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 lIns="65306" tIns="32653" rIns="65306" bIns="32653"/>
                  <a:lstStyle/>
                  <a:p>
                    <a:pPr algn="ctr" defTabSz="650875"/>
                    <a:endParaRPr lang="ru-RU" sz="19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935" name="Freeform 84"/>
                  <p:cNvSpPr/>
                  <p:nvPr/>
                </p:nvSpPr>
                <p:spPr bwMode="auto">
                  <a:xfrm>
                    <a:off x="7120" y="1"/>
                    <a:ext cx="5731" cy="3766"/>
                  </a:xfrm>
                  <a:custGeom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832"/>
                        </a:moveTo>
                        <a:lnTo>
                          <a:pt x="0" y="0"/>
                        </a:lnTo>
                        <a:lnTo>
                          <a:pt x="19903" y="0"/>
                        </a:lnTo>
                        <a:lnTo>
                          <a:pt x="19903" y="19832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936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20" y="1"/>
                    <a:ext cx="29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937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120" y="1"/>
                    <a:ext cx="5731" cy="3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938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51" y="1"/>
                    <a:ext cx="27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1933" name="Freeform 88"/>
                <p:cNvSpPr/>
                <p:nvPr/>
              </p:nvSpPr>
              <p:spPr bwMode="auto">
                <a:xfrm>
                  <a:off x="2862" y="17643"/>
                  <a:ext cx="14300" cy="2357"/>
                </a:xfrm>
                <a:custGeom>
                  <a:gdLst>
                    <a:gd name="T0" fmla="*/ 5 w 20000"/>
                    <a:gd name="T1" fmla="*/ 0 h 20000"/>
                    <a:gd name="T2" fmla="*/ 0 w 20000"/>
                    <a:gd name="T3" fmla="*/ 0 h 20000"/>
                    <a:gd name="T4" fmla="*/ 10 w 20000"/>
                    <a:gd name="T5" fmla="*/ 0 h 20000"/>
                    <a:gd name="T6" fmla="*/ 12 w 20000"/>
                    <a:gd name="T7" fmla="*/ 0 h 20000"/>
                    <a:gd name="T8" fmla="*/ 15 w 20000"/>
                    <a:gd name="T9" fmla="*/ 0 h 20000"/>
                    <a:gd name="T10" fmla="*/ 24 w 20000"/>
                    <a:gd name="T11" fmla="*/ 0 h 20000"/>
                    <a:gd name="T12" fmla="*/ 19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08" y="0"/>
                      </a:moveTo>
                      <a:lnTo>
                        <a:pt x="0" y="19747"/>
                      </a:lnTo>
                      <a:lnTo>
                        <a:pt x="7977" y="10127"/>
                      </a:lnTo>
                      <a:lnTo>
                        <a:pt x="10000" y="19747"/>
                      </a:lnTo>
                      <a:lnTo>
                        <a:pt x="11984" y="10127"/>
                      </a:lnTo>
                      <a:lnTo>
                        <a:pt x="19961" y="19747"/>
                      </a:lnTo>
                      <a:lnTo>
                        <a:pt x="15953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1930" name="Rectangle 89"/>
              <p:cNvSpPr>
                <a:spLocks noChangeArrowheads="1"/>
              </p:cNvSpPr>
              <p:nvPr/>
            </p:nvSpPr>
            <p:spPr bwMode="auto">
              <a:xfrm>
                <a:off x="0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</a:ln>
            </p:spPr>
            <p:txBody>
              <a:bodyPr lIns="65306" tIns="32653" rIns="65306" bIns="32653"/>
              <a:lstStyle/>
              <a:p>
                <a:pPr algn="ctr" defTabSz="650875"/>
                <a:endParaRPr lang="ru-RU" sz="1900">
                  <a:cs typeface="Times New Roman" pitchFamily="18" charset="0"/>
                </a:endParaRPr>
              </a:p>
            </p:txBody>
          </p:sp>
          <p:sp>
            <p:nvSpPr>
              <p:cNvPr id="61931" name="Rectangle 90"/>
              <p:cNvSpPr>
                <a:spLocks noChangeArrowheads="1"/>
              </p:cNvSpPr>
              <p:nvPr/>
            </p:nvSpPr>
            <p:spPr bwMode="auto">
              <a:xfrm>
                <a:off x="16982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</a:ln>
            </p:spPr>
            <p:txBody>
              <a:bodyPr lIns="65306" tIns="32653" rIns="65306" bIns="32653"/>
              <a:lstStyle/>
              <a:p>
                <a:pPr algn="ctr" defTabSz="650875"/>
                <a:endParaRPr lang="ru-RU" sz="1900">
                  <a:cs typeface="Times New Roman" pitchFamily="18" charset="0"/>
                </a:endParaRPr>
              </a:p>
            </p:txBody>
          </p:sp>
        </p:grpSp>
        <p:sp>
          <p:nvSpPr>
            <p:cNvPr id="61925" name="Line 91"/>
            <p:cNvSpPr>
              <a:spLocks noChangeShapeType="1"/>
            </p:cNvSpPr>
            <p:nvPr/>
          </p:nvSpPr>
          <p:spPr bwMode="auto">
            <a:xfrm flipH="1">
              <a:off x="884" y="2698"/>
              <a:ext cx="1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26" name="Arc 92"/>
            <p:cNvSpPr/>
            <p:nvPr/>
          </p:nvSpPr>
          <p:spPr bwMode="auto">
            <a:xfrm>
              <a:off x="987" y="2698"/>
              <a:ext cx="46" cy="36"/>
            </a:xfrm>
            <a:custGeom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27" name="Arc 93"/>
            <p:cNvSpPr/>
            <p:nvPr/>
          </p:nvSpPr>
          <p:spPr bwMode="auto">
            <a:xfrm flipH="1">
              <a:off x="827" y="2698"/>
              <a:ext cx="46" cy="36"/>
            </a:xfrm>
            <a:custGeom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28" name="Line 94"/>
            <p:cNvSpPr>
              <a:spLocks noChangeShapeType="1"/>
            </p:cNvSpPr>
            <p:nvPr/>
          </p:nvSpPr>
          <p:spPr bwMode="auto">
            <a:xfrm>
              <a:off x="827" y="2734"/>
              <a:ext cx="1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472" name="TextBox 517"/>
          <p:cNvSpPr txBox="1">
            <a:spLocks noChangeArrowheads="1"/>
          </p:cNvSpPr>
          <p:nvPr/>
        </p:nvSpPr>
        <p:spPr bwMode="auto">
          <a:xfrm>
            <a:off x="898525" y="6627813"/>
            <a:ext cx="10033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en-US" sz="11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 b="1">
                <a:latin typeface="Times New Roman" pitchFamily="18" charset="0"/>
                <a:cs typeface="Times New Roman" pitchFamily="18" charset="0"/>
              </a:rPr>
              <a:t>Газопровод</a:t>
            </a:r>
          </a:p>
        </p:txBody>
      </p:sp>
      <p:sp>
        <p:nvSpPr>
          <p:cNvPr id="61473" name="TextBox 518"/>
          <p:cNvSpPr txBox="1">
            <a:spLocks noChangeArrowheads="1"/>
          </p:cNvSpPr>
          <p:nvPr/>
        </p:nvSpPr>
        <p:spPr bwMode="auto">
          <a:xfrm>
            <a:off x="846138" y="6364288"/>
            <a:ext cx="22272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en-US" sz="11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 b="1">
                <a:latin typeface="Times New Roman" pitchFamily="18" charset="0"/>
                <a:cs typeface="Times New Roman" pitchFamily="18" charset="0"/>
              </a:rPr>
              <a:t>Газоперерабатывающий завод</a:t>
            </a:r>
          </a:p>
        </p:txBody>
      </p:sp>
      <p:grpSp>
        <p:nvGrpSpPr>
          <p:cNvPr id="61474" name="Группа 36"/>
          <p:cNvGrpSpPr/>
          <p:nvPr/>
        </p:nvGrpSpPr>
        <p:grpSpPr>
          <a:xfrm>
            <a:off x="246063" y="7237413"/>
            <a:ext cx="577850" cy="357187"/>
            <a:chOff x="6966857" y="2514584"/>
            <a:chExt cx="856343" cy="500066"/>
          </a:xfrm>
        </p:grpSpPr>
        <p:sp>
          <p:nvSpPr>
            <p:cNvPr id="332" name="Овал 45"/>
            <p:cNvSpPr/>
            <p:nvPr/>
          </p:nvSpPr>
          <p:spPr>
            <a:xfrm>
              <a:off x="7115069" y="2514584"/>
              <a:ext cx="50110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>
              <a:off x="6966857" y="2772396"/>
              <a:ext cx="856343" cy="13335"/>
            </a:xfrm>
            <a:custGeom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99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61475" name="TextBox 27"/>
          <p:cNvSpPr txBox="1">
            <a:spLocks noChangeArrowheads="1"/>
          </p:cNvSpPr>
          <p:nvPr/>
        </p:nvSpPr>
        <p:spPr bwMode="auto">
          <a:xfrm>
            <a:off x="892175" y="7289800"/>
            <a:ext cx="2819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en-US" sz="11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 b="1">
                <a:latin typeface="Times New Roman" pitchFamily="18" charset="0"/>
                <a:cs typeface="Times New Roman" pitchFamily="18" charset="0"/>
              </a:rPr>
              <a:t>Пересечение газопровода с автодорогой</a:t>
            </a:r>
          </a:p>
        </p:txBody>
      </p:sp>
      <p:grpSp>
        <p:nvGrpSpPr>
          <p:cNvPr id="61476" name="Группа 40"/>
          <p:cNvGrpSpPr/>
          <p:nvPr/>
        </p:nvGrpSpPr>
        <p:grpSpPr>
          <a:xfrm>
            <a:off x="266700" y="7716838"/>
            <a:ext cx="576263" cy="357187"/>
            <a:chOff x="6966857" y="2514584"/>
            <a:chExt cx="856343" cy="500066"/>
          </a:xfrm>
        </p:grpSpPr>
        <p:sp>
          <p:nvSpPr>
            <p:cNvPr id="336" name="Овал 335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>
              <a:off x="6966857" y="2772396"/>
              <a:ext cx="856343" cy="13335"/>
            </a:xfrm>
            <a:custGeom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61477" name="TextBox 337"/>
          <p:cNvSpPr txBox="1">
            <a:spLocks noChangeArrowheads="1"/>
          </p:cNvSpPr>
          <p:nvPr/>
        </p:nvSpPr>
        <p:spPr bwMode="auto">
          <a:xfrm>
            <a:off x="900113" y="7672388"/>
            <a:ext cx="18907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100" b="1">
                <a:latin typeface="Times New Roman" pitchFamily="18" charset="0"/>
                <a:cs typeface="Times New Roman" pitchFamily="18" charset="0"/>
              </a:rPr>
              <a:t>Пересечение газопровода </a:t>
            </a:r>
          </a:p>
          <a:p>
            <a:pPr eaLnBrk="1" hangingPunct="1">
              <a:buFontTx/>
              <a:buChar char="-"/>
            </a:pPr>
            <a:r>
              <a:rPr lang="ru-RU" sz="1100" b="1">
                <a:latin typeface="Times New Roman" pitchFamily="18" charset="0"/>
                <a:cs typeface="Times New Roman" pitchFamily="18" charset="0"/>
              </a:rPr>
              <a:t>с речными преградами</a:t>
            </a:r>
          </a:p>
        </p:txBody>
      </p:sp>
      <p:grpSp>
        <p:nvGrpSpPr>
          <p:cNvPr id="61478" name="Группа 45"/>
          <p:cNvGrpSpPr/>
          <p:nvPr/>
        </p:nvGrpSpPr>
        <p:grpSpPr>
          <a:xfrm>
            <a:off x="266700" y="8196263"/>
            <a:ext cx="576263" cy="357187"/>
            <a:chOff x="6966857" y="2514584"/>
            <a:chExt cx="856343" cy="500066"/>
          </a:xfrm>
        </p:grpSpPr>
        <p:sp>
          <p:nvSpPr>
            <p:cNvPr id="340" name="Овал 339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1" name="Полилиния 42"/>
            <p:cNvSpPr/>
            <p:nvPr/>
          </p:nvSpPr>
          <p:spPr>
            <a:xfrm>
              <a:off x="6966857" y="2772396"/>
              <a:ext cx="856343" cy="13335"/>
            </a:xfrm>
            <a:custGeom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61479" name="TextBox 341"/>
          <p:cNvSpPr txBox="1">
            <a:spLocks noChangeArrowheads="1"/>
          </p:cNvSpPr>
          <p:nvPr/>
        </p:nvSpPr>
        <p:spPr bwMode="auto">
          <a:xfrm>
            <a:off x="906463" y="8269288"/>
            <a:ext cx="2260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en-US" sz="11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 b="1">
                <a:latin typeface="Times New Roman" pitchFamily="18" charset="0"/>
                <a:cs typeface="Times New Roman" pitchFamily="18" charset="0"/>
              </a:rPr>
              <a:t>Пересечение газопровода с ЖД</a:t>
            </a:r>
          </a:p>
        </p:txBody>
      </p:sp>
      <p:grpSp>
        <p:nvGrpSpPr>
          <p:cNvPr id="61480" name="Группа 49"/>
          <p:cNvGrpSpPr/>
          <p:nvPr/>
        </p:nvGrpSpPr>
        <p:grpSpPr>
          <a:xfrm>
            <a:off x="288925" y="8680450"/>
            <a:ext cx="576263" cy="357188"/>
            <a:chOff x="6966857" y="2514584"/>
            <a:chExt cx="856343" cy="500066"/>
          </a:xfrm>
        </p:grpSpPr>
        <p:sp>
          <p:nvSpPr>
            <p:cNvPr id="344" name="Овал 343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5" name="Полилиния 344"/>
            <p:cNvSpPr/>
            <p:nvPr/>
          </p:nvSpPr>
          <p:spPr>
            <a:xfrm>
              <a:off x="6966857" y="2772395"/>
              <a:ext cx="856343" cy="13335"/>
            </a:xfrm>
            <a:custGeom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61481" name="TextBox 345"/>
          <p:cNvSpPr txBox="1">
            <a:spLocks noChangeArrowheads="1"/>
          </p:cNvSpPr>
          <p:nvPr/>
        </p:nvSpPr>
        <p:spPr bwMode="auto">
          <a:xfrm>
            <a:off x="900113" y="8659813"/>
            <a:ext cx="1987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100" b="1">
                <a:latin typeface="Times New Roman" pitchFamily="18" charset="0"/>
                <a:cs typeface="Times New Roman" pitchFamily="18" charset="0"/>
              </a:rPr>
              <a:t>Пересечение газопровода с </a:t>
            </a:r>
          </a:p>
          <a:p>
            <a:pPr eaLnBrk="1" hangingPunct="1">
              <a:buFontTx/>
              <a:buChar char="-"/>
            </a:pPr>
            <a:r>
              <a:rPr lang="ru-RU" sz="1100" b="1">
                <a:latin typeface="Times New Roman" pitchFamily="18" charset="0"/>
                <a:cs typeface="Times New Roman" pitchFamily="18" charset="0"/>
              </a:rPr>
              <a:t>переходами и оврагами</a:t>
            </a:r>
          </a:p>
        </p:txBody>
      </p:sp>
      <p:grpSp>
        <p:nvGrpSpPr>
          <p:cNvPr id="61482" name="Группа 56"/>
          <p:cNvGrpSpPr/>
          <p:nvPr/>
        </p:nvGrpSpPr>
        <p:grpSpPr>
          <a:xfrm rot="2193924">
            <a:off x="209550" y="6807200"/>
            <a:ext cx="612775" cy="503238"/>
            <a:chOff x="6686552" y="4225700"/>
            <a:chExt cx="613914" cy="503462"/>
          </a:xfrm>
        </p:grpSpPr>
        <p:sp>
          <p:nvSpPr>
            <p:cNvPr id="348" name="Овал 347"/>
            <p:cNvSpPr/>
            <p:nvPr/>
          </p:nvSpPr>
          <p:spPr>
            <a:xfrm>
              <a:off x="6686552" y="4514848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9" name="Полилиния 348"/>
            <p:cNvSpPr/>
            <p:nvPr/>
          </p:nvSpPr>
          <p:spPr>
            <a:xfrm flipH="1">
              <a:off x="6978971" y="4252904"/>
              <a:ext cx="45719" cy="381016"/>
            </a:xfrm>
            <a:custGeom>
              <a:gdLst>
                <a:gd name="connsiteX0" fmla="*/ 4762 w 4762"/>
                <a:gd name="connsiteY0" fmla="*/ 0 h 400050"/>
                <a:gd name="connsiteX1" fmla="*/ 0 w 4762"/>
                <a:gd name="connsiteY1" fmla="*/ 400050 h 4000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400050">
                  <a:moveTo>
                    <a:pt x="4762" y="0"/>
                  </a:moveTo>
                  <a:cubicBezTo>
                    <a:pt x="3175" y="133350"/>
                    <a:pt x="1587" y="266700"/>
                    <a:pt x="0" y="400050"/>
                  </a:cubicBezTo>
                </a:path>
              </a:pathLst>
            </a:custGeom>
            <a:ln w="47625">
              <a:solidFill>
                <a:schemeClr val="tx1"/>
              </a:solidFill>
            </a:ln>
            <a:scene3d>
              <a:camera prst="orthographicFront">
                <a:rot lat="0" lon="0" rev="7200000"/>
              </a:camera>
              <a:lightRig rig="threePt" dir="t"/>
            </a:scene3d>
            <a:sp3d>
              <a:bevelT w="127000" h="1270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7086152" y="4225700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61483" name="TextBox 517"/>
          <p:cNvSpPr txBox="1">
            <a:spLocks noChangeArrowheads="1"/>
          </p:cNvSpPr>
          <p:nvPr/>
        </p:nvSpPr>
        <p:spPr bwMode="auto">
          <a:xfrm>
            <a:off x="881063" y="6875463"/>
            <a:ext cx="1117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en-US" sz="11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 b="1">
                <a:latin typeface="Times New Roman" pitchFamily="18" charset="0"/>
                <a:cs typeface="Times New Roman" pitchFamily="18" charset="0"/>
              </a:rPr>
              <a:t>Нефтепровод</a:t>
            </a:r>
          </a:p>
        </p:txBody>
      </p:sp>
      <p:sp>
        <p:nvSpPr>
          <p:cNvPr id="61484" name="Rectangle 426"/>
          <p:cNvSpPr>
            <a:spLocks noChangeArrowheads="1"/>
          </p:cNvSpPr>
          <p:nvPr/>
        </p:nvSpPr>
        <p:spPr bwMode="auto">
          <a:xfrm>
            <a:off x="4849813" y="1433513"/>
            <a:ext cx="9144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225"/>
            <a:r>
              <a:rPr lang="ru-RU" sz="1100"/>
              <a:t>Морской порт</a:t>
            </a:r>
          </a:p>
        </p:txBody>
      </p:sp>
      <p:pic>
        <p:nvPicPr>
          <p:cNvPr id="61485" name="Picture 2" descr="C:\Documents and Settings\Виктор\Мои документы\Мои рисунки\metr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1800" y="1728788"/>
            <a:ext cx="3905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6" name="Rectangle 426"/>
          <p:cNvSpPr>
            <a:spLocks noChangeArrowheads="1"/>
          </p:cNvSpPr>
          <p:nvPr/>
        </p:nvSpPr>
        <p:spPr bwMode="auto">
          <a:xfrm>
            <a:off x="4833938" y="1819275"/>
            <a:ext cx="9398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1225"/>
            <a:r>
              <a:rPr lang="ru-RU" sz="1100"/>
              <a:t>Метрополитен</a:t>
            </a:r>
          </a:p>
        </p:txBody>
      </p:sp>
      <p:grpSp>
        <p:nvGrpSpPr>
          <p:cNvPr id="61487" name="Группа 156"/>
          <p:cNvGrpSpPr/>
          <p:nvPr/>
        </p:nvGrpSpPr>
        <p:grpSpPr>
          <a:xfrm>
            <a:off x="414338" y="9142413"/>
            <a:ext cx="330200" cy="261937"/>
            <a:chOff x="6517485" y="1659733"/>
            <a:chExt cx="190500" cy="161234"/>
          </a:xfrm>
        </p:grpSpPr>
        <p:sp>
          <p:nvSpPr>
            <p:cNvPr id="356" name="Прямоугольник 355"/>
            <p:cNvSpPr/>
            <p:nvPr/>
          </p:nvSpPr>
          <p:spPr>
            <a:xfrm>
              <a:off x="6529896" y="1668567"/>
              <a:ext cx="152401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907" name="TextBox 155"/>
            <p:cNvSpPr txBox="1">
              <a:spLocks noChangeArrowheads="1"/>
            </p:cNvSpPr>
            <p:nvPr/>
          </p:nvSpPr>
          <p:spPr bwMode="auto">
            <a:xfrm>
              <a:off x="6517485" y="1659733"/>
              <a:ext cx="190500" cy="155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eaLnBrk="1" hangingPunct="1"/>
              <a:r>
                <a:rPr lang="ru-RU" sz="1000" b="1">
                  <a:latin typeface="Times New Roman" pitchFamily="18" charset="0"/>
                </a:rPr>
                <a:t>9</a:t>
              </a:r>
            </a:p>
          </p:txBody>
        </p:sp>
      </p:grpSp>
      <p:sp>
        <p:nvSpPr>
          <p:cNvPr id="61488" name="Text Box 47"/>
          <p:cNvSpPr txBox="1">
            <a:spLocks noChangeArrowheads="1"/>
          </p:cNvSpPr>
          <p:nvPr/>
        </p:nvSpPr>
        <p:spPr bwMode="auto">
          <a:xfrm>
            <a:off x="895350" y="9144000"/>
            <a:ext cx="10334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00" b="1">
                <a:latin typeface="Times New Roman" pitchFamily="18" charset="0"/>
                <a:cs typeface="Times New Roman" pitchFamily="18" charset="0"/>
              </a:rPr>
              <a:t>Пляжи;</a:t>
            </a:r>
          </a:p>
        </p:txBody>
      </p:sp>
      <p:grpSp>
        <p:nvGrpSpPr>
          <p:cNvPr id="61489" name="Группа 358"/>
          <p:cNvGrpSpPr/>
          <p:nvPr/>
        </p:nvGrpSpPr>
        <p:grpSpPr>
          <a:xfrm>
            <a:off x="4322763" y="2532063"/>
            <a:ext cx="268287" cy="252412"/>
            <a:chOff x="834987" y="8515376"/>
            <a:chExt cx="217488" cy="215900"/>
          </a:xfrm>
        </p:grpSpPr>
        <p:sp>
          <p:nvSpPr>
            <p:cNvPr id="360" name="Овал 359"/>
            <p:cNvSpPr/>
            <p:nvPr/>
          </p:nvSpPr>
          <p:spPr bwMode="auto">
            <a:xfrm>
              <a:off x="834987" y="8515376"/>
              <a:ext cx="217488" cy="215900"/>
            </a:xfrm>
            <a:prstGeom prst="ellipse">
              <a:avLst/>
            </a:prstGeom>
            <a:noFill/>
            <a:ln w="41275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61" name="Овал 360"/>
            <p:cNvSpPr/>
            <p:nvPr/>
          </p:nvSpPr>
          <p:spPr bwMode="auto">
            <a:xfrm>
              <a:off x="909599" y="8582050"/>
              <a:ext cx="71438" cy="730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61490" name="Text Box 47"/>
          <p:cNvSpPr txBox="1">
            <a:spLocks noChangeArrowheads="1"/>
          </p:cNvSpPr>
          <p:nvPr/>
        </p:nvSpPr>
        <p:spPr bwMode="auto">
          <a:xfrm>
            <a:off x="4727575" y="2484438"/>
            <a:ext cx="18669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00" b="1">
                <a:latin typeface="Times New Roman" pitchFamily="18" charset="0"/>
                <a:cs typeface="Times New Roman" pitchFamily="18" charset="0"/>
              </a:rPr>
              <a:t>Водозаборные станции;</a:t>
            </a:r>
          </a:p>
        </p:txBody>
      </p:sp>
      <p:grpSp>
        <p:nvGrpSpPr>
          <p:cNvPr id="61491" name="Group 465"/>
          <p:cNvGrpSpPr/>
          <p:nvPr/>
        </p:nvGrpSpPr>
        <p:grpSpPr>
          <a:xfrm>
            <a:off x="4237038" y="3244850"/>
            <a:ext cx="377825" cy="347663"/>
            <a:chOff x="7363" y="4473"/>
            <a:chExt cx="191" cy="188"/>
          </a:xfrm>
        </p:grpSpPr>
        <p:sp>
          <p:nvSpPr>
            <p:cNvPr id="364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lIns="91381" tIns="45690" rIns="91381" bIns="45690" anchor="ctr"/>
            <a:lstStyle/>
            <a:p>
              <a:pPr algn="ctr" defTabSz="1102861">
                <a:defRPr/>
              </a:pPr>
              <a:endParaRPr lang="ru-RU" sz="1000">
                <a:latin typeface="Arial" pitchFamily="34" charset="0"/>
              </a:endParaRPr>
            </a:p>
          </p:txBody>
        </p:sp>
        <p:sp>
          <p:nvSpPr>
            <p:cNvPr id="365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61492" name="Text Box 47"/>
          <p:cNvSpPr txBox="1">
            <a:spLocks noChangeArrowheads="1"/>
          </p:cNvSpPr>
          <p:nvPr/>
        </p:nvSpPr>
        <p:spPr bwMode="auto">
          <a:xfrm>
            <a:off x="4727575" y="3275013"/>
            <a:ext cx="1866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00" b="1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61493" name="Group 128"/>
          <p:cNvGrpSpPr/>
          <p:nvPr/>
        </p:nvGrpSpPr>
        <p:grpSpPr>
          <a:xfrm flipH="1">
            <a:off x="4333875" y="5038725"/>
            <a:ext cx="201613" cy="376238"/>
            <a:chOff x="3767" y="2115"/>
            <a:chExt cx="159" cy="368"/>
          </a:xfrm>
        </p:grpSpPr>
        <p:grpSp>
          <p:nvGrpSpPr>
            <p:cNvPr id="61883" name="Group 129"/>
            <p:cNvGrpSpPr/>
            <p:nvPr/>
          </p:nvGrpSpPr>
          <p:grpSpPr>
            <a:xfrm>
              <a:off x="3767" y="2217"/>
              <a:ext cx="159" cy="266"/>
              <a:chOff x="3767" y="2217"/>
              <a:chExt cx="159" cy="266"/>
            </a:xfrm>
          </p:grpSpPr>
          <p:sp>
            <p:nvSpPr>
              <p:cNvPr id="61890" name="Freeform 130"/>
              <p:cNvSpPr/>
              <p:nvPr/>
            </p:nvSpPr>
            <p:spPr bwMode="auto">
              <a:xfrm>
                <a:off x="3767" y="2217"/>
                <a:ext cx="159" cy="266"/>
              </a:xfrm>
              <a:custGeom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91" name="Freeform 131"/>
              <p:cNvSpPr/>
              <p:nvPr/>
            </p:nvSpPr>
            <p:spPr bwMode="auto">
              <a:xfrm>
                <a:off x="3767" y="2217"/>
                <a:ext cx="159" cy="266"/>
              </a:xfrm>
              <a:custGeom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884" name="Group 132"/>
            <p:cNvGrpSpPr/>
            <p:nvPr/>
          </p:nvGrpSpPr>
          <p:grpSpPr>
            <a:xfrm>
              <a:off x="3807" y="2115"/>
              <a:ext cx="79" cy="77"/>
              <a:chOff x="3807" y="2115"/>
              <a:chExt cx="79" cy="77"/>
            </a:xfrm>
          </p:grpSpPr>
          <p:sp>
            <p:nvSpPr>
              <p:cNvPr id="61888" name="Freeform 133"/>
              <p:cNvSpPr/>
              <p:nvPr/>
            </p:nvSpPr>
            <p:spPr bwMode="auto">
              <a:xfrm>
                <a:off x="3807" y="2115"/>
                <a:ext cx="79" cy="77"/>
              </a:xfrm>
              <a:custGeom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89" name="Freeform 134"/>
              <p:cNvSpPr/>
              <p:nvPr/>
            </p:nvSpPr>
            <p:spPr bwMode="auto">
              <a:xfrm>
                <a:off x="3807" y="2115"/>
                <a:ext cx="79" cy="77"/>
              </a:xfrm>
              <a:custGeom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885" name="Group 135"/>
            <p:cNvGrpSpPr/>
            <p:nvPr/>
          </p:nvGrpSpPr>
          <p:grpSpPr>
            <a:xfrm>
              <a:off x="3767" y="2217"/>
              <a:ext cx="79" cy="266"/>
              <a:chOff x="3767" y="2217"/>
              <a:chExt cx="79" cy="266"/>
            </a:xfrm>
          </p:grpSpPr>
          <p:sp>
            <p:nvSpPr>
              <p:cNvPr id="61886" name="Freeform 136"/>
              <p:cNvSpPr/>
              <p:nvPr/>
            </p:nvSpPr>
            <p:spPr bwMode="auto">
              <a:xfrm>
                <a:off x="3767" y="2217"/>
                <a:ext cx="79" cy="266"/>
              </a:xfrm>
              <a:custGeom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87" name="Freeform 137"/>
              <p:cNvSpPr/>
              <p:nvPr/>
            </p:nvSpPr>
            <p:spPr bwMode="auto">
              <a:xfrm>
                <a:off x="3767" y="2217"/>
                <a:ext cx="79" cy="266"/>
              </a:xfrm>
              <a:custGeom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1494" name="Text Box 47"/>
          <p:cNvSpPr txBox="1">
            <a:spLocks noChangeArrowheads="1"/>
          </p:cNvSpPr>
          <p:nvPr/>
        </p:nvSpPr>
        <p:spPr bwMode="auto">
          <a:xfrm>
            <a:off x="4740275" y="5076825"/>
            <a:ext cx="18669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00" b="1">
                <a:latin typeface="Times New Roman" pitchFamily="18" charset="0"/>
                <a:cs typeface="Times New Roman" pitchFamily="18" charset="0"/>
              </a:rPr>
              <a:t>Газовое месторождение;</a:t>
            </a:r>
          </a:p>
        </p:txBody>
      </p:sp>
      <p:grpSp>
        <p:nvGrpSpPr>
          <p:cNvPr id="61495" name="Группа 377"/>
          <p:cNvGrpSpPr/>
          <p:nvPr/>
        </p:nvGrpSpPr>
        <p:grpSpPr>
          <a:xfrm>
            <a:off x="4086225" y="5445125"/>
            <a:ext cx="825500" cy="465138"/>
            <a:chOff x="4523592" y="5717578"/>
            <a:chExt cx="765501" cy="460947"/>
          </a:xfrm>
        </p:grpSpPr>
        <p:grpSp>
          <p:nvGrpSpPr>
            <p:cNvPr id="61873" name="Group 118"/>
            <p:cNvGrpSpPr/>
            <p:nvPr/>
          </p:nvGrpSpPr>
          <p:grpSpPr>
            <a:xfrm>
              <a:off x="4523592" y="5787726"/>
              <a:ext cx="264373" cy="266347"/>
              <a:chOff x="315" y="951"/>
              <a:chExt cx="144" cy="147"/>
            </a:xfrm>
          </p:grpSpPr>
          <p:grpSp>
            <p:nvGrpSpPr>
              <p:cNvPr id="61878" name="Group 119"/>
              <p:cNvGrpSpPr/>
              <p:nvPr/>
            </p:nvGrpSpPr>
            <p:grpSpPr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61881" name="Freeform 120"/>
                <p:cNvSpPr/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882" name="Freeform 121"/>
                <p:cNvSpPr/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1879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80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874" name="Группа 218"/>
            <p:cNvGrpSpPr/>
            <p:nvPr/>
          </p:nvGrpSpPr>
          <p:grpSpPr>
            <a:xfrm>
              <a:off x="4684812" y="5717578"/>
              <a:ext cx="604281" cy="460947"/>
              <a:chOff x="4684812" y="5717578"/>
              <a:chExt cx="604281" cy="460947"/>
            </a:xfrm>
          </p:grpSpPr>
          <p:sp>
            <p:nvSpPr>
              <p:cNvPr id="61875" name="Line 124"/>
              <p:cNvSpPr>
                <a:spLocks noChangeShapeType="1"/>
              </p:cNvSpPr>
              <p:nvPr/>
            </p:nvSpPr>
            <p:spPr bwMode="auto">
              <a:xfrm>
                <a:off x="4820012" y="5940875"/>
                <a:ext cx="21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76" name="Text Box 125"/>
              <p:cNvSpPr txBox="1">
                <a:spLocks noChangeArrowheads="1"/>
              </p:cNvSpPr>
              <p:nvPr/>
            </p:nvSpPr>
            <p:spPr bwMode="auto">
              <a:xfrm>
                <a:off x="4684812" y="5717578"/>
                <a:ext cx="604281" cy="309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defTabSz="1544638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defTabSz="1544638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defTabSz="1544638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defTabSz="1544638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1200" b="1">
                    <a:latin typeface="Times New Roman" pitchFamily="18" charset="0"/>
                  </a:rPr>
                  <a:t>ГАЗ</a:t>
                </a:r>
              </a:p>
            </p:txBody>
          </p:sp>
          <p:sp>
            <p:nvSpPr>
              <p:cNvPr id="61877" name="Text Box 126"/>
              <p:cNvSpPr txBox="1">
                <a:spLocks noChangeArrowheads="1"/>
              </p:cNvSpPr>
              <p:nvPr/>
            </p:nvSpPr>
            <p:spPr bwMode="auto">
              <a:xfrm>
                <a:off x="4756211" y="5868548"/>
                <a:ext cx="302141" cy="309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1pPr>
                <a:lvl2pPr marL="742950" indent="-285750" defTabSz="1544638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2pPr>
                <a:lvl3pPr marL="1143000" indent="-228600" defTabSz="1544638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3pPr>
                <a:lvl4pPr marL="1600200" indent="-228600" defTabSz="1544638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4pPr>
                <a:lvl5pPr marL="2057400" indent="-228600" defTabSz="1544638" eaLnBrk="0" hangingPunct="0">
                  <a:defRPr sz="1400">
                    <a:solidFill>
                      <a:schemeClr val="tx1"/>
                    </a:solidFill>
                    <a:latin typeface="Arial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1200" b="1">
                    <a:latin typeface="Times New Roman" pitchFamily="18" charset="0"/>
                  </a:rPr>
                  <a:t>2</a:t>
                </a:r>
              </a:p>
            </p:txBody>
          </p:sp>
        </p:grpSp>
      </p:grpSp>
      <p:sp>
        <p:nvSpPr>
          <p:cNvPr id="61496" name="Text Box 47"/>
          <p:cNvSpPr txBox="1">
            <a:spLocks noChangeArrowheads="1"/>
          </p:cNvSpPr>
          <p:nvPr/>
        </p:nvSpPr>
        <p:spPr bwMode="auto">
          <a:xfrm>
            <a:off x="4722813" y="5476875"/>
            <a:ext cx="1866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00" b="1">
                <a:latin typeface="Times New Roman" pitchFamily="18" charset="0"/>
                <a:cs typeface="Times New Roman" pitchFamily="18" charset="0"/>
              </a:rPr>
              <a:t>Газовое хранилище;</a:t>
            </a:r>
          </a:p>
        </p:txBody>
      </p:sp>
      <p:grpSp>
        <p:nvGrpSpPr>
          <p:cNvPr id="61497" name="Group 105"/>
          <p:cNvGrpSpPr/>
          <p:nvPr/>
        </p:nvGrpSpPr>
        <p:grpSpPr>
          <a:xfrm>
            <a:off x="4275138" y="5851525"/>
            <a:ext cx="312737" cy="293688"/>
            <a:chOff x="3061" y="3475"/>
            <a:chExt cx="182" cy="182"/>
          </a:xfrm>
        </p:grpSpPr>
        <p:grpSp>
          <p:nvGrpSpPr>
            <p:cNvPr id="61862" name="Group 106"/>
            <p:cNvGrpSpPr/>
            <p:nvPr/>
          </p:nvGrpSpPr>
          <p:grpSpPr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61864" name="Group 107"/>
              <p:cNvGrpSpPr/>
              <p:nvPr/>
            </p:nvGrpSpPr>
            <p:grpSpPr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61867" name="Group 108"/>
                <p:cNvGrpSpPr/>
                <p:nvPr/>
              </p:nvGrpSpPr>
              <p:grpSpPr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61871" name="Freeform 109"/>
                  <p:cNvSpPr/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872" name="Freeform 110"/>
                  <p:cNvSpPr/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868" name="Group 111"/>
                <p:cNvGrpSpPr/>
                <p:nvPr/>
              </p:nvGrpSpPr>
              <p:grpSpPr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61869" name="Freeform 112"/>
                  <p:cNvSpPr/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870" name="Freeform 113"/>
                  <p:cNvSpPr/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61865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66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863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498" name="Text Box 47"/>
          <p:cNvSpPr txBox="1">
            <a:spLocks noChangeArrowheads="1"/>
          </p:cNvSpPr>
          <p:nvPr/>
        </p:nvSpPr>
        <p:spPr bwMode="auto">
          <a:xfrm>
            <a:off x="4746625" y="5834063"/>
            <a:ext cx="18653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00" b="1">
                <a:latin typeface="Times New Roman" pitchFamily="18" charset="0"/>
                <a:cs typeface="Times New Roman" pitchFamily="18" charset="0"/>
              </a:rPr>
              <a:t>Компрессорная станция;</a:t>
            </a:r>
          </a:p>
        </p:txBody>
      </p:sp>
      <p:grpSp>
        <p:nvGrpSpPr>
          <p:cNvPr id="61499" name="Группа 38"/>
          <p:cNvGrpSpPr/>
          <p:nvPr/>
        </p:nvGrpSpPr>
        <p:grpSpPr>
          <a:xfrm>
            <a:off x="4208463" y="6242050"/>
            <a:ext cx="368300" cy="374650"/>
            <a:chOff x="381000" y="1981200"/>
            <a:chExt cx="304800" cy="304800"/>
          </a:xfrm>
        </p:grpSpPr>
        <p:sp>
          <p:nvSpPr>
            <p:cNvPr id="404" name="Прямоугольник 403"/>
            <p:cNvSpPr/>
            <p:nvPr/>
          </p:nvSpPr>
          <p:spPr bwMode="auto">
            <a:xfrm>
              <a:off x="381000" y="1981200"/>
              <a:ext cx="304800" cy="304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1861" name="Object 53"/>
            <p:cNvGraphicFramePr>
              <a:graphicFrameLocks noChangeAspect="1"/>
            </p:cNvGraphicFramePr>
            <p:nvPr/>
          </p:nvGraphicFramePr>
          <p:xfrm>
            <a:off x="431800" y="2032000"/>
            <a:ext cx="191559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name="Clip" r:id="rId6" imgW="527995" imgH="703385" progId="">
                    <p:embed/>
                  </p:oleObj>
                </mc:Choice>
                <mc:Fallback>
                  <p:oleObj name="Clip" r:id="rId6" imgW="527995" imgH="703385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31800" y="2032000"/>
                          <a:ext cx="191559" cy="228600"/>
                        </a:xfrm>
                        <a:prstGeom prst="rect">
                          <a:avLst/>
                        </a:prstGeom>
                        <a:solidFill>
                          <a:prstClr val="white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500" name="Rectangle 13"/>
          <p:cNvSpPr>
            <a:spLocks noChangeArrowheads="1"/>
          </p:cNvSpPr>
          <p:nvPr/>
        </p:nvSpPr>
        <p:spPr bwMode="auto">
          <a:xfrm>
            <a:off x="4881563" y="6359525"/>
            <a:ext cx="20304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2162175"/>
            <a:r>
              <a:rPr lang="ru-RU" sz="1100">
                <a:solidFill>
                  <a:srgbClr val="000000"/>
                </a:solidFill>
                <a:cs typeface="Times New Roman" pitchFamily="18" charset="0"/>
              </a:rPr>
              <a:t>Речной (морской) порт (вокзал)</a:t>
            </a:r>
            <a:endParaRPr lang="ru-RU" sz="1100">
              <a:cs typeface="Times New Roman" panose="02020603050405020304" pitchFamily="18" charset="0"/>
            </a:endParaRPr>
          </a:p>
        </p:txBody>
      </p:sp>
      <p:sp>
        <p:nvSpPr>
          <p:cNvPr id="61501" name="TextBox 13"/>
          <p:cNvSpPr txBox="1">
            <a:spLocks noChangeArrowheads="1"/>
          </p:cNvSpPr>
          <p:nvPr/>
        </p:nvSpPr>
        <p:spPr bwMode="auto">
          <a:xfrm>
            <a:off x="4768850" y="6773863"/>
            <a:ext cx="310038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478" tIns="55239" rIns="110478" bIns="55239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1100" b="1">
                <a:latin typeface="Times New Roman" pitchFamily="18" charset="0"/>
                <a:cs typeface="Times New Roman" pitchFamily="18" charset="0"/>
              </a:rPr>
              <a:t>Военизированный горноспасательный взвод</a:t>
            </a:r>
            <a:endParaRPr lang="ru-RU" sz="1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2" name="TextBox 15"/>
          <p:cNvSpPr txBox="1">
            <a:spLocks noChangeArrowheads="1"/>
          </p:cNvSpPr>
          <p:nvPr/>
        </p:nvSpPr>
        <p:spPr bwMode="auto">
          <a:xfrm>
            <a:off x="4764088" y="7075488"/>
            <a:ext cx="277018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478" tIns="55239" rIns="110478" bIns="55239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1100" b="1">
                <a:latin typeface="Times New Roman" pitchFamily="18" charset="0"/>
                <a:cs typeface="Times New Roman" pitchFamily="18" charset="0"/>
              </a:rPr>
              <a:t>Место погрузки угля на ж/д транспорт  </a:t>
            </a:r>
          </a:p>
        </p:txBody>
      </p:sp>
      <p:sp>
        <p:nvSpPr>
          <p:cNvPr id="410" name="Прямоугольник 409"/>
          <p:cNvSpPr/>
          <p:nvPr/>
        </p:nvSpPr>
        <p:spPr bwMode="auto">
          <a:xfrm>
            <a:off x="4013200" y="7180263"/>
            <a:ext cx="354013" cy="16668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473" tIns="55236" rIns="110473" bIns="55236"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504" name="Group 82"/>
          <p:cNvGrpSpPr/>
          <p:nvPr/>
        </p:nvGrpSpPr>
        <p:grpSpPr>
          <a:xfrm>
            <a:off x="4013200" y="6762750"/>
            <a:ext cx="619125" cy="331788"/>
            <a:chOff x="4207" y="2129"/>
            <a:chExt cx="499" cy="456"/>
          </a:xfrm>
        </p:grpSpPr>
        <p:sp>
          <p:nvSpPr>
            <p:cNvPr id="61855" name="AutoShape 83"/>
            <p:cNvSpPr>
              <a:spLocks noChangeArrowheads="1"/>
            </p:cNvSpPr>
            <p:nvPr/>
          </p:nvSpPr>
          <p:spPr bwMode="auto">
            <a:xfrm rot="5400000">
              <a:off x="4288" y="2048"/>
              <a:ext cx="337" cy="499"/>
            </a:xfrm>
            <a:prstGeom prst="flowChartExtra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ru-RU">
                <a:cs typeface="Times New Roman" panose="02020603050405020304" pitchFamily="18" charset="0"/>
              </a:endParaRPr>
            </a:p>
          </p:txBody>
        </p:sp>
        <p:sp>
          <p:nvSpPr>
            <p:cNvPr id="61856" name="Line 84"/>
            <p:cNvSpPr>
              <a:spLocks noChangeShapeType="1"/>
            </p:cNvSpPr>
            <p:nvPr/>
          </p:nvSpPr>
          <p:spPr bwMode="auto">
            <a:xfrm flipH="1">
              <a:off x="4207" y="2449"/>
              <a:ext cx="0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57" name="Text Box 85"/>
            <p:cNvSpPr txBox="1">
              <a:spLocks noChangeArrowheads="1"/>
            </p:cNvSpPr>
            <p:nvPr/>
          </p:nvSpPr>
          <p:spPr bwMode="auto">
            <a:xfrm>
              <a:off x="4223" y="2189"/>
              <a:ext cx="408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1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ВГСВ</a:t>
              </a:r>
            </a:p>
          </p:txBody>
        </p:sp>
      </p:grpSp>
      <p:grpSp>
        <p:nvGrpSpPr>
          <p:cNvPr id="61505" name="Группа 49"/>
          <p:cNvGrpSpPr/>
          <p:nvPr/>
        </p:nvGrpSpPr>
        <p:grpSpPr>
          <a:xfrm>
            <a:off x="4013200" y="7478713"/>
            <a:ext cx="300038" cy="352425"/>
            <a:chOff x="214282" y="1325391"/>
            <a:chExt cx="214314" cy="252573"/>
          </a:xfrm>
        </p:grpSpPr>
        <p:sp>
          <p:nvSpPr>
            <p:cNvPr id="435" name="Равнобедренный треугольник 183"/>
            <p:cNvSpPr/>
            <p:nvPr/>
          </p:nvSpPr>
          <p:spPr>
            <a:xfrm>
              <a:off x="214282" y="1325391"/>
              <a:ext cx="214314" cy="2138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854" name="TextBox 48"/>
            <p:cNvSpPr txBox="1">
              <a:spLocks noChangeArrowheads="1"/>
            </p:cNvSpPr>
            <p:nvPr/>
          </p:nvSpPr>
          <p:spPr bwMode="auto">
            <a:xfrm>
              <a:off x="214282" y="1357298"/>
              <a:ext cx="214314" cy="220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 eaLnBrk="1" hangingPunct="1"/>
              <a:endPara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506" name="TextBox 15"/>
          <p:cNvSpPr txBox="1">
            <a:spLocks noChangeArrowheads="1"/>
          </p:cNvSpPr>
          <p:nvPr/>
        </p:nvSpPr>
        <p:spPr bwMode="auto">
          <a:xfrm>
            <a:off x="4779963" y="7478713"/>
            <a:ext cx="6604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478" tIns="55239" rIns="110478" bIns="55239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1100" b="1">
                <a:latin typeface="Times New Roman" pitchFamily="18" charset="0"/>
                <a:cs typeface="Times New Roman" pitchFamily="18" charset="0"/>
              </a:rPr>
              <a:t>Шахта</a:t>
            </a:r>
          </a:p>
        </p:txBody>
      </p:sp>
      <p:graphicFrame>
        <p:nvGraphicFramePr>
          <p:cNvPr id="61507" name="Object 100"/>
          <p:cNvGraphicFramePr>
            <a:graphicFrameLocks noChangeAspect="1"/>
          </p:cNvGraphicFramePr>
          <p:nvPr/>
        </p:nvGraphicFramePr>
        <p:xfrm>
          <a:off x="3902075" y="7807325"/>
          <a:ext cx="6096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lip" r:id="rId8" imgW="5807075" imgH="3009900" progId="">
                  <p:embed/>
                </p:oleObj>
              </mc:Choice>
              <mc:Fallback>
                <p:oleObj name="Clip" r:id="rId8" imgW="5807075" imgH="30099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02075" y="7807325"/>
                        <a:ext cx="609600" cy="409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8" name="TextBox 15"/>
          <p:cNvSpPr txBox="1">
            <a:spLocks noChangeArrowheads="1"/>
          </p:cNvSpPr>
          <p:nvPr/>
        </p:nvSpPr>
        <p:spPr bwMode="auto">
          <a:xfrm>
            <a:off x="4779963" y="7869238"/>
            <a:ext cx="27559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478" tIns="55239" rIns="110478" bIns="55239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1100" b="1">
                <a:latin typeface="Times New Roman" pitchFamily="18" charset="0"/>
                <a:cs typeface="Times New Roman" pitchFamily="18" charset="0"/>
              </a:rPr>
              <a:t>Обогатительная фабрика, (комбинаты)</a:t>
            </a:r>
          </a:p>
        </p:txBody>
      </p:sp>
      <p:grpSp>
        <p:nvGrpSpPr>
          <p:cNvPr id="61509" name="Group 360"/>
          <p:cNvGrpSpPr/>
          <p:nvPr/>
        </p:nvGrpSpPr>
        <p:grpSpPr>
          <a:xfrm>
            <a:off x="3897313" y="8370888"/>
            <a:ext cx="647700" cy="338137"/>
            <a:chOff x="6432" y="3569"/>
            <a:chExt cx="810" cy="602"/>
          </a:xfrm>
        </p:grpSpPr>
        <p:sp>
          <p:nvSpPr>
            <p:cNvPr id="61709" name="Freeform 361"/>
            <p:cNvSpPr/>
            <p:nvPr/>
          </p:nvSpPr>
          <p:spPr bwMode="auto">
            <a:xfrm>
              <a:off x="6432" y="3569"/>
              <a:ext cx="810" cy="602"/>
            </a:xfrm>
            <a:custGeom>
              <a:gdLst>
                <a:gd name="T0" fmla="*/ 0 w 3240"/>
                <a:gd name="T1" fmla="*/ 0 h 2404"/>
                <a:gd name="T2" fmla="*/ 0 w 3240"/>
                <a:gd name="T3" fmla="*/ 0 h 2404"/>
                <a:gd name="T4" fmla="*/ 0 w 3240"/>
                <a:gd name="T5" fmla="*/ 0 h 2404"/>
                <a:gd name="T6" fmla="*/ 0 w 3240"/>
                <a:gd name="T7" fmla="*/ 0 h 2404"/>
                <a:gd name="T8" fmla="*/ 0 w 3240"/>
                <a:gd name="T9" fmla="*/ 0 h 2404"/>
                <a:gd name="T10" fmla="*/ 0 w 3240"/>
                <a:gd name="T11" fmla="*/ 0 h 2404"/>
                <a:gd name="T12" fmla="*/ 0 w 3240"/>
                <a:gd name="T13" fmla="*/ 0 h 2404"/>
                <a:gd name="T14" fmla="*/ 0 w 3240"/>
                <a:gd name="T15" fmla="*/ 0 h 2404"/>
                <a:gd name="T16" fmla="*/ 0 w 3240"/>
                <a:gd name="T17" fmla="*/ 0 h 2404"/>
                <a:gd name="T18" fmla="*/ 0 w 3240"/>
                <a:gd name="T19" fmla="*/ 0 h 2404"/>
                <a:gd name="T20" fmla="*/ 0 w 3240"/>
                <a:gd name="T21" fmla="*/ 0 h 2404"/>
                <a:gd name="T22" fmla="*/ 0 w 3240"/>
                <a:gd name="T23" fmla="*/ 0 h 2404"/>
                <a:gd name="T24" fmla="*/ 0 w 3240"/>
                <a:gd name="T25" fmla="*/ 0 h 2404"/>
                <a:gd name="T26" fmla="*/ 0 w 3240"/>
                <a:gd name="T27" fmla="*/ 0 h 2404"/>
                <a:gd name="T28" fmla="*/ 0 w 3240"/>
                <a:gd name="T29" fmla="*/ 0 h 2404"/>
                <a:gd name="T30" fmla="*/ 0 w 3240"/>
                <a:gd name="T31" fmla="*/ 0 h 2404"/>
                <a:gd name="T32" fmla="*/ 0 w 3240"/>
                <a:gd name="T33" fmla="*/ 0 h 2404"/>
                <a:gd name="T34" fmla="*/ 0 w 3240"/>
                <a:gd name="T35" fmla="*/ 0 h 2404"/>
                <a:gd name="T36" fmla="*/ 0 w 3240"/>
                <a:gd name="T37" fmla="*/ 0 h 2404"/>
                <a:gd name="T38" fmla="*/ 0 w 3240"/>
                <a:gd name="T39" fmla="*/ 0 h 2404"/>
                <a:gd name="T40" fmla="*/ 0 w 3240"/>
                <a:gd name="T41" fmla="*/ 0 h 2404"/>
                <a:gd name="T42" fmla="*/ 0 w 3240"/>
                <a:gd name="T43" fmla="*/ 0 h 2404"/>
                <a:gd name="T44" fmla="*/ 0 w 3240"/>
                <a:gd name="T45" fmla="*/ 0 h 2404"/>
                <a:gd name="T46" fmla="*/ 0 w 3240"/>
                <a:gd name="T47" fmla="*/ 0 h 2404"/>
                <a:gd name="T48" fmla="*/ 0 w 3240"/>
                <a:gd name="T49" fmla="*/ 0 h 2404"/>
                <a:gd name="T50" fmla="*/ 0 w 3240"/>
                <a:gd name="T51" fmla="*/ 0 h 2404"/>
                <a:gd name="T52" fmla="*/ 0 w 3240"/>
                <a:gd name="T53" fmla="*/ 0 h 2404"/>
                <a:gd name="T54" fmla="*/ 0 w 3240"/>
                <a:gd name="T55" fmla="*/ 0 h 2404"/>
                <a:gd name="T56" fmla="*/ 0 w 3240"/>
                <a:gd name="T57" fmla="*/ 0 h 2404"/>
                <a:gd name="T58" fmla="*/ 0 w 3240"/>
                <a:gd name="T59" fmla="*/ 0 h 2404"/>
                <a:gd name="T60" fmla="*/ 0 w 3240"/>
                <a:gd name="T61" fmla="*/ 0 h 2404"/>
                <a:gd name="T62" fmla="*/ 0 w 3240"/>
                <a:gd name="T63" fmla="*/ 0 h 2404"/>
                <a:gd name="T64" fmla="*/ 0 w 3240"/>
                <a:gd name="T65" fmla="*/ 0 h 2404"/>
                <a:gd name="T66" fmla="*/ 0 w 3240"/>
                <a:gd name="T67" fmla="*/ 0 h 2404"/>
                <a:gd name="T68" fmla="*/ 0 w 3240"/>
                <a:gd name="T69" fmla="*/ 0 h 2404"/>
                <a:gd name="T70" fmla="*/ 0 w 3240"/>
                <a:gd name="T71" fmla="*/ 0 h 2404"/>
                <a:gd name="T72" fmla="*/ 0 w 3240"/>
                <a:gd name="T73" fmla="*/ 0 h 2404"/>
                <a:gd name="T74" fmla="*/ 0 w 3240"/>
                <a:gd name="T75" fmla="*/ 0 h 2404"/>
                <a:gd name="T76" fmla="*/ 0 w 3240"/>
                <a:gd name="T77" fmla="*/ 0 h 2404"/>
                <a:gd name="T78" fmla="*/ 0 w 3240"/>
                <a:gd name="T79" fmla="*/ 0 h 2404"/>
                <a:gd name="T80" fmla="*/ 0 w 3240"/>
                <a:gd name="T81" fmla="*/ 0 h 2404"/>
                <a:gd name="T82" fmla="*/ 0 w 3240"/>
                <a:gd name="T83" fmla="*/ 0 h 2404"/>
                <a:gd name="T84" fmla="*/ 0 w 3240"/>
                <a:gd name="T85" fmla="*/ 0 h 2404"/>
                <a:gd name="T86" fmla="*/ 0 w 3240"/>
                <a:gd name="T87" fmla="*/ 0 h 2404"/>
                <a:gd name="T88" fmla="*/ 0 w 3240"/>
                <a:gd name="T89" fmla="*/ 0 h 2404"/>
                <a:gd name="T90" fmla="*/ 0 w 3240"/>
                <a:gd name="T91" fmla="*/ 0 h 2404"/>
                <a:gd name="T92" fmla="*/ 0 w 3240"/>
                <a:gd name="T93" fmla="*/ 0 h 2404"/>
                <a:gd name="T94" fmla="*/ 0 w 3240"/>
                <a:gd name="T95" fmla="*/ 0 h 2404"/>
                <a:gd name="T96" fmla="*/ 0 w 3240"/>
                <a:gd name="T97" fmla="*/ 0 h 2404"/>
                <a:gd name="T98" fmla="*/ 0 w 3240"/>
                <a:gd name="T99" fmla="*/ 0 h 2404"/>
                <a:gd name="T100" fmla="*/ 0 w 3240"/>
                <a:gd name="T101" fmla="*/ 0 h 2404"/>
                <a:gd name="T102" fmla="*/ 0 w 3240"/>
                <a:gd name="T103" fmla="*/ 0 h 2404"/>
                <a:gd name="T104" fmla="*/ 0 w 3240"/>
                <a:gd name="T105" fmla="*/ 0 h 2404"/>
                <a:gd name="T106" fmla="*/ 0 w 3240"/>
                <a:gd name="T107" fmla="*/ 0 h 2404"/>
                <a:gd name="T108" fmla="*/ 0 w 3240"/>
                <a:gd name="T109" fmla="*/ 0 h 2404"/>
                <a:gd name="T110" fmla="*/ 0 w 3240"/>
                <a:gd name="T111" fmla="*/ 0 h 2404"/>
                <a:gd name="T112" fmla="*/ 0 w 3240"/>
                <a:gd name="T113" fmla="*/ 0 h 2404"/>
                <a:gd name="T114" fmla="*/ 0 w 3240"/>
                <a:gd name="T115" fmla="*/ 0 h 2404"/>
                <a:gd name="T116" fmla="*/ 0 w 3240"/>
                <a:gd name="T117" fmla="*/ 0 h 2404"/>
                <a:gd name="T118" fmla="*/ 0 w 3240"/>
                <a:gd name="T119" fmla="*/ 0 h 2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40"/>
                <a:gd name="T181" fmla="*/ 0 h 2404"/>
                <a:gd name="T182" fmla="*/ 3240 w 3240"/>
                <a:gd name="T183" fmla="*/ 2404 h 2404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40" h="2404">
                  <a:moveTo>
                    <a:pt x="1866" y="3"/>
                  </a:moveTo>
                  <a:lnTo>
                    <a:pt x="1876" y="0"/>
                  </a:lnTo>
                  <a:lnTo>
                    <a:pt x="1887" y="1"/>
                  </a:lnTo>
                  <a:lnTo>
                    <a:pt x="1898" y="2"/>
                  </a:lnTo>
                  <a:lnTo>
                    <a:pt x="1909" y="5"/>
                  </a:lnTo>
                  <a:lnTo>
                    <a:pt x="1919" y="9"/>
                  </a:lnTo>
                  <a:lnTo>
                    <a:pt x="1929" y="15"/>
                  </a:lnTo>
                  <a:lnTo>
                    <a:pt x="1939" y="20"/>
                  </a:lnTo>
                  <a:lnTo>
                    <a:pt x="1950" y="26"/>
                  </a:lnTo>
                  <a:lnTo>
                    <a:pt x="1960" y="30"/>
                  </a:lnTo>
                  <a:lnTo>
                    <a:pt x="1970" y="34"/>
                  </a:lnTo>
                  <a:lnTo>
                    <a:pt x="1980" y="36"/>
                  </a:lnTo>
                  <a:lnTo>
                    <a:pt x="1990" y="37"/>
                  </a:lnTo>
                  <a:lnTo>
                    <a:pt x="1998" y="36"/>
                  </a:lnTo>
                  <a:lnTo>
                    <a:pt x="2008" y="34"/>
                  </a:lnTo>
                  <a:lnTo>
                    <a:pt x="2019" y="28"/>
                  </a:lnTo>
                  <a:lnTo>
                    <a:pt x="2028" y="20"/>
                  </a:lnTo>
                  <a:lnTo>
                    <a:pt x="2038" y="20"/>
                  </a:lnTo>
                  <a:lnTo>
                    <a:pt x="2050" y="22"/>
                  </a:lnTo>
                  <a:lnTo>
                    <a:pt x="2061" y="24"/>
                  </a:lnTo>
                  <a:lnTo>
                    <a:pt x="2073" y="28"/>
                  </a:lnTo>
                  <a:lnTo>
                    <a:pt x="2082" y="31"/>
                  </a:lnTo>
                  <a:lnTo>
                    <a:pt x="2092" y="36"/>
                  </a:lnTo>
                  <a:lnTo>
                    <a:pt x="2099" y="41"/>
                  </a:lnTo>
                  <a:lnTo>
                    <a:pt x="2108" y="47"/>
                  </a:lnTo>
                  <a:lnTo>
                    <a:pt x="2116" y="37"/>
                  </a:lnTo>
                  <a:lnTo>
                    <a:pt x="2126" y="32"/>
                  </a:lnTo>
                  <a:lnTo>
                    <a:pt x="2135" y="29"/>
                  </a:lnTo>
                  <a:lnTo>
                    <a:pt x="2146" y="29"/>
                  </a:lnTo>
                  <a:lnTo>
                    <a:pt x="2157" y="30"/>
                  </a:lnTo>
                  <a:lnTo>
                    <a:pt x="2167" y="34"/>
                  </a:lnTo>
                  <a:lnTo>
                    <a:pt x="2178" y="39"/>
                  </a:lnTo>
                  <a:lnTo>
                    <a:pt x="2190" y="45"/>
                  </a:lnTo>
                  <a:lnTo>
                    <a:pt x="2199" y="50"/>
                  </a:lnTo>
                  <a:lnTo>
                    <a:pt x="2211" y="57"/>
                  </a:lnTo>
                  <a:lnTo>
                    <a:pt x="2222" y="62"/>
                  </a:lnTo>
                  <a:lnTo>
                    <a:pt x="2234" y="68"/>
                  </a:lnTo>
                  <a:lnTo>
                    <a:pt x="2244" y="72"/>
                  </a:lnTo>
                  <a:lnTo>
                    <a:pt x="2256" y="75"/>
                  </a:lnTo>
                  <a:lnTo>
                    <a:pt x="2267" y="76"/>
                  </a:lnTo>
                  <a:lnTo>
                    <a:pt x="2279" y="76"/>
                  </a:lnTo>
                  <a:lnTo>
                    <a:pt x="2285" y="79"/>
                  </a:lnTo>
                  <a:lnTo>
                    <a:pt x="2292" y="82"/>
                  </a:lnTo>
                  <a:lnTo>
                    <a:pt x="2298" y="82"/>
                  </a:lnTo>
                  <a:lnTo>
                    <a:pt x="2305" y="83"/>
                  </a:lnTo>
                  <a:lnTo>
                    <a:pt x="2311" y="82"/>
                  </a:lnTo>
                  <a:lnTo>
                    <a:pt x="2319" y="81"/>
                  </a:lnTo>
                  <a:lnTo>
                    <a:pt x="2325" y="79"/>
                  </a:lnTo>
                  <a:lnTo>
                    <a:pt x="2332" y="79"/>
                  </a:lnTo>
                  <a:lnTo>
                    <a:pt x="2338" y="76"/>
                  </a:lnTo>
                  <a:lnTo>
                    <a:pt x="2344" y="75"/>
                  </a:lnTo>
                  <a:lnTo>
                    <a:pt x="2351" y="74"/>
                  </a:lnTo>
                  <a:lnTo>
                    <a:pt x="2357" y="74"/>
                  </a:lnTo>
                  <a:lnTo>
                    <a:pt x="2364" y="74"/>
                  </a:lnTo>
                  <a:lnTo>
                    <a:pt x="2372" y="79"/>
                  </a:lnTo>
                  <a:lnTo>
                    <a:pt x="2379" y="81"/>
                  </a:lnTo>
                  <a:lnTo>
                    <a:pt x="2387" y="88"/>
                  </a:lnTo>
                  <a:lnTo>
                    <a:pt x="2397" y="95"/>
                  </a:lnTo>
                  <a:lnTo>
                    <a:pt x="2408" y="103"/>
                  </a:lnTo>
                  <a:lnTo>
                    <a:pt x="2418" y="112"/>
                  </a:lnTo>
                  <a:lnTo>
                    <a:pt x="2429" y="121"/>
                  </a:lnTo>
                  <a:lnTo>
                    <a:pt x="2439" y="127"/>
                  </a:lnTo>
                  <a:lnTo>
                    <a:pt x="2451" y="133"/>
                  </a:lnTo>
                  <a:lnTo>
                    <a:pt x="2458" y="134"/>
                  </a:lnTo>
                  <a:lnTo>
                    <a:pt x="2464" y="136"/>
                  </a:lnTo>
                  <a:lnTo>
                    <a:pt x="2470" y="136"/>
                  </a:lnTo>
                  <a:lnTo>
                    <a:pt x="2480" y="137"/>
                  </a:lnTo>
                  <a:lnTo>
                    <a:pt x="2479" y="128"/>
                  </a:lnTo>
                  <a:lnTo>
                    <a:pt x="2480" y="121"/>
                  </a:lnTo>
                  <a:lnTo>
                    <a:pt x="2486" y="130"/>
                  </a:lnTo>
                  <a:lnTo>
                    <a:pt x="2493" y="140"/>
                  </a:lnTo>
                  <a:lnTo>
                    <a:pt x="2494" y="145"/>
                  </a:lnTo>
                  <a:lnTo>
                    <a:pt x="2498" y="150"/>
                  </a:lnTo>
                  <a:lnTo>
                    <a:pt x="2502" y="155"/>
                  </a:lnTo>
                  <a:lnTo>
                    <a:pt x="2505" y="162"/>
                  </a:lnTo>
                  <a:lnTo>
                    <a:pt x="2510" y="172"/>
                  </a:lnTo>
                  <a:lnTo>
                    <a:pt x="2517" y="182"/>
                  </a:lnTo>
                  <a:lnTo>
                    <a:pt x="2523" y="192"/>
                  </a:lnTo>
                  <a:lnTo>
                    <a:pt x="2529" y="203"/>
                  </a:lnTo>
                  <a:lnTo>
                    <a:pt x="2534" y="207"/>
                  </a:lnTo>
                  <a:lnTo>
                    <a:pt x="2540" y="214"/>
                  </a:lnTo>
                  <a:lnTo>
                    <a:pt x="2545" y="218"/>
                  </a:lnTo>
                  <a:lnTo>
                    <a:pt x="2552" y="223"/>
                  </a:lnTo>
                  <a:lnTo>
                    <a:pt x="2558" y="227"/>
                  </a:lnTo>
                  <a:lnTo>
                    <a:pt x="2564" y="231"/>
                  </a:lnTo>
                  <a:lnTo>
                    <a:pt x="2573" y="233"/>
                  </a:lnTo>
                  <a:lnTo>
                    <a:pt x="2582" y="236"/>
                  </a:lnTo>
                  <a:lnTo>
                    <a:pt x="2581" y="244"/>
                  </a:lnTo>
                  <a:lnTo>
                    <a:pt x="2582" y="252"/>
                  </a:lnTo>
                  <a:lnTo>
                    <a:pt x="2583" y="258"/>
                  </a:lnTo>
                  <a:lnTo>
                    <a:pt x="2587" y="265"/>
                  </a:lnTo>
                  <a:lnTo>
                    <a:pt x="2592" y="273"/>
                  </a:lnTo>
                  <a:lnTo>
                    <a:pt x="2602" y="281"/>
                  </a:lnTo>
                  <a:lnTo>
                    <a:pt x="2606" y="283"/>
                  </a:lnTo>
                  <a:lnTo>
                    <a:pt x="2611" y="285"/>
                  </a:lnTo>
                  <a:lnTo>
                    <a:pt x="2618" y="287"/>
                  </a:lnTo>
                  <a:lnTo>
                    <a:pt x="2624" y="290"/>
                  </a:lnTo>
                  <a:lnTo>
                    <a:pt x="2632" y="290"/>
                  </a:lnTo>
                  <a:lnTo>
                    <a:pt x="2639" y="293"/>
                  </a:lnTo>
                  <a:lnTo>
                    <a:pt x="2646" y="294"/>
                  </a:lnTo>
                  <a:lnTo>
                    <a:pt x="2656" y="297"/>
                  </a:lnTo>
                  <a:lnTo>
                    <a:pt x="2657" y="296"/>
                  </a:lnTo>
                  <a:lnTo>
                    <a:pt x="2659" y="295"/>
                  </a:lnTo>
                  <a:lnTo>
                    <a:pt x="2661" y="296"/>
                  </a:lnTo>
                  <a:lnTo>
                    <a:pt x="2662" y="297"/>
                  </a:lnTo>
                  <a:lnTo>
                    <a:pt x="2665" y="306"/>
                  </a:lnTo>
                  <a:lnTo>
                    <a:pt x="2671" y="314"/>
                  </a:lnTo>
                  <a:lnTo>
                    <a:pt x="2677" y="323"/>
                  </a:lnTo>
                  <a:lnTo>
                    <a:pt x="2683" y="333"/>
                  </a:lnTo>
                  <a:lnTo>
                    <a:pt x="2687" y="342"/>
                  </a:lnTo>
                  <a:lnTo>
                    <a:pt x="2692" y="353"/>
                  </a:lnTo>
                  <a:lnTo>
                    <a:pt x="2692" y="358"/>
                  </a:lnTo>
                  <a:lnTo>
                    <a:pt x="2692" y="363"/>
                  </a:lnTo>
                  <a:lnTo>
                    <a:pt x="2692" y="368"/>
                  </a:lnTo>
                  <a:lnTo>
                    <a:pt x="2692" y="374"/>
                  </a:lnTo>
                  <a:lnTo>
                    <a:pt x="2699" y="381"/>
                  </a:lnTo>
                  <a:lnTo>
                    <a:pt x="2709" y="389"/>
                  </a:lnTo>
                  <a:lnTo>
                    <a:pt x="2714" y="392"/>
                  </a:lnTo>
                  <a:lnTo>
                    <a:pt x="2720" y="396"/>
                  </a:lnTo>
                  <a:lnTo>
                    <a:pt x="2727" y="401"/>
                  </a:lnTo>
                  <a:lnTo>
                    <a:pt x="2733" y="406"/>
                  </a:lnTo>
                  <a:lnTo>
                    <a:pt x="2738" y="409"/>
                  </a:lnTo>
                  <a:lnTo>
                    <a:pt x="2744" y="415"/>
                  </a:lnTo>
                  <a:lnTo>
                    <a:pt x="2749" y="419"/>
                  </a:lnTo>
                  <a:lnTo>
                    <a:pt x="2755" y="426"/>
                  </a:lnTo>
                  <a:lnTo>
                    <a:pt x="2759" y="430"/>
                  </a:lnTo>
                  <a:lnTo>
                    <a:pt x="2763" y="438"/>
                  </a:lnTo>
                  <a:lnTo>
                    <a:pt x="2767" y="443"/>
                  </a:lnTo>
                  <a:lnTo>
                    <a:pt x="2770" y="452"/>
                  </a:lnTo>
                  <a:lnTo>
                    <a:pt x="2773" y="457"/>
                  </a:lnTo>
                  <a:lnTo>
                    <a:pt x="2775" y="462"/>
                  </a:lnTo>
                  <a:lnTo>
                    <a:pt x="2777" y="468"/>
                  </a:lnTo>
                  <a:lnTo>
                    <a:pt x="2779" y="473"/>
                  </a:lnTo>
                  <a:lnTo>
                    <a:pt x="2774" y="478"/>
                  </a:lnTo>
                  <a:lnTo>
                    <a:pt x="2776" y="484"/>
                  </a:lnTo>
                  <a:lnTo>
                    <a:pt x="2781" y="491"/>
                  </a:lnTo>
                  <a:lnTo>
                    <a:pt x="2788" y="500"/>
                  </a:lnTo>
                  <a:lnTo>
                    <a:pt x="2795" y="508"/>
                  </a:lnTo>
                  <a:lnTo>
                    <a:pt x="2804" y="518"/>
                  </a:lnTo>
                  <a:lnTo>
                    <a:pt x="2809" y="527"/>
                  </a:lnTo>
                  <a:lnTo>
                    <a:pt x="2811" y="538"/>
                  </a:lnTo>
                  <a:lnTo>
                    <a:pt x="2808" y="538"/>
                  </a:lnTo>
                  <a:lnTo>
                    <a:pt x="2805" y="540"/>
                  </a:lnTo>
                  <a:lnTo>
                    <a:pt x="2808" y="544"/>
                  </a:lnTo>
                  <a:lnTo>
                    <a:pt x="2812" y="550"/>
                  </a:lnTo>
                  <a:lnTo>
                    <a:pt x="2816" y="555"/>
                  </a:lnTo>
                  <a:lnTo>
                    <a:pt x="2818" y="563"/>
                  </a:lnTo>
                  <a:lnTo>
                    <a:pt x="2820" y="569"/>
                  </a:lnTo>
                  <a:lnTo>
                    <a:pt x="2822" y="577"/>
                  </a:lnTo>
                  <a:lnTo>
                    <a:pt x="2824" y="585"/>
                  </a:lnTo>
                  <a:lnTo>
                    <a:pt x="2827" y="592"/>
                  </a:lnTo>
                  <a:lnTo>
                    <a:pt x="2828" y="599"/>
                  </a:lnTo>
                  <a:lnTo>
                    <a:pt x="2830" y="606"/>
                  </a:lnTo>
                  <a:lnTo>
                    <a:pt x="2833" y="611"/>
                  </a:lnTo>
                  <a:lnTo>
                    <a:pt x="2836" y="617"/>
                  </a:lnTo>
                  <a:lnTo>
                    <a:pt x="2840" y="620"/>
                  </a:lnTo>
                  <a:lnTo>
                    <a:pt x="2845" y="625"/>
                  </a:lnTo>
                  <a:lnTo>
                    <a:pt x="2852" y="627"/>
                  </a:lnTo>
                  <a:lnTo>
                    <a:pt x="2859" y="627"/>
                  </a:lnTo>
                  <a:lnTo>
                    <a:pt x="2864" y="634"/>
                  </a:lnTo>
                  <a:lnTo>
                    <a:pt x="2865" y="643"/>
                  </a:lnTo>
                  <a:lnTo>
                    <a:pt x="2865" y="652"/>
                  </a:lnTo>
                  <a:lnTo>
                    <a:pt x="2867" y="660"/>
                  </a:lnTo>
                  <a:lnTo>
                    <a:pt x="2865" y="670"/>
                  </a:lnTo>
                  <a:lnTo>
                    <a:pt x="2865" y="679"/>
                  </a:lnTo>
                  <a:lnTo>
                    <a:pt x="2865" y="687"/>
                  </a:lnTo>
                  <a:lnTo>
                    <a:pt x="2868" y="697"/>
                  </a:lnTo>
                  <a:lnTo>
                    <a:pt x="2870" y="696"/>
                  </a:lnTo>
                  <a:lnTo>
                    <a:pt x="2873" y="695"/>
                  </a:lnTo>
                  <a:lnTo>
                    <a:pt x="2874" y="695"/>
                  </a:lnTo>
                  <a:lnTo>
                    <a:pt x="2875" y="697"/>
                  </a:lnTo>
                  <a:lnTo>
                    <a:pt x="2874" y="702"/>
                  </a:lnTo>
                  <a:lnTo>
                    <a:pt x="2875" y="709"/>
                  </a:lnTo>
                  <a:lnTo>
                    <a:pt x="2877" y="712"/>
                  </a:lnTo>
                  <a:lnTo>
                    <a:pt x="2881" y="718"/>
                  </a:lnTo>
                  <a:lnTo>
                    <a:pt x="2886" y="721"/>
                  </a:lnTo>
                  <a:lnTo>
                    <a:pt x="2893" y="723"/>
                  </a:lnTo>
                  <a:lnTo>
                    <a:pt x="2900" y="725"/>
                  </a:lnTo>
                  <a:lnTo>
                    <a:pt x="2909" y="728"/>
                  </a:lnTo>
                  <a:lnTo>
                    <a:pt x="2915" y="731"/>
                  </a:lnTo>
                  <a:lnTo>
                    <a:pt x="2923" y="733"/>
                  </a:lnTo>
                  <a:lnTo>
                    <a:pt x="2933" y="735"/>
                  </a:lnTo>
                  <a:lnTo>
                    <a:pt x="2941" y="738"/>
                  </a:lnTo>
                  <a:lnTo>
                    <a:pt x="2947" y="741"/>
                  </a:lnTo>
                  <a:lnTo>
                    <a:pt x="2956" y="747"/>
                  </a:lnTo>
                  <a:lnTo>
                    <a:pt x="2960" y="752"/>
                  </a:lnTo>
                  <a:lnTo>
                    <a:pt x="2968" y="760"/>
                  </a:lnTo>
                  <a:lnTo>
                    <a:pt x="2977" y="765"/>
                  </a:lnTo>
                  <a:lnTo>
                    <a:pt x="2985" y="775"/>
                  </a:lnTo>
                  <a:lnTo>
                    <a:pt x="2989" y="784"/>
                  </a:lnTo>
                  <a:lnTo>
                    <a:pt x="2993" y="795"/>
                  </a:lnTo>
                  <a:lnTo>
                    <a:pt x="2993" y="805"/>
                  </a:lnTo>
                  <a:lnTo>
                    <a:pt x="2992" y="817"/>
                  </a:lnTo>
                  <a:lnTo>
                    <a:pt x="2988" y="828"/>
                  </a:lnTo>
                  <a:lnTo>
                    <a:pt x="2986" y="842"/>
                  </a:lnTo>
                  <a:lnTo>
                    <a:pt x="2981" y="854"/>
                  </a:lnTo>
                  <a:lnTo>
                    <a:pt x="2976" y="868"/>
                  </a:lnTo>
                  <a:lnTo>
                    <a:pt x="2971" y="881"/>
                  </a:lnTo>
                  <a:lnTo>
                    <a:pt x="2969" y="895"/>
                  </a:lnTo>
                  <a:lnTo>
                    <a:pt x="2965" y="908"/>
                  </a:lnTo>
                  <a:lnTo>
                    <a:pt x="2963" y="922"/>
                  </a:lnTo>
                  <a:lnTo>
                    <a:pt x="2963" y="934"/>
                  </a:lnTo>
                  <a:lnTo>
                    <a:pt x="2965" y="948"/>
                  </a:lnTo>
                  <a:lnTo>
                    <a:pt x="2959" y="967"/>
                  </a:lnTo>
                  <a:lnTo>
                    <a:pt x="2958" y="987"/>
                  </a:lnTo>
                  <a:lnTo>
                    <a:pt x="2954" y="1007"/>
                  </a:lnTo>
                  <a:lnTo>
                    <a:pt x="2953" y="1029"/>
                  </a:lnTo>
                  <a:lnTo>
                    <a:pt x="2951" y="1050"/>
                  </a:lnTo>
                  <a:lnTo>
                    <a:pt x="2951" y="1070"/>
                  </a:lnTo>
                  <a:lnTo>
                    <a:pt x="2951" y="1092"/>
                  </a:lnTo>
                  <a:lnTo>
                    <a:pt x="2951" y="1113"/>
                  </a:lnTo>
                  <a:lnTo>
                    <a:pt x="2951" y="1134"/>
                  </a:lnTo>
                  <a:lnTo>
                    <a:pt x="2951" y="1156"/>
                  </a:lnTo>
                  <a:lnTo>
                    <a:pt x="2951" y="1176"/>
                  </a:lnTo>
                  <a:lnTo>
                    <a:pt x="2952" y="1198"/>
                  </a:lnTo>
                  <a:lnTo>
                    <a:pt x="2951" y="1218"/>
                  </a:lnTo>
                  <a:lnTo>
                    <a:pt x="2951" y="1239"/>
                  </a:lnTo>
                  <a:lnTo>
                    <a:pt x="2950" y="1259"/>
                  </a:lnTo>
                  <a:lnTo>
                    <a:pt x="2950" y="1280"/>
                  </a:lnTo>
                  <a:lnTo>
                    <a:pt x="2946" y="1298"/>
                  </a:lnTo>
                  <a:lnTo>
                    <a:pt x="2945" y="1317"/>
                  </a:lnTo>
                  <a:lnTo>
                    <a:pt x="2944" y="1335"/>
                  </a:lnTo>
                  <a:lnTo>
                    <a:pt x="2945" y="1352"/>
                  </a:lnTo>
                  <a:lnTo>
                    <a:pt x="2946" y="1367"/>
                  </a:lnTo>
                  <a:lnTo>
                    <a:pt x="2948" y="1385"/>
                  </a:lnTo>
                  <a:lnTo>
                    <a:pt x="2952" y="1400"/>
                  </a:lnTo>
                  <a:lnTo>
                    <a:pt x="2956" y="1416"/>
                  </a:lnTo>
                  <a:lnTo>
                    <a:pt x="2958" y="1430"/>
                  </a:lnTo>
                  <a:lnTo>
                    <a:pt x="2962" y="1446"/>
                  </a:lnTo>
                  <a:lnTo>
                    <a:pt x="2965" y="1462"/>
                  </a:lnTo>
                  <a:lnTo>
                    <a:pt x="2969" y="1479"/>
                  </a:lnTo>
                  <a:lnTo>
                    <a:pt x="2970" y="1495"/>
                  </a:lnTo>
                  <a:lnTo>
                    <a:pt x="2971" y="1514"/>
                  </a:lnTo>
                  <a:lnTo>
                    <a:pt x="2971" y="1533"/>
                  </a:lnTo>
                  <a:lnTo>
                    <a:pt x="2971" y="1554"/>
                  </a:lnTo>
                  <a:lnTo>
                    <a:pt x="2982" y="1552"/>
                  </a:lnTo>
                  <a:lnTo>
                    <a:pt x="2994" y="1551"/>
                  </a:lnTo>
                  <a:lnTo>
                    <a:pt x="3007" y="1550"/>
                  </a:lnTo>
                  <a:lnTo>
                    <a:pt x="3021" y="1549"/>
                  </a:lnTo>
                  <a:lnTo>
                    <a:pt x="3034" y="1547"/>
                  </a:lnTo>
                  <a:lnTo>
                    <a:pt x="3047" y="1546"/>
                  </a:lnTo>
                  <a:lnTo>
                    <a:pt x="3062" y="1544"/>
                  </a:lnTo>
                  <a:lnTo>
                    <a:pt x="3075" y="1544"/>
                  </a:lnTo>
                  <a:lnTo>
                    <a:pt x="3088" y="1542"/>
                  </a:lnTo>
                  <a:lnTo>
                    <a:pt x="3101" y="1540"/>
                  </a:lnTo>
                  <a:lnTo>
                    <a:pt x="3115" y="1540"/>
                  </a:lnTo>
                  <a:lnTo>
                    <a:pt x="3128" y="1542"/>
                  </a:lnTo>
                  <a:lnTo>
                    <a:pt x="3140" y="1543"/>
                  </a:lnTo>
                  <a:lnTo>
                    <a:pt x="3152" y="1546"/>
                  </a:lnTo>
                  <a:lnTo>
                    <a:pt x="3163" y="1547"/>
                  </a:lnTo>
                  <a:lnTo>
                    <a:pt x="3175" y="1552"/>
                  </a:lnTo>
                  <a:lnTo>
                    <a:pt x="3175" y="1556"/>
                  </a:lnTo>
                  <a:lnTo>
                    <a:pt x="3175" y="1558"/>
                  </a:lnTo>
                  <a:lnTo>
                    <a:pt x="3165" y="1561"/>
                  </a:lnTo>
                  <a:lnTo>
                    <a:pt x="3159" y="1564"/>
                  </a:lnTo>
                  <a:lnTo>
                    <a:pt x="3156" y="1565"/>
                  </a:lnTo>
                  <a:lnTo>
                    <a:pt x="3157" y="1567"/>
                  </a:lnTo>
                  <a:lnTo>
                    <a:pt x="3158" y="1567"/>
                  </a:lnTo>
                  <a:lnTo>
                    <a:pt x="3163" y="1567"/>
                  </a:lnTo>
                  <a:lnTo>
                    <a:pt x="3168" y="1569"/>
                  </a:lnTo>
                  <a:lnTo>
                    <a:pt x="3176" y="1570"/>
                  </a:lnTo>
                  <a:lnTo>
                    <a:pt x="3182" y="1570"/>
                  </a:lnTo>
                  <a:lnTo>
                    <a:pt x="3191" y="1570"/>
                  </a:lnTo>
                  <a:lnTo>
                    <a:pt x="3197" y="1571"/>
                  </a:lnTo>
                  <a:lnTo>
                    <a:pt x="3204" y="1573"/>
                  </a:lnTo>
                  <a:lnTo>
                    <a:pt x="3210" y="1574"/>
                  </a:lnTo>
                  <a:lnTo>
                    <a:pt x="3213" y="1577"/>
                  </a:lnTo>
                  <a:lnTo>
                    <a:pt x="3217" y="1580"/>
                  </a:lnTo>
                  <a:lnTo>
                    <a:pt x="3218" y="1587"/>
                  </a:lnTo>
                  <a:lnTo>
                    <a:pt x="3218" y="1596"/>
                  </a:lnTo>
                  <a:lnTo>
                    <a:pt x="3221" y="1605"/>
                  </a:lnTo>
                  <a:lnTo>
                    <a:pt x="3223" y="1615"/>
                  </a:lnTo>
                  <a:lnTo>
                    <a:pt x="3224" y="1625"/>
                  </a:lnTo>
                  <a:lnTo>
                    <a:pt x="3223" y="1633"/>
                  </a:lnTo>
                  <a:lnTo>
                    <a:pt x="3219" y="1642"/>
                  </a:lnTo>
                  <a:lnTo>
                    <a:pt x="3216" y="1646"/>
                  </a:lnTo>
                  <a:lnTo>
                    <a:pt x="3213" y="1651"/>
                  </a:lnTo>
                  <a:lnTo>
                    <a:pt x="3209" y="1653"/>
                  </a:lnTo>
                  <a:lnTo>
                    <a:pt x="3203" y="1657"/>
                  </a:lnTo>
                  <a:lnTo>
                    <a:pt x="3210" y="1666"/>
                  </a:lnTo>
                  <a:lnTo>
                    <a:pt x="3217" y="1676"/>
                  </a:lnTo>
                  <a:lnTo>
                    <a:pt x="3219" y="1681"/>
                  </a:lnTo>
                  <a:lnTo>
                    <a:pt x="3223" y="1686"/>
                  </a:lnTo>
                  <a:lnTo>
                    <a:pt x="3225" y="1693"/>
                  </a:lnTo>
                  <a:lnTo>
                    <a:pt x="3228" y="1698"/>
                  </a:lnTo>
                  <a:lnTo>
                    <a:pt x="3229" y="1704"/>
                  </a:lnTo>
                  <a:lnTo>
                    <a:pt x="3230" y="1710"/>
                  </a:lnTo>
                  <a:lnTo>
                    <a:pt x="3230" y="1716"/>
                  </a:lnTo>
                  <a:lnTo>
                    <a:pt x="3230" y="1724"/>
                  </a:lnTo>
                  <a:lnTo>
                    <a:pt x="3228" y="1730"/>
                  </a:lnTo>
                  <a:lnTo>
                    <a:pt x="3225" y="1737"/>
                  </a:lnTo>
                  <a:lnTo>
                    <a:pt x="3222" y="1745"/>
                  </a:lnTo>
                  <a:lnTo>
                    <a:pt x="3218" y="1752"/>
                  </a:lnTo>
                  <a:lnTo>
                    <a:pt x="3213" y="1760"/>
                  </a:lnTo>
                  <a:lnTo>
                    <a:pt x="3213" y="1768"/>
                  </a:lnTo>
                  <a:lnTo>
                    <a:pt x="3213" y="1774"/>
                  </a:lnTo>
                  <a:lnTo>
                    <a:pt x="3215" y="1780"/>
                  </a:lnTo>
                  <a:lnTo>
                    <a:pt x="3217" y="1786"/>
                  </a:lnTo>
                  <a:lnTo>
                    <a:pt x="3222" y="1790"/>
                  </a:lnTo>
                  <a:lnTo>
                    <a:pt x="3227" y="1797"/>
                  </a:lnTo>
                  <a:lnTo>
                    <a:pt x="3234" y="1803"/>
                  </a:lnTo>
                  <a:lnTo>
                    <a:pt x="3236" y="1802"/>
                  </a:lnTo>
                  <a:lnTo>
                    <a:pt x="3238" y="1804"/>
                  </a:lnTo>
                  <a:lnTo>
                    <a:pt x="3239" y="1809"/>
                  </a:lnTo>
                  <a:lnTo>
                    <a:pt x="3240" y="1815"/>
                  </a:lnTo>
                  <a:lnTo>
                    <a:pt x="3240" y="1822"/>
                  </a:lnTo>
                  <a:lnTo>
                    <a:pt x="3240" y="1830"/>
                  </a:lnTo>
                  <a:lnTo>
                    <a:pt x="3239" y="1840"/>
                  </a:lnTo>
                  <a:lnTo>
                    <a:pt x="3238" y="1852"/>
                  </a:lnTo>
                  <a:lnTo>
                    <a:pt x="3236" y="1862"/>
                  </a:lnTo>
                  <a:lnTo>
                    <a:pt x="3234" y="1873"/>
                  </a:lnTo>
                  <a:lnTo>
                    <a:pt x="3231" y="1883"/>
                  </a:lnTo>
                  <a:lnTo>
                    <a:pt x="3229" y="1894"/>
                  </a:lnTo>
                  <a:lnTo>
                    <a:pt x="3225" y="1904"/>
                  </a:lnTo>
                  <a:lnTo>
                    <a:pt x="3224" y="1913"/>
                  </a:lnTo>
                  <a:lnTo>
                    <a:pt x="3221" y="1922"/>
                  </a:lnTo>
                  <a:lnTo>
                    <a:pt x="3218" y="1930"/>
                  </a:lnTo>
                  <a:lnTo>
                    <a:pt x="3212" y="1937"/>
                  </a:lnTo>
                  <a:lnTo>
                    <a:pt x="3206" y="1947"/>
                  </a:lnTo>
                  <a:lnTo>
                    <a:pt x="3201" y="1957"/>
                  </a:lnTo>
                  <a:lnTo>
                    <a:pt x="3198" y="1968"/>
                  </a:lnTo>
                  <a:lnTo>
                    <a:pt x="3193" y="1977"/>
                  </a:lnTo>
                  <a:lnTo>
                    <a:pt x="3189" y="1988"/>
                  </a:lnTo>
                  <a:lnTo>
                    <a:pt x="3186" y="1998"/>
                  </a:lnTo>
                  <a:lnTo>
                    <a:pt x="3182" y="2009"/>
                  </a:lnTo>
                  <a:lnTo>
                    <a:pt x="3178" y="2017"/>
                  </a:lnTo>
                  <a:lnTo>
                    <a:pt x="3174" y="2027"/>
                  </a:lnTo>
                  <a:lnTo>
                    <a:pt x="3169" y="2036"/>
                  </a:lnTo>
                  <a:lnTo>
                    <a:pt x="3165" y="2044"/>
                  </a:lnTo>
                  <a:lnTo>
                    <a:pt x="3159" y="2053"/>
                  </a:lnTo>
                  <a:lnTo>
                    <a:pt x="3154" y="2059"/>
                  </a:lnTo>
                  <a:lnTo>
                    <a:pt x="3147" y="2065"/>
                  </a:lnTo>
                  <a:lnTo>
                    <a:pt x="3141" y="2072"/>
                  </a:lnTo>
                  <a:lnTo>
                    <a:pt x="3139" y="2080"/>
                  </a:lnTo>
                  <a:lnTo>
                    <a:pt x="3136" y="2088"/>
                  </a:lnTo>
                  <a:lnTo>
                    <a:pt x="3132" y="2094"/>
                  </a:lnTo>
                  <a:lnTo>
                    <a:pt x="3127" y="2102"/>
                  </a:lnTo>
                  <a:lnTo>
                    <a:pt x="3121" y="2107"/>
                  </a:lnTo>
                  <a:lnTo>
                    <a:pt x="3113" y="2114"/>
                  </a:lnTo>
                  <a:lnTo>
                    <a:pt x="3105" y="2118"/>
                  </a:lnTo>
                  <a:lnTo>
                    <a:pt x="3097" y="2123"/>
                  </a:lnTo>
                  <a:lnTo>
                    <a:pt x="3087" y="2126"/>
                  </a:lnTo>
                  <a:lnTo>
                    <a:pt x="3077" y="2131"/>
                  </a:lnTo>
                  <a:lnTo>
                    <a:pt x="3068" y="2134"/>
                  </a:lnTo>
                  <a:lnTo>
                    <a:pt x="3058" y="2137"/>
                  </a:lnTo>
                  <a:lnTo>
                    <a:pt x="3048" y="2141"/>
                  </a:lnTo>
                  <a:lnTo>
                    <a:pt x="3039" y="2145"/>
                  </a:lnTo>
                  <a:lnTo>
                    <a:pt x="3029" y="2147"/>
                  </a:lnTo>
                  <a:lnTo>
                    <a:pt x="3022" y="2151"/>
                  </a:lnTo>
                  <a:lnTo>
                    <a:pt x="2986" y="2162"/>
                  </a:lnTo>
                  <a:lnTo>
                    <a:pt x="2951" y="2174"/>
                  </a:lnTo>
                  <a:lnTo>
                    <a:pt x="2915" y="2184"/>
                  </a:lnTo>
                  <a:lnTo>
                    <a:pt x="2880" y="2195"/>
                  </a:lnTo>
                  <a:lnTo>
                    <a:pt x="2844" y="2203"/>
                  </a:lnTo>
                  <a:lnTo>
                    <a:pt x="2808" y="2213"/>
                  </a:lnTo>
                  <a:lnTo>
                    <a:pt x="2773" y="2223"/>
                  </a:lnTo>
                  <a:lnTo>
                    <a:pt x="2738" y="2232"/>
                  </a:lnTo>
                  <a:lnTo>
                    <a:pt x="2702" y="2242"/>
                  </a:lnTo>
                  <a:lnTo>
                    <a:pt x="2665" y="2251"/>
                  </a:lnTo>
                  <a:lnTo>
                    <a:pt x="2629" y="2261"/>
                  </a:lnTo>
                  <a:lnTo>
                    <a:pt x="2594" y="2271"/>
                  </a:lnTo>
                  <a:lnTo>
                    <a:pt x="2558" y="2282"/>
                  </a:lnTo>
                  <a:lnTo>
                    <a:pt x="2523" y="2294"/>
                  </a:lnTo>
                  <a:lnTo>
                    <a:pt x="2488" y="2306"/>
                  </a:lnTo>
                  <a:lnTo>
                    <a:pt x="2455" y="2321"/>
                  </a:lnTo>
                  <a:lnTo>
                    <a:pt x="2439" y="2324"/>
                  </a:lnTo>
                  <a:lnTo>
                    <a:pt x="2426" y="2328"/>
                  </a:lnTo>
                  <a:lnTo>
                    <a:pt x="2411" y="2332"/>
                  </a:lnTo>
                  <a:lnTo>
                    <a:pt x="2398" y="2337"/>
                  </a:lnTo>
                  <a:lnTo>
                    <a:pt x="2382" y="2341"/>
                  </a:lnTo>
                  <a:lnTo>
                    <a:pt x="2368" y="2346"/>
                  </a:lnTo>
                  <a:lnTo>
                    <a:pt x="2355" y="2350"/>
                  </a:lnTo>
                  <a:lnTo>
                    <a:pt x="2341" y="2356"/>
                  </a:lnTo>
                  <a:lnTo>
                    <a:pt x="2326" y="2359"/>
                  </a:lnTo>
                  <a:lnTo>
                    <a:pt x="2311" y="2363"/>
                  </a:lnTo>
                  <a:lnTo>
                    <a:pt x="2297" y="2368"/>
                  </a:lnTo>
                  <a:lnTo>
                    <a:pt x="2285" y="2371"/>
                  </a:lnTo>
                  <a:lnTo>
                    <a:pt x="2270" y="2374"/>
                  </a:lnTo>
                  <a:lnTo>
                    <a:pt x="2257" y="2377"/>
                  </a:lnTo>
                  <a:lnTo>
                    <a:pt x="2244" y="2380"/>
                  </a:lnTo>
                  <a:lnTo>
                    <a:pt x="2231" y="2381"/>
                  </a:lnTo>
                  <a:lnTo>
                    <a:pt x="2217" y="2371"/>
                  </a:lnTo>
                  <a:lnTo>
                    <a:pt x="2204" y="2363"/>
                  </a:lnTo>
                  <a:lnTo>
                    <a:pt x="2190" y="2357"/>
                  </a:lnTo>
                  <a:lnTo>
                    <a:pt x="2175" y="2351"/>
                  </a:lnTo>
                  <a:lnTo>
                    <a:pt x="2158" y="2347"/>
                  </a:lnTo>
                  <a:lnTo>
                    <a:pt x="2143" y="2344"/>
                  </a:lnTo>
                  <a:lnTo>
                    <a:pt x="2126" y="2343"/>
                  </a:lnTo>
                  <a:lnTo>
                    <a:pt x="2110" y="2343"/>
                  </a:lnTo>
                  <a:lnTo>
                    <a:pt x="2093" y="2343"/>
                  </a:lnTo>
                  <a:lnTo>
                    <a:pt x="2076" y="2345"/>
                  </a:lnTo>
                  <a:lnTo>
                    <a:pt x="2060" y="2347"/>
                  </a:lnTo>
                  <a:lnTo>
                    <a:pt x="2044" y="2351"/>
                  </a:lnTo>
                  <a:lnTo>
                    <a:pt x="2028" y="2356"/>
                  </a:lnTo>
                  <a:lnTo>
                    <a:pt x="2013" y="2361"/>
                  </a:lnTo>
                  <a:lnTo>
                    <a:pt x="1997" y="2368"/>
                  </a:lnTo>
                  <a:lnTo>
                    <a:pt x="1984" y="2375"/>
                  </a:lnTo>
                  <a:lnTo>
                    <a:pt x="1980" y="2365"/>
                  </a:lnTo>
                  <a:lnTo>
                    <a:pt x="1974" y="2359"/>
                  </a:lnTo>
                  <a:lnTo>
                    <a:pt x="1967" y="2354"/>
                  </a:lnTo>
                  <a:lnTo>
                    <a:pt x="1960" y="2350"/>
                  </a:lnTo>
                  <a:lnTo>
                    <a:pt x="1950" y="2348"/>
                  </a:lnTo>
                  <a:lnTo>
                    <a:pt x="1942" y="2347"/>
                  </a:lnTo>
                  <a:lnTo>
                    <a:pt x="1931" y="2346"/>
                  </a:lnTo>
                  <a:lnTo>
                    <a:pt x="1921" y="2346"/>
                  </a:lnTo>
                  <a:lnTo>
                    <a:pt x="1909" y="2346"/>
                  </a:lnTo>
                  <a:lnTo>
                    <a:pt x="1897" y="2347"/>
                  </a:lnTo>
                  <a:lnTo>
                    <a:pt x="1885" y="2347"/>
                  </a:lnTo>
                  <a:lnTo>
                    <a:pt x="1874" y="2348"/>
                  </a:lnTo>
                  <a:lnTo>
                    <a:pt x="1863" y="2349"/>
                  </a:lnTo>
                  <a:lnTo>
                    <a:pt x="1852" y="2350"/>
                  </a:lnTo>
                  <a:lnTo>
                    <a:pt x="1843" y="2349"/>
                  </a:lnTo>
                  <a:lnTo>
                    <a:pt x="1834" y="2349"/>
                  </a:lnTo>
                  <a:lnTo>
                    <a:pt x="1824" y="2352"/>
                  </a:lnTo>
                  <a:lnTo>
                    <a:pt x="1814" y="2357"/>
                  </a:lnTo>
                  <a:lnTo>
                    <a:pt x="1804" y="2358"/>
                  </a:lnTo>
                  <a:lnTo>
                    <a:pt x="1795" y="2358"/>
                  </a:lnTo>
                  <a:lnTo>
                    <a:pt x="1785" y="2358"/>
                  </a:lnTo>
                  <a:lnTo>
                    <a:pt x="1775" y="2357"/>
                  </a:lnTo>
                  <a:lnTo>
                    <a:pt x="1766" y="2355"/>
                  </a:lnTo>
                  <a:lnTo>
                    <a:pt x="1757" y="2354"/>
                  </a:lnTo>
                  <a:lnTo>
                    <a:pt x="1748" y="2350"/>
                  </a:lnTo>
                  <a:lnTo>
                    <a:pt x="1738" y="2348"/>
                  </a:lnTo>
                  <a:lnTo>
                    <a:pt x="1728" y="2348"/>
                  </a:lnTo>
                  <a:lnTo>
                    <a:pt x="1718" y="2348"/>
                  </a:lnTo>
                  <a:lnTo>
                    <a:pt x="1707" y="2347"/>
                  </a:lnTo>
                  <a:lnTo>
                    <a:pt x="1697" y="2348"/>
                  </a:lnTo>
                  <a:lnTo>
                    <a:pt x="1686" y="2350"/>
                  </a:lnTo>
                  <a:lnTo>
                    <a:pt x="1677" y="2356"/>
                  </a:lnTo>
                  <a:lnTo>
                    <a:pt x="1683" y="2357"/>
                  </a:lnTo>
                  <a:lnTo>
                    <a:pt x="1692" y="2358"/>
                  </a:lnTo>
                  <a:lnTo>
                    <a:pt x="1701" y="2361"/>
                  </a:lnTo>
                  <a:lnTo>
                    <a:pt x="1707" y="2368"/>
                  </a:lnTo>
                  <a:lnTo>
                    <a:pt x="1709" y="2371"/>
                  </a:lnTo>
                  <a:lnTo>
                    <a:pt x="1709" y="2380"/>
                  </a:lnTo>
                  <a:lnTo>
                    <a:pt x="1702" y="2381"/>
                  </a:lnTo>
                  <a:lnTo>
                    <a:pt x="1693" y="2384"/>
                  </a:lnTo>
                  <a:lnTo>
                    <a:pt x="1684" y="2386"/>
                  </a:lnTo>
                  <a:lnTo>
                    <a:pt x="1675" y="2389"/>
                  </a:lnTo>
                  <a:lnTo>
                    <a:pt x="1666" y="2389"/>
                  </a:lnTo>
                  <a:lnTo>
                    <a:pt x="1657" y="2391"/>
                  </a:lnTo>
                  <a:lnTo>
                    <a:pt x="1646" y="2391"/>
                  </a:lnTo>
                  <a:lnTo>
                    <a:pt x="1639" y="2392"/>
                  </a:lnTo>
                  <a:lnTo>
                    <a:pt x="1633" y="2390"/>
                  </a:lnTo>
                  <a:lnTo>
                    <a:pt x="1626" y="2389"/>
                  </a:lnTo>
                  <a:lnTo>
                    <a:pt x="1620" y="2387"/>
                  </a:lnTo>
                  <a:lnTo>
                    <a:pt x="1615" y="2384"/>
                  </a:lnTo>
                  <a:lnTo>
                    <a:pt x="1610" y="2380"/>
                  </a:lnTo>
                  <a:lnTo>
                    <a:pt x="1608" y="2374"/>
                  </a:lnTo>
                  <a:lnTo>
                    <a:pt x="1606" y="2369"/>
                  </a:lnTo>
                  <a:lnTo>
                    <a:pt x="1606" y="2361"/>
                  </a:lnTo>
                  <a:lnTo>
                    <a:pt x="1601" y="2355"/>
                  </a:lnTo>
                  <a:lnTo>
                    <a:pt x="1596" y="2349"/>
                  </a:lnTo>
                  <a:lnTo>
                    <a:pt x="1589" y="2347"/>
                  </a:lnTo>
                  <a:lnTo>
                    <a:pt x="1584" y="2346"/>
                  </a:lnTo>
                  <a:lnTo>
                    <a:pt x="1577" y="2345"/>
                  </a:lnTo>
                  <a:lnTo>
                    <a:pt x="1568" y="2347"/>
                  </a:lnTo>
                  <a:lnTo>
                    <a:pt x="1561" y="2348"/>
                  </a:lnTo>
                  <a:lnTo>
                    <a:pt x="1554" y="2351"/>
                  </a:lnTo>
                  <a:lnTo>
                    <a:pt x="1543" y="2355"/>
                  </a:lnTo>
                  <a:lnTo>
                    <a:pt x="1534" y="2358"/>
                  </a:lnTo>
                  <a:lnTo>
                    <a:pt x="1526" y="2361"/>
                  </a:lnTo>
                  <a:lnTo>
                    <a:pt x="1518" y="2365"/>
                  </a:lnTo>
                  <a:lnTo>
                    <a:pt x="1508" y="2369"/>
                  </a:lnTo>
                  <a:lnTo>
                    <a:pt x="1501" y="2371"/>
                  </a:lnTo>
                  <a:lnTo>
                    <a:pt x="1492" y="2373"/>
                  </a:lnTo>
                  <a:lnTo>
                    <a:pt x="1485" y="2375"/>
                  </a:lnTo>
                  <a:lnTo>
                    <a:pt x="1477" y="2375"/>
                  </a:lnTo>
                  <a:lnTo>
                    <a:pt x="1471" y="2376"/>
                  </a:lnTo>
                  <a:lnTo>
                    <a:pt x="1466" y="2376"/>
                  </a:lnTo>
                  <a:lnTo>
                    <a:pt x="1462" y="2377"/>
                  </a:lnTo>
                  <a:lnTo>
                    <a:pt x="1460" y="2377"/>
                  </a:lnTo>
                  <a:lnTo>
                    <a:pt x="1461" y="2378"/>
                  </a:lnTo>
                  <a:lnTo>
                    <a:pt x="1466" y="2378"/>
                  </a:lnTo>
                  <a:lnTo>
                    <a:pt x="1473" y="2380"/>
                  </a:lnTo>
                  <a:lnTo>
                    <a:pt x="1479" y="2380"/>
                  </a:lnTo>
                  <a:lnTo>
                    <a:pt x="1485" y="2380"/>
                  </a:lnTo>
                  <a:lnTo>
                    <a:pt x="1493" y="2381"/>
                  </a:lnTo>
                  <a:lnTo>
                    <a:pt x="1501" y="2383"/>
                  </a:lnTo>
                  <a:lnTo>
                    <a:pt x="1507" y="2384"/>
                  </a:lnTo>
                  <a:lnTo>
                    <a:pt x="1513" y="2386"/>
                  </a:lnTo>
                  <a:lnTo>
                    <a:pt x="1519" y="2389"/>
                  </a:lnTo>
                  <a:lnTo>
                    <a:pt x="1522" y="2392"/>
                  </a:lnTo>
                  <a:lnTo>
                    <a:pt x="1516" y="2392"/>
                  </a:lnTo>
                  <a:lnTo>
                    <a:pt x="1510" y="2392"/>
                  </a:lnTo>
                  <a:lnTo>
                    <a:pt x="1504" y="2394"/>
                  </a:lnTo>
                  <a:lnTo>
                    <a:pt x="1498" y="2396"/>
                  </a:lnTo>
                  <a:lnTo>
                    <a:pt x="1486" y="2398"/>
                  </a:lnTo>
                  <a:lnTo>
                    <a:pt x="1475" y="2401"/>
                  </a:lnTo>
                  <a:lnTo>
                    <a:pt x="1469" y="2401"/>
                  </a:lnTo>
                  <a:lnTo>
                    <a:pt x="1462" y="2402"/>
                  </a:lnTo>
                  <a:lnTo>
                    <a:pt x="1457" y="2403"/>
                  </a:lnTo>
                  <a:lnTo>
                    <a:pt x="1451" y="2404"/>
                  </a:lnTo>
                  <a:lnTo>
                    <a:pt x="1442" y="2403"/>
                  </a:lnTo>
                  <a:lnTo>
                    <a:pt x="1432" y="2402"/>
                  </a:lnTo>
                  <a:lnTo>
                    <a:pt x="1426" y="2399"/>
                  </a:lnTo>
                  <a:lnTo>
                    <a:pt x="1419" y="2395"/>
                  </a:lnTo>
                  <a:lnTo>
                    <a:pt x="1413" y="2389"/>
                  </a:lnTo>
                  <a:lnTo>
                    <a:pt x="1408" y="2383"/>
                  </a:lnTo>
                  <a:lnTo>
                    <a:pt x="1400" y="2383"/>
                  </a:lnTo>
                  <a:lnTo>
                    <a:pt x="1391" y="2384"/>
                  </a:lnTo>
                  <a:lnTo>
                    <a:pt x="1384" y="2385"/>
                  </a:lnTo>
                  <a:lnTo>
                    <a:pt x="1377" y="2388"/>
                  </a:lnTo>
                  <a:lnTo>
                    <a:pt x="1367" y="2389"/>
                  </a:lnTo>
                  <a:lnTo>
                    <a:pt x="1357" y="2391"/>
                  </a:lnTo>
                  <a:lnTo>
                    <a:pt x="1349" y="2394"/>
                  </a:lnTo>
                  <a:lnTo>
                    <a:pt x="1342" y="2396"/>
                  </a:lnTo>
                  <a:lnTo>
                    <a:pt x="1333" y="2396"/>
                  </a:lnTo>
                  <a:lnTo>
                    <a:pt x="1325" y="2397"/>
                  </a:lnTo>
                  <a:lnTo>
                    <a:pt x="1318" y="2396"/>
                  </a:lnTo>
                  <a:lnTo>
                    <a:pt x="1310" y="2396"/>
                  </a:lnTo>
                  <a:lnTo>
                    <a:pt x="1304" y="2392"/>
                  </a:lnTo>
                  <a:lnTo>
                    <a:pt x="1298" y="2389"/>
                  </a:lnTo>
                  <a:lnTo>
                    <a:pt x="1295" y="2385"/>
                  </a:lnTo>
                  <a:lnTo>
                    <a:pt x="1291" y="2380"/>
                  </a:lnTo>
                  <a:lnTo>
                    <a:pt x="1279" y="2376"/>
                  </a:lnTo>
                  <a:lnTo>
                    <a:pt x="1268" y="2375"/>
                  </a:lnTo>
                  <a:lnTo>
                    <a:pt x="1257" y="2374"/>
                  </a:lnTo>
                  <a:lnTo>
                    <a:pt x="1247" y="2374"/>
                  </a:lnTo>
                  <a:lnTo>
                    <a:pt x="1235" y="2374"/>
                  </a:lnTo>
                  <a:lnTo>
                    <a:pt x="1225" y="2375"/>
                  </a:lnTo>
                  <a:lnTo>
                    <a:pt x="1213" y="2376"/>
                  </a:lnTo>
                  <a:lnTo>
                    <a:pt x="1203" y="2378"/>
                  </a:lnTo>
                  <a:lnTo>
                    <a:pt x="1191" y="2378"/>
                  </a:lnTo>
                  <a:lnTo>
                    <a:pt x="1180" y="2380"/>
                  </a:lnTo>
                  <a:lnTo>
                    <a:pt x="1169" y="2381"/>
                  </a:lnTo>
                  <a:lnTo>
                    <a:pt x="1160" y="2383"/>
                  </a:lnTo>
                  <a:lnTo>
                    <a:pt x="1148" y="2384"/>
                  </a:lnTo>
                  <a:lnTo>
                    <a:pt x="1137" y="2386"/>
                  </a:lnTo>
                  <a:lnTo>
                    <a:pt x="1125" y="2387"/>
                  </a:lnTo>
                  <a:lnTo>
                    <a:pt x="1115" y="2389"/>
                  </a:lnTo>
                  <a:lnTo>
                    <a:pt x="1108" y="2389"/>
                  </a:lnTo>
                  <a:lnTo>
                    <a:pt x="1102" y="2391"/>
                  </a:lnTo>
                  <a:lnTo>
                    <a:pt x="1094" y="2392"/>
                  </a:lnTo>
                  <a:lnTo>
                    <a:pt x="1088" y="2395"/>
                  </a:lnTo>
                  <a:lnTo>
                    <a:pt x="1079" y="2396"/>
                  </a:lnTo>
                  <a:lnTo>
                    <a:pt x="1073" y="2397"/>
                  </a:lnTo>
                  <a:lnTo>
                    <a:pt x="1067" y="2398"/>
                  </a:lnTo>
                  <a:lnTo>
                    <a:pt x="1060" y="2399"/>
                  </a:lnTo>
                  <a:lnTo>
                    <a:pt x="1054" y="2398"/>
                  </a:lnTo>
                  <a:lnTo>
                    <a:pt x="1047" y="2398"/>
                  </a:lnTo>
                  <a:lnTo>
                    <a:pt x="1041" y="2397"/>
                  </a:lnTo>
                  <a:lnTo>
                    <a:pt x="1035" y="2396"/>
                  </a:lnTo>
                  <a:lnTo>
                    <a:pt x="1023" y="2390"/>
                  </a:lnTo>
                  <a:lnTo>
                    <a:pt x="1014" y="2383"/>
                  </a:lnTo>
                  <a:lnTo>
                    <a:pt x="1004" y="2380"/>
                  </a:lnTo>
                  <a:lnTo>
                    <a:pt x="995" y="2378"/>
                  </a:lnTo>
                  <a:lnTo>
                    <a:pt x="985" y="2377"/>
                  </a:lnTo>
                  <a:lnTo>
                    <a:pt x="976" y="2378"/>
                  </a:lnTo>
                  <a:lnTo>
                    <a:pt x="966" y="2378"/>
                  </a:lnTo>
                  <a:lnTo>
                    <a:pt x="956" y="2380"/>
                  </a:lnTo>
                  <a:lnTo>
                    <a:pt x="947" y="2380"/>
                  </a:lnTo>
                  <a:lnTo>
                    <a:pt x="937" y="2382"/>
                  </a:lnTo>
                  <a:lnTo>
                    <a:pt x="927" y="2382"/>
                  </a:lnTo>
                  <a:lnTo>
                    <a:pt x="917" y="2383"/>
                  </a:lnTo>
                  <a:lnTo>
                    <a:pt x="907" y="2383"/>
                  </a:lnTo>
                  <a:lnTo>
                    <a:pt x="899" y="2383"/>
                  </a:lnTo>
                  <a:lnTo>
                    <a:pt x="890" y="2380"/>
                  </a:lnTo>
                  <a:lnTo>
                    <a:pt x="882" y="2378"/>
                  </a:lnTo>
                  <a:lnTo>
                    <a:pt x="873" y="2374"/>
                  </a:lnTo>
                  <a:lnTo>
                    <a:pt x="867" y="2369"/>
                  </a:lnTo>
                  <a:lnTo>
                    <a:pt x="859" y="2370"/>
                  </a:lnTo>
                  <a:lnTo>
                    <a:pt x="853" y="2372"/>
                  </a:lnTo>
                  <a:lnTo>
                    <a:pt x="847" y="2373"/>
                  </a:lnTo>
                  <a:lnTo>
                    <a:pt x="841" y="2375"/>
                  </a:lnTo>
                  <a:lnTo>
                    <a:pt x="830" y="2376"/>
                  </a:lnTo>
                  <a:lnTo>
                    <a:pt x="820" y="2376"/>
                  </a:lnTo>
                  <a:lnTo>
                    <a:pt x="811" y="2373"/>
                  </a:lnTo>
                  <a:lnTo>
                    <a:pt x="800" y="2370"/>
                  </a:lnTo>
                  <a:lnTo>
                    <a:pt x="790" y="2365"/>
                  </a:lnTo>
                  <a:lnTo>
                    <a:pt x="782" y="2359"/>
                  </a:lnTo>
                  <a:lnTo>
                    <a:pt x="773" y="2362"/>
                  </a:lnTo>
                  <a:lnTo>
                    <a:pt x="766" y="2367"/>
                  </a:lnTo>
                  <a:lnTo>
                    <a:pt x="760" y="2367"/>
                  </a:lnTo>
                  <a:lnTo>
                    <a:pt x="754" y="2368"/>
                  </a:lnTo>
                  <a:lnTo>
                    <a:pt x="742" y="2365"/>
                  </a:lnTo>
                  <a:lnTo>
                    <a:pt x="732" y="2361"/>
                  </a:lnTo>
                  <a:lnTo>
                    <a:pt x="726" y="2358"/>
                  </a:lnTo>
                  <a:lnTo>
                    <a:pt x="720" y="2357"/>
                  </a:lnTo>
                  <a:lnTo>
                    <a:pt x="715" y="2354"/>
                  </a:lnTo>
                  <a:lnTo>
                    <a:pt x="709" y="2352"/>
                  </a:lnTo>
                  <a:lnTo>
                    <a:pt x="703" y="2351"/>
                  </a:lnTo>
                  <a:lnTo>
                    <a:pt x="697" y="2351"/>
                  </a:lnTo>
                  <a:lnTo>
                    <a:pt x="691" y="2352"/>
                  </a:lnTo>
                  <a:lnTo>
                    <a:pt x="684" y="2356"/>
                  </a:lnTo>
                  <a:lnTo>
                    <a:pt x="674" y="2351"/>
                  </a:lnTo>
                  <a:lnTo>
                    <a:pt x="666" y="2351"/>
                  </a:lnTo>
                  <a:lnTo>
                    <a:pt x="656" y="2351"/>
                  </a:lnTo>
                  <a:lnTo>
                    <a:pt x="648" y="2354"/>
                  </a:lnTo>
                  <a:lnTo>
                    <a:pt x="637" y="2356"/>
                  </a:lnTo>
                  <a:lnTo>
                    <a:pt x="629" y="2358"/>
                  </a:lnTo>
                  <a:lnTo>
                    <a:pt x="619" y="2361"/>
                  </a:lnTo>
                  <a:lnTo>
                    <a:pt x="611" y="2365"/>
                  </a:lnTo>
                  <a:lnTo>
                    <a:pt x="601" y="2368"/>
                  </a:lnTo>
                  <a:lnTo>
                    <a:pt x="590" y="2369"/>
                  </a:lnTo>
                  <a:lnTo>
                    <a:pt x="582" y="2370"/>
                  </a:lnTo>
                  <a:lnTo>
                    <a:pt x="576" y="2371"/>
                  </a:lnTo>
                  <a:lnTo>
                    <a:pt x="568" y="2369"/>
                  </a:lnTo>
                  <a:lnTo>
                    <a:pt x="562" y="2368"/>
                  </a:lnTo>
                  <a:lnTo>
                    <a:pt x="556" y="2361"/>
                  </a:lnTo>
                  <a:lnTo>
                    <a:pt x="553" y="2356"/>
                  </a:lnTo>
                  <a:lnTo>
                    <a:pt x="544" y="2356"/>
                  </a:lnTo>
                  <a:lnTo>
                    <a:pt x="537" y="2358"/>
                  </a:lnTo>
                  <a:lnTo>
                    <a:pt x="531" y="2360"/>
                  </a:lnTo>
                  <a:lnTo>
                    <a:pt x="524" y="2362"/>
                  </a:lnTo>
                  <a:lnTo>
                    <a:pt x="518" y="2361"/>
                  </a:lnTo>
                  <a:lnTo>
                    <a:pt x="511" y="2361"/>
                  </a:lnTo>
                  <a:lnTo>
                    <a:pt x="505" y="2358"/>
                  </a:lnTo>
                  <a:lnTo>
                    <a:pt x="499" y="2351"/>
                  </a:lnTo>
                  <a:lnTo>
                    <a:pt x="487" y="2352"/>
                  </a:lnTo>
                  <a:lnTo>
                    <a:pt x="477" y="2355"/>
                  </a:lnTo>
                  <a:lnTo>
                    <a:pt x="467" y="2356"/>
                  </a:lnTo>
                  <a:lnTo>
                    <a:pt x="458" y="2356"/>
                  </a:lnTo>
                  <a:lnTo>
                    <a:pt x="461" y="2346"/>
                  </a:lnTo>
                  <a:lnTo>
                    <a:pt x="467" y="2338"/>
                  </a:lnTo>
                  <a:lnTo>
                    <a:pt x="476" y="2334"/>
                  </a:lnTo>
                  <a:lnTo>
                    <a:pt x="487" y="2336"/>
                  </a:lnTo>
                  <a:lnTo>
                    <a:pt x="487" y="2329"/>
                  </a:lnTo>
                  <a:lnTo>
                    <a:pt x="488" y="2323"/>
                  </a:lnTo>
                  <a:lnTo>
                    <a:pt x="489" y="2317"/>
                  </a:lnTo>
                  <a:lnTo>
                    <a:pt x="490" y="2314"/>
                  </a:lnTo>
                  <a:lnTo>
                    <a:pt x="482" y="2314"/>
                  </a:lnTo>
                  <a:lnTo>
                    <a:pt x="475" y="2315"/>
                  </a:lnTo>
                  <a:lnTo>
                    <a:pt x="465" y="2315"/>
                  </a:lnTo>
                  <a:lnTo>
                    <a:pt x="458" y="2315"/>
                  </a:lnTo>
                  <a:lnTo>
                    <a:pt x="449" y="2314"/>
                  </a:lnTo>
                  <a:lnTo>
                    <a:pt x="440" y="2314"/>
                  </a:lnTo>
                  <a:lnTo>
                    <a:pt x="431" y="2314"/>
                  </a:lnTo>
                  <a:lnTo>
                    <a:pt x="423" y="2314"/>
                  </a:lnTo>
                  <a:lnTo>
                    <a:pt x="413" y="2312"/>
                  </a:lnTo>
                  <a:lnTo>
                    <a:pt x="403" y="2311"/>
                  </a:lnTo>
                  <a:lnTo>
                    <a:pt x="394" y="2311"/>
                  </a:lnTo>
                  <a:lnTo>
                    <a:pt x="384" y="2311"/>
                  </a:lnTo>
                  <a:lnTo>
                    <a:pt x="375" y="2310"/>
                  </a:lnTo>
                  <a:lnTo>
                    <a:pt x="366" y="2310"/>
                  </a:lnTo>
                  <a:lnTo>
                    <a:pt x="358" y="2310"/>
                  </a:lnTo>
                  <a:lnTo>
                    <a:pt x="349" y="2311"/>
                  </a:lnTo>
                  <a:lnTo>
                    <a:pt x="341" y="2309"/>
                  </a:lnTo>
                  <a:lnTo>
                    <a:pt x="334" y="2309"/>
                  </a:lnTo>
                  <a:lnTo>
                    <a:pt x="324" y="2309"/>
                  </a:lnTo>
                  <a:lnTo>
                    <a:pt x="316" y="2309"/>
                  </a:lnTo>
                  <a:lnTo>
                    <a:pt x="306" y="2308"/>
                  </a:lnTo>
                  <a:lnTo>
                    <a:pt x="297" y="2308"/>
                  </a:lnTo>
                  <a:lnTo>
                    <a:pt x="289" y="2307"/>
                  </a:lnTo>
                  <a:lnTo>
                    <a:pt x="282" y="2306"/>
                  </a:lnTo>
                  <a:lnTo>
                    <a:pt x="282" y="2304"/>
                  </a:lnTo>
                  <a:lnTo>
                    <a:pt x="289" y="2296"/>
                  </a:lnTo>
                  <a:lnTo>
                    <a:pt x="291" y="2291"/>
                  </a:lnTo>
                  <a:lnTo>
                    <a:pt x="289" y="2284"/>
                  </a:lnTo>
                  <a:lnTo>
                    <a:pt x="288" y="2279"/>
                  </a:lnTo>
                  <a:lnTo>
                    <a:pt x="282" y="2274"/>
                  </a:lnTo>
                  <a:lnTo>
                    <a:pt x="278" y="2267"/>
                  </a:lnTo>
                  <a:lnTo>
                    <a:pt x="275" y="2262"/>
                  </a:lnTo>
                  <a:lnTo>
                    <a:pt x="276" y="2256"/>
                  </a:lnTo>
                  <a:lnTo>
                    <a:pt x="266" y="2250"/>
                  </a:lnTo>
                  <a:lnTo>
                    <a:pt x="257" y="2247"/>
                  </a:lnTo>
                  <a:lnTo>
                    <a:pt x="247" y="2243"/>
                  </a:lnTo>
                  <a:lnTo>
                    <a:pt x="237" y="2242"/>
                  </a:lnTo>
                  <a:lnTo>
                    <a:pt x="228" y="2240"/>
                  </a:lnTo>
                  <a:lnTo>
                    <a:pt x="218" y="2237"/>
                  </a:lnTo>
                  <a:lnTo>
                    <a:pt x="208" y="2231"/>
                  </a:lnTo>
                  <a:lnTo>
                    <a:pt x="202" y="2225"/>
                  </a:lnTo>
                  <a:lnTo>
                    <a:pt x="190" y="2223"/>
                  </a:lnTo>
                  <a:lnTo>
                    <a:pt x="181" y="2222"/>
                  </a:lnTo>
                  <a:lnTo>
                    <a:pt x="169" y="2219"/>
                  </a:lnTo>
                  <a:lnTo>
                    <a:pt x="159" y="2217"/>
                  </a:lnTo>
                  <a:lnTo>
                    <a:pt x="147" y="2213"/>
                  </a:lnTo>
                  <a:lnTo>
                    <a:pt x="137" y="2210"/>
                  </a:lnTo>
                  <a:lnTo>
                    <a:pt x="126" y="2205"/>
                  </a:lnTo>
                  <a:lnTo>
                    <a:pt x="119" y="2201"/>
                  </a:lnTo>
                  <a:lnTo>
                    <a:pt x="111" y="2196"/>
                  </a:lnTo>
                  <a:lnTo>
                    <a:pt x="104" y="2189"/>
                  </a:lnTo>
                  <a:lnTo>
                    <a:pt x="99" y="2183"/>
                  </a:lnTo>
                  <a:lnTo>
                    <a:pt x="96" y="2176"/>
                  </a:lnTo>
                  <a:lnTo>
                    <a:pt x="95" y="2168"/>
                  </a:lnTo>
                  <a:lnTo>
                    <a:pt x="96" y="2159"/>
                  </a:lnTo>
                  <a:lnTo>
                    <a:pt x="100" y="2149"/>
                  </a:lnTo>
                  <a:lnTo>
                    <a:pt x="106" y="2139"/>
                  </a:lnTo>
                  <a:lnTo>
                    <a:pt x="94" y="2141"/>
                  </a:lnTo>
                  <a:lnTo>
                    <a:pt x="83" y="2144"/>
                  </a:lnTo>
                  <a:lnTo>
                    <a:pt x="71" y="2147"/>
                  </a:lnTo>
                  <a:lnTo>
                    <a:pt x="61" y="2151"/>
                  </a:lnTo>
                  <a:lnTo>
                    <a:pt x="51" y="2154"/>
                  </a:lnTo>
                  <a:lnTo>
                    <a:pt x="40" y="2157"/>
                  </a:lnTo>
                  <a:lnTo>
                    <a:pt x="29" y="2157"/>
                  </a:lnTo>
                  <a:lnTo>
                    <a:pt x="18" y="2156"/>
                  </a:lnTo>
                  <a:lnTo>
                    <a:pt x="24" y="2148"/>
                  </a:lnTo>
                  <a:lnTo>
                    <a:pt x="34" y="2144"/>
                  </a:lnTo>
                  <a:lnTo>
                    <a:pt x="39" y="2141"/>
                  </a:lnTo>
                  <a:lnTo>
                    <a:pt x="45" y="2138"/>
                  </a:lnTo>
                  <a:lnTo>
                    <a:pt x="51" y="2137"/>
                  </a:lnTo>
                  <a:lnTo>
                    <a:pt x="57" y="2135"/>
                  </a:lnTo>
                  <a:lnTo>
                    <a:pt x="64" y="2132"/>
                  </a:lnTo>
                  <a:lnTo>
                    <a:pt x="70" y="2130"/>
                  </a:lnTo>
                  <a:lnTo>
                    <a:pt x="77" y="2126"/>
                  </a:lnTo>
                  <a:lnTo>
                    <a:pt x="83" y="2125"/>
                  </a:lnTo>
                  <a:lnTo>
                    <a:pt x="89" y="2122"/>
                  </a:lnTo>
                  <a:lnTo>
                    <a:pt x="94" y="2119"/>
                  </a:lnTo>
                  <a:lnTo>
                    <a:pt x="100" y="2116"/>
                  </a:lnTo>
                  <a:lnTo>
                    <a:pt x="106" y="2115"/>
                  </a:lnTo>
                  <a:lnTo>
                    <a:pt x="100" y="2112"/>
                  </a:lnTo>
                  <a:lnTo>
                    <a:pt x="93" y="2112"/>
                  </a:lnTo>
                  <a:lnTo>
                    <a:pt x="87" y="2112"/>
                  </a:lnTo>
                  <a:lnTo>
                    <a:pt x="81" y="2115"/>
                  </a:lnTo>
                  <a:lnTo>
                    <a:pt x="75" y="2115"/>
                  </a:lnTo>
                  <a:lnTo>
                    <a:pt x="69" y="2116"/>
                  </a:lnTo>
                  <a:lnTo>
                    <a:pt x="63" y="2117"/>
                  </a:lnTo>
                  <a:lnTo>
                    <a:pt x="57" y="2120"/>
                  </a:lnTo>
                  <a:lnTo>
                    <a:pt x="51" y="2121"/>
                  </a:lnTo>
                  <a:lnTo>
                    <a:pt x="45" y="2123"/>
                  </a:lnTo>
                  <a:lnTo>
                    <a:pt x="39" y="2125"/>
                  </a:lnTo>
                  <a:lnTo>
                    <a:pt x="34" y="2126"/>
                  </a:lnTo>
                  <a:lnTo>
                    <a:pt x="26" y="2128"/>
                  </a:lnTo>
                  <a:lnTo>
                    <a:pt x="20" y="2129"/>
                  </a:lnTo>
                  <a:lnTo>
                    <a:pt x="14" y="2130"/>
                  </a:lnTo>
                  <a:lnTo>
                    <a:pt x="10" y="2132"/>
                  </a:lnTo>
                  <a:lnTo>
                    <a:pt x="10" y="2124"/>
                  </a:lnTo>
                  <a:lnTo>
                    <a:pt x="13" y="2119"/>
                  </a:lnTo>
                  <a:lnTo>
                    <a:pt x="19" y="2114"/>
                  </a:lnTo>
                  <a:lnTo>
                    <a:pt x="25" y="2110"/>
                  </a:lnTo>
                  <a:lnTo>
                    <a:pt x="33" y="2106"/>
                  </a:lnTo>
                  <a:lnTo>
                    <a:pt x="40" y="2104"/>
                  </a:lnTo>
                  <a:lnTo>
                    <a:pt x="47" y="2102"/>
                  </a:lnTo>
                  <a:lnTo>
                    <a:pt x="57" y="2099"/>
                  </a:lnTo>
                  <a:lnTo>
                    <a:pt x="63" y="2096"/>
                  </a:lnTo>
                  <a:lnTo>
                    <a:pt x="69" y="2094"/>
                  </a:lnTo>
                  <a:lnTo>
                    <a:pt x="75" y="2091"/>
                  </a:lnTo>
                  <a:lnTo>
                    <a:pt x="79" y="2088"/>
                  </a:lnTo>
                  <a:lnTo>
                    <a:pt x="82" y="2083"/>
                  </a:lnTo>
                  <a:lnTo>
                    <a:pt x="83" y="2079"/>
                  </a:lnTo>
                  <a:lnTo>
                    <a:pt x="81" y="2074"/>
                  </a:lnTo>
                  <a:lnTo>
                    <a:pt x="78" y="2068"/>
                  </a:lnTo>
                  <a:lnTo>
                    <a:pt x="71" y="2068"/>
                  </a:lnTo>
                  <a:lnTo>
                    <a:pt x="65" y="2070"/>
                  </a:lnTo>
                  <a:lnTo>
                    <a:pt x="59" y="2071"/>
                  </a:lnTo>
                  <a:lnTo>
                    <a:pt x="54" y="2074"/>
                  </a:lnTo>
                  <a:lnTo>
                    <a:pt x="42" y="2076"/>
                  </a:lnTo>
                  <a:lnTo>
                    <a:pt x="31" y="2080"/>
                  </a:lnTo>
                  <a:lnTo>
                    <a:pt x="19" y="2083"/>
                  </a:lnTo>
                  <a:lnTo>
                    <a:pt x="8" y="2086"/>
                  </a:lnTo>
                  <a:lnTo>
                    <a:pt x="0" y="2090"/>
                  </a:lnTo>
                  <a:lnTo>
                    <a:pt x="0" y="2094"/>
                  </a:lnTo>
                  <a:lnTo>
                    <a:pt x="0" y="2086"/>
                  </a:lnTo>
                  <a:lnTo>
                    <a:pt x="0" y="2081"/>
                  </a:lnTo>
                  <a:lnTo>
                    <a:pt x="0" y="2075"/>
                  </a:lnTo>
                  <a:lnTo>
                    <a:pt x="0" y="2071"/>
                  </a:lnTo>
                  <a:lnTo>
                    <a:pt x="0" y="2064"/>
                  </a:lnTo>
                  <a:lnTo>
                    <a:pt x="10" y="2062"/>
                  </a:lnTo>
                  <a:lnTo>
                    <a:pt x="16" y="2059"/>
                  </a:lnTo>
                  <a:lnTo>
                    <a:pt x="22" y="2058"/>
                  </a:lnTo>
                  <a:lnTo>
                    <a:pt x="29" y="2057"/>
                  </a:lnTo>
                  <a:lnTo>
                    <a:pt x="35" y="2057"/>
                  </a:lnTo>
                  <a:lnTo>
                    <a:pt x="41" y="2056"/>
                  </a:lnTo>
                  <a:lnTo>
                    <a:pt x="47" y="2055"/>
                  </a:lnTo>
                  <a:lnTo>
                    <a:pt x="53" y="2054"/>
                  </a:lnTo>
                  <a:lnTo>
                    <a:pt x="59" y="2054"/>
                  </a:lnTo>
                  <a:lnTo>
                    <a:pt x="57" y="2049"/>
                  </a:lnTo>
                  <a:lnTo>
                    <a:pt x="53" y="2045"/>
                  </a:lnTo>
                  <a:lnTo>
                    <a:pt x="46" y="2044"/>
                  </a:lnTo>
                  <a:lnTo>
                    <a:pt x="41" y="2044"/>
                  </a:lnTo>
                  <a:lnTo>
                    <a:pt x="33" y="2044"/>
                  </a:lnTo>
                  <a:lnTo>
                    <a:pt x="25" y="2046"/>
                  </a:lnTo>
                  <a:lnTo>
                    <a:pt x="19" y="2046"/>
                  </a:lnTo>
                  <a:lnTo>
                    <a:pt x="13" y="2046"/>
                  </a:lnTo>
                  <a:lnTo>
                    <a:pt x="14" y="2040"/>
                  </a:lnTo>
                  <a:lnTo>
                    <a:pt x="17" y="2033"/>
                  </a:lnTo>
                  <a:lnTo>
                    <a:pt x="18" y="2028"/>
                  </a:lnTo>
                  <a:lnTo>
                    <a:pt x="22" y="2022"/>
                  </a:lnTo>
                  <a:lnTo>
                    <a:pt x="22" y="2016"/>
                  </a:lnTo>
                  <a:lnTo>
                    <a:pt x="24" y="2010"/>
                  </a:lnTo>
                  <a:lnTo>
                    <a:pt x="26" y="2005"/>
                  </a:lnTo>
                  <a:lnTo>
                    <a:pt x="30" y="2000"/>
                  </a:lnTo>
                  <a:lnTo>
                    <a:pt x="34" y="1989"/>
                  </a:lnTo>
                  <a:lnTo>
                    <a:pt x="36" y="1981"/>
                  </a:lnTo>
                  <a:lnTo>
                    <a:pt x="39" y="1972"/>
                  </a:lnTo>
                  <a:lnTo>
                    <a:pt x="40" y="1966"/>
                  </a:lnTo>
                  <a:lnTo>
                    <a:pt x="49" y="1958"/>
                  </a:lnTo>
                  <a:lnTo>
                    <a:pt x="60" y="1949"/>
                  </a:lnTo>
                  <a:lnTo>
                    <a:pt x="71" y="1943"/>
                  </a:lnTo>
                  <a:lnTo>
                    <a:pt x="83" y="1936"/>
                  </a:lnTo>
                  <a:lnTo>
                    <a:pt x="94" y="1931"/>
                  </a:lnTo>
                  <a:lnTo>
                    <a:pt x="106" y="1925"/>
                  </a:lnTo>
                  <a:lnTo>
                    <a:pt x="117" y="1921"/>
                  </a:lnTo>
                  <a:lnTo>
                    <a:pt x="129" y="1917"/>
                  </a:lnTo>
                  <a:lnTo>
                    <a:pt x="140" y="1912"/>
                  </a:lnTo>
                  <a:lnTo>
                    <a:pt x="152" y="1908"/>
                  </a:lnTo>
                  <a:lnTo>
                    <a:pt x="164" y="1905"/>
                  </a:lnTo>
                  <a:lnTo>
                    <a:pt x="176" y="1903"/>
                  </a:lnTo>
                  <a:lnTo>
                    <a:pt x="188" y="1899"/>
                  </a:lnTo>
                  <a:lnTo>
                    <a:pt x="200" y="1896"/>
                  </a:lnTo>
                  <a:lnTo>
                    <a:pt x="212" y="1894"/>
                  </a:lnTo>
                  <a:lnTo>
                    <a:pt x="225" y="1891"/>
                  </a:lnTo>
                  <a:lnTo>
                    <a:pt x="225" y="1890"/>
                  </a:lnTo>
                  <a:lnTo>
                    <a:pt x="225" y="1889"/>
                  </a:lnTo>
                  <a:lnTo>
                    <a:pt x="218" y="1883"/>
                  </a:lnTo>
                  <a:lnTo>
                    <a:pt x="214" y="1880"/>
                  </a:lnTo>
                  <a:lnTo>
                    <a:pt x="212" y="1876"/>
                  </a:lnTo>
                  <a:lnTo>
                    <a:pt x="213" y="1873"/>
                  </a:lnTo>
                  <a:lnTo>
                    <a:pt x="218" y="1865"/>
                  </a:lnTo>
                  <a:lnTo>
                    <a:pt x="229" y="1859"/>
                  </a:lnTo>
                  <a:lnTo>
                    <a:pt x="232" y="1856"/>
                  </a:lnTo>
                  <a:lnTo>
                    <a:pt x="240" y="1853"/>
                  </a:lnTo>
                  <a:lnTo>
                    <a:pt x="244" y="1851"/>
                  </a:lnTo>
                  <a:lnTo>
                    <a:pt x="252" y="1848"/>
                  </a:lnTo>
                  <a:lnTo>
                    <a:pt x="257" y="1844"/>
                  </a:lnTo>
                  <a:lnTo>
                    <a:pt x="263" y="1842"/>
                  </a:lnTo>
                  <a:lnTo>
                    <a:pt x="266" y="1841"/>
                  </a:lnTo>
                  <a:lnTo>
                    <a:pt x="269" y="1840"/>
                  </a:lnTo>
                  <a:lnTo>
                    <a:pt x="269" y="1823"/>
                  </a:lnTo>
                  <a:lnTo>
                    <a:pt x="270" y="1808"/>
                  </a:lnTo>
                  <a:lnTo>
                    <a:pt x="270" y="1790"/>
                  </a:lnTo>
                  <a:lnTo>
                    <a:pt x="270" y="1774"/>
                  </a:lnTo>
                  <a:lnTo>
                    <a:pt x="267" y="1757"/>
                  </a:lnTo>
                  <a:lnTo>
                    <a:pt x="266" y="1738"/>
                  </a:lnTo>
                  <a:lnTo>
                    <a:pt x="266" y="1721"/>
                  </a:lnTo>
                  <a:lnTo>
                    <a:pt x="265" y="1704"/>
                  </a:lnTo>
                  <a:lnTo>
                    <a:pt x="263" y="1686"/>
                  </a:lnTo>
                  <a:lnTo>
                    <a:pt x="260" y="1669"/>
                  </a:lnTo>
                  <a:lnTo>
                    <a:pt x="258" y="1651"/>
                  </a:lnTo>
                  <a:lnTo>
                    <a:pt x="257" y="1633"/>
                  </a:lnTo>
                  <a:lnTo>
                    <a:pt x="254" y="1616"/>
                  </a:lnTo>
                  <a:lnTo>
                    <a:pt x="254" y="1600"/>
                  </a:lnTo>
                  <a:lnTo>
                    <a:pt x="254" y="1585"/>
                  </a:lnTo>
                  <a:lnTo>
                    <a:pt x="254" y="1570"/>
                  </a:lnTo>
                  <a:lnTo>
                    <a:pt x="260" y="1564"/>
                  </a:lnTo>
                  <a:lnTo>
                    <a:pt x="265" y="1558"/>
                  </a:lnTo>
                  <a:lnTo>
                    <a:pt x="266" y="1552"/>
                  </a:lnTo>
                  <a:lnTo>
                    <a:pt x="265" y="1547"/>
                  </a:lnTo>
                  <a:lnTo>
                    <a:pt x="260" y="1540"/>
                  </a:lnTo>
                  <a:lnTo>
                    <a:pt x="254" y="1535"/>
                  </a:lnTo>
                  <a:lnTo>
                    <a:pt x="248" y="1527"/>
                  </a:lnTo>
                  <a:lnTo>
                    <a:pt x="243" y="1521"/>
                  </a:lnTo>
                  <a:lnTo>
                    <a:pt x="236" y="1511"/>
                  </a:lnTo>
                  <a:lnTo>
                    <a:pt x="231" y="1502"/>
                  </a:lnTo>
                  <a:lnTo>
                    <a:pt x="230" y="1495"/>
                  </a:lnTo>
                  <a:lnTo>
                    <a:pt x="231" y="1491"/>
                  </a:lnTo>
                  <a:lnTo>
                    <a:pt x="231" y="1484"/>
                  </a:lnTo>
                  <a:lnTo>
                    <a:pt x="236" y="1480"/>
                  </a:lnTo>
                  <a:lnTo>
                    <a:pt x="234" y="1455"/>
                  </a:lnTo>
                  <a:lnTo>
                    <a:pt x="235" y="1431"/>
                  </a:lnTo>
                  <a:lnTo>
                    <a:pt x="238" y="1410"/>
                  </a:lnTo>
                  <a:lnTo>
                    <a:pt x="244" y="1389"/>
                  </a:lnTo>
                  <a:lnTo>
                    <a:pt x="252" y="1369"/>
                  </a:lnTo>
                  <a:lnTo>
                    <a:pt x="261" y="1349"/>
                  </a:lnTo>
                  <a:lnTo>
                    <a:pt x="271" y="1330"/>
                  </a:lnTo>
                  <a:lnTo>
                    <a:pt x="284" y="1312"/>
                  </a:lnTo>
                  <a:lnTo>
                    <a:pt x="295" y="1293"/>
                  </a:lnTo>
                  <a:lnTo>
                    <a:pt x="308" y="1274"/>
                  </a:lnTo>
                  <a:lnTo>
                    <a:pt x="322" y="1257"/>
                  </a:lnTo>
                  <a:lnTo>
                    <a:pt x="335" y="1240"/>
                  </a:lnTo>
                  <a:lnTo>
                    <a:pt x="348" y="1220"/>
                  </a:lnTo>
                  <a:lnTo>
                    <a:pt x="363" y="1202"/>
                  </a:lnTo>
                  <a:lnTo>
                    <a:pt x="375" y="1184"/>
                  </a:lnTo>
                  <a:lnTo>
                    <a:pt x="388" y="1165"/>
                  </a:lnTo>
                  <a:lnTo>
                    <a:pt x="407" y="1147"/>
                  </a:lnTo>
                  <a:lnTo>
                    <a:pt x="429" y="1132"/>
                  </a:lnTo>
                  <a:lnTo>
                    <a:pt x="449" y="1117"/>
                  </a:lnTo>
                  <a:lnTo>
                    <a:pt x="472" y="1101"/>
                  </a:lnTo>
                  <a:lnTo>
                    <a:pt x="493" y="1087"/>
                  </a:lnTo>
                  <a:lnTo>
                    <a:pt x="514" y="1075"/>
                  </a:lnTo>
                  <a:lnTo>
                    <a:pt x="537" y="1063"/>
                  </a:lnTo>
                  <a:lnTo>
                    <a:pt x="560" y="1052"/>
                  </a:lnTo>
                  <a:lnTo>
                    <a:pt x="582" y="1040"/>
                  </a:lnTo>
                  <a:lnTo>
                    <a:pt x="603" y="1029"/>
                  </a:lnTo>
                  <a:lnTo>
                    <a:pt x="626" y="1019"/>
                  </a:lnTo>
                  <a:lnTo>
                    <a:pt x="650" y="1011"/>
                  </a:lnTo>
                  <a:lnTo>
                    <a:pt x="673" y="1002"/>
                  </a:lnTo>
                  <a:lnTo>
                    <a:pt x="696" y="993"/>
                  </a:lnTo>
                  <a:lnTo>
                    <a:pt x="720" y="986"/>
                  </a:lnTo>
                  <a:lnTo>
                    <a:pt x="746" y="979"/>
                  </a:lnTo>
                  <a:lnTo>
                    <a:pt x="752" y="955"/>
                  </a:lnTo>
                  <a:lnTo>
                    <a:pt x="758" y="933"/>
                  </a:lnTo>
                  <a:lnTo>
                    <a:pt x="765" y="910"/>
                  </a:lnTo>
                  <a:lnTo>
                    <a:pt x="771" y="887"/>
                  </a:lnTo>
                  <a:lnTo>
                    <a:pt x="777" y="864"/>
                  </a:lnTo>
                  <a:lnTo>
                    <a:pt x="788" y="841"/>
                  </a:lnTo>
                  <a:lnTo>
                    <a:pt x="796" y="819"/>
                  </a:lnTo>
                  <a:lnTo>
                    <a:pt x="807" y="799"/>
                  </a:lnTo>
                  <a:lnTo>
                    <a:pt x="817" y="777"/>
                  </a:lnTo>
                  <a:lnTo>
                    <a:pt x="831" y="758"/>
                  </a:lnTo>
                  <a:lnTo>
                    <a:pt x="844" y="740"/>
                  </a:lnTo>
                  <a:lnTo>
                    <a:pt x="861" y="723"/>
                  </a:lnTo>
                  <a:lnTo>
                    <a:pt x="879" y="708"/>
                  </a:lnTo>
                  <a:lnTo>
                    <a:pt x="899" y="694"/>
                  </a:lnTo>
                  <a:lnTo>
                    <a:pt x="920" y="681"/>
                  </a:lnTo>
                  <a:lnTo>
                    <a:pt x="947" y="672"/>
                  </a:lnTo>
                  <a:lnTo>
                    <a:pt x="955" y="667"/>
                  </a:lnTo>
                  <a:lnTo>
                    <a:pt x="955" y="652"/>
                  </a:lnTo>
                  <a:lnTo>
                    <a:pt x="958" y="638"/>
                  </a:lnTo>
                  <a:lnTo>
                    <a:pt x="960" y="626"/>
                  </a:lnTo>
                  <a:lnTo>
                    <a:pt x="965" y="615"/>
                  </a:lnTo>
                  <a:lnTo>
                    <a:pt x="970" y="603"/>
                  </a:lnTo>
                  <a:lnTo>
                    <a:pt x="976" y="593"/>
                  </a:lnTo>
                  <a:lnTo>
                    <a:pt x="983" y="584"/>
                  </a:lnTo>
                  <a:lnTo>
                    <a:pt x="991" y="575"/>
                  </a:lnTo>
                  <a:lnTo>
                    <a:pt x="998" y="565"/>
                  </a:lnTo>
                  <a:lnTo>
                    <a:pt x="1008" y="558"/>
                  </a:lnTo>
                  <a:lnTo>
                    <a:pt x="1018" y="550"/>
                  </a:lnTo>
                  <a:lnTo>
                    <a:pt x="1029" y="544"/>
                  </a:lnTo>
                  <a:lnTo>
                    <a:pt x="1039" y="537"/>
                  </a:lnTo>
                  <a:lnTo>
                    <a:pt x="1051" y="532"/>
                  </a:lnTo>
                  <a:lnTo>
                    <a:pt x="1064" y="525"/>
                  </a:lnTo>
                  <a:lnTo>
                    <a:pt x="1077" y="521"/>
                  </a:lnTo>
                  <a:lnTo>
                    <a:pt x="1078" y="512"/>
                  </a:lnTo>
                  <a:lnTo>
                    <a:pt x="1080" y="505"/>
                  </a:lnTo>
                  <a:lnTo>
                    <a:pt x="1084" y="497"/>
                  </a:lnTo>
                  <a:lnTo>
                    <a:pt x="1088" y="489"/>
                  </a:lnTo>
                  <a:lnTo>
                    <a:pt x="1090" y="480"/>
                  </a:lnTo>
                  <a:lnTo>
                    <a:pt x="1096" y="473"/>
                  </a:lnTo>
                  <a:lnTo>
                    <a:pt x="1101" y="466"/>
                  </a:lnTo>
                  <a:lnTo>
                    <a:pt x="1106" y="458"/>
                  </a:lnTo>
                  <a:lnTo>
                    <a:pt x="1110" y="449"/>
                  </a:lnTo>
                  <a:lnTo>
                    <a:pt x="1115" y="443"/>
                  </a:lnTo>
                  <a:lnTo>
                    <a:pt x="1121" y="435"/>
                  </a:lnTo>
                  <a:lnTo>
                    <a:pt x="1126" y="429"/>
                  </a:lnTo>
                  <a:lnTo>
                    <a:pt x="1132" y="422"/>
                  </a:lnTo>
                  <a:lnTo>
                    <a:pt x="1137" y="416"/>
                  </a:lnTo>
                  <a:lnTo>
                    <a:pt x="1143" y="411"/>
                  </a:lnTo>
                  <a:lnTo>
                    <a:pt x="1148" y="406"/>
                  </a:lnTo>
                  <a:lnTo>
                    <a:pt x="1143" y="398"/>
                  </a:lnTo>
                  <a:lnTo>
                    <a:pt x="1139" y="391"/>
                  </a:lnTo>
                  <a:lnTo>
                    <a:pt x="1137" y="385"/>
                  </a:lnTo>
                  <a:lnTo>
                    <a:pt x="1138" y="378"/>
                  </a:lnTo>
                  <a:lnTo>
                    <a:pt x="1138" y="373"/>
                  </a:lnTo>
                  <a:lnTo>
                    <a:pt x="1141" y="366"/>
                  </a:lnTo>
                  <a:lnTo>
                    <a:pt x="1144" y="362"/>
                  </a:lnTo>
                  <a:lnTo>
                    <a:pt x="1148" y="356"/>
                  </a:lnTo>
                  <a:lnTo>
                    <a:pt x="1157" y="347"/>
                  </a:lnTo>
                  <a:lnTo>
                    <a:pt x="1169" y="338"/>
                  </a:lnTo>
                  <a:lnTo>
                    <a:pt x="1176" y="333"/>
                  </a:lnTo>
                  <a:lnTo>
                    <a:pt x="1182" y="329"/>
                  </a:lnTo>
                  <a:lnTo>
                    <a:pt x="1189" y="324"/>
                  </a:lnTo>
                  <a:lnTo>
                    <a:pt x="1195" y="321"/>
                  </a:lnTo>
                  <a:lnTo>
                    <a:pt x="1207" y="310"/>
                  </a:lnTo>
                  <a:lnTo>
                    <a:pt x="1216" y="299"/>
                  </a:lnTo>
                  <a:lnTo>
                    <a:pt x="1218" y="293"/>
                  </a:lnTo>
                  <a:lnTo>
                    <a:pt x="1221" y="287"/>
                  </a:lnTo>
                  <a:lnTo>
                    <a:pt x="1222" y="281"/>
                  </a:lnTo>
                  <a:lnTo>
                    <a:pt x="1224" y="275"/>
                  </a:lnTo>
                  <a:lnTo>
                    <a:pt x="1233" y="269"/>
                  </a:lnTo>
                  <a:lnTo>
                    <a:pt x="1242" y="262"/>
                  </a:lnTo>
                  <a:lnTo>
                    <a:pt x="1249" y="254"/>
                  </a:lnTo>
                  <a:lnTo>
                    <a:pt x="1255" y="246"/>
                  </a:lnTo>
                  <a:lnTo>
                    <a:pt x="1260" y="236"/>
                  </a:lnTo>
                  <a:lnTo>
                    <a:pt x="1263" y="227"/>
                  </a:lnTo>
                  <a:lnTo>
                    <a:pt x="1268" y="218"/>
                  </a:lnTo>
                  <a:lnTo>
                    <a:pt x="1274" y="210"/>
                  </a:lnTo>
                  <a:lnTo>
                    <a:pt x="1277" y="205"/>
                  </a:lnTo>
                  <a:lnTo>
                    <a:pt x="1280" y="199"/>
                  </a:lnTo>
                  <a:lnTo>
                    <a:pt x="1285" y="194"/>
                  </a:lnTo>
                  <a:lnTo>
                    <a:pt x="1291" y="190"/>
                  </a:lnTo>
                  <a:lnTo>
                    <a:pt x="1297" y="186"/>
                  </a:lnTo>
                  <a:lnTo>
                    <a:pt x="1304" y="183"/>
                  </a:lnTo>
                  <a:lnTo>
                    <a:pt x="1312" y="180"/>
                  </a:lnTo>
                  <a:lnTo>
                    <a:pt x="1321" y="180"/>
                  </a:lnTo>
                  <a:lnTo>
                    <a:pt x="1330" y="177"/>
                  </a:lnTo>
                  <a:lnTo>
                    <a:pt x="1338" y="175"/>
                  </a:lnTo>
                  <a:lnTo>
                    <a:pt x="1345" y="173"/>
                  </a:lnTo>
                  <a:lnTo>
                    <a:pt x="1354" y="169"/>
                  </a:lnTo>
                  <a:lnTo>
                    <a:pt x="1360" y="164"/>
                  </a:lnTo>
                  <a:lnTo>
                    <a:pt x="1367" y="161"/>
                  </a:lnTo>
                  <a:lnTo>
                    <a:pt x="1373" y="155"/>
                  </a:lnTo>
                  <a:lnTo>
                    <a:pt x="1380" y="152"/>
                  </a:lnTo>
                  <a:lnTo>
                    <a:pt x="1385" y="146"/>
                  </a:lnTo>
                  <a:lnTo>
                    <a:pt x="1391" y="141"/>
                  </a:lnTo>
                  <a:lnTo>
                    <a:pt x="1397" y="136"/>
                  </a:lnTo>
                  <a:lnTo>
                    <a:pt x="1403" y="132"/>
                  </a:lnTo>
                  <a:lnTo>
                    <a:pt x="1410" y="128"/>
                  </a:lnTo>
                  <a:lnTo>
                    <a:pt x="1416" y="124"/>
                  </a:lnTo>
                  <a:lnTo>
                    <a:pt x="1424" y="121"/>
                  </a:lnTo>
                  <a:lnTo>
                    <a:pt x="1432" y="120"/>
                  </a:lnTo>
                  <a:lnTo>
                    <a:pt x="1438" y="112"/>
                  </a:lnTo>
                  <a:lnTo>
                    <a:pt x="1447" y="106"/>
                  </a:lnTo>
                  <a:lnTo>
                    <a:pt x="1453" y="99"/>
                  </a:lnTo>
                  <a:lnTo>
                    <a:pt x="1461" y="92"/>
                  </a:lnTo>
                  <a:lnTo>
                    <a:pt x="1466" y="84"/>
                  </a:lnTo>
                  <a:lnTo>
                    <a:pt x="1473" y="79"/>
                  </a:lnTo>
                  <a:lnTo>
                    <a:pt x="1479" y="71"/>
                  </a:lnTo>
                  <a:lnTo>
                    <a:pt x="1485" y="67"/>
                  </a:lnTo>
                  <a:lnTo>
                    <a:pt x="1492" y="60"/>
                  </a:lnTo>
                  <a:lnTo>
                    <a:pt x="1498" y="57"/>
                  </a:lnTo>
                  <a:lnTo>
                    <a:pt x="1506" y="55"/>
                  </a:lnTo>
                  <a:lnTo>
                    <a:pt x="1514" y="54"/>
                  </a:lnTo>
                  <a:lnTo>
                    <a:pt x="1521" y="53"/>
                  </a:lnTo>
                  <a:lnTo>
                    <a:pt x="1531" y="55"/>
                  </a:lnTo>
                  <a:lnTo>
                    <a:pt x="1542" y="57"/>
                  </a:lnTo>
                  <a:lnTo>
                    <a:pt x="1554" y="65"/>
                  </a:lnTo>
                  <a:lnTo>
                    <a:pt x="1565" y="68"/>
                  </a:lnTo>
                  <a:lnTo>
                    <a:pt x="1577" y="70"/>
                  </a:lnTo>
                  <a:lnTo>
                    <a:pt x="1581" y="69"/>
                  </a:lnTo>
                  <a:lnTo>
                    <a:pt x="1587" y="68"/>
                  </a:lnTo>
                  <a:lnTo>
                    <a:pt x="1593" y="68"/>
                  </a:lnTo>
                  <a:lnTo>
                    <a:pt x="1601" y="67"/>
                  </a:lnTo>
                  <a:lnTo>
                    <a:pt x="1606" y="63"/>
                  </a:lnTo>
                  <a:lnTo>
                    <a:pt x="1612" y="61"/>
                  </a:lnTo>
                  <a:lnTo>
                    <a:pt x="1619" y="59"/>
                  </a:lnTo>
                  <a:lnTo>
                    <a:pt x="1625" y="57"/>
                  </a:lnTo>
                  <a:lnTo>
                    <a:pt x="1632" y="55"/>
                  </a:lnTo>
                  <a:lnTo>
                    <a:pt x="1638" y="54"/>
                  </a:lnTo>
                  <a:lnTo>
                    <a:pt x="1645" y="52"/>
                  </a:lnTo>
                  <a:lnTo>
                    <a:pt x="1652" y="52"/>
                  </a:lnTo>
                  <a:lnTo>
                    <a:pt x="1658" y="46"/>
                  </a:lnTo>
                  <a:lnTo>
                    <a:pt x="1663" y="43"/>
                  </a:lnTo>
                  <a:lnTo>
                    <a:pt x="1668" y="41"/>
                  </a:lnTo>
                  <a:lnTo>
                    <a:pt x="1673" y="41"/>
                  </a:lnTo>
                  <a:lnTo>
                    <a:pt x="1680" y="43"/>
                  </a:lnTo>
                  <a:lnTo>
                    <a:pt x="1687" y="48"/>
                  </a:lnTo>
                  <a:lnTo>
                    <a:pt x="1693" y="53"/>
                  </a:lnTo>
                  <a:lnTo>
                    <a:pt x="1701" y="55"/>
                  </a:lnTo>
                  <a:lnTo>
                    <a:pt x="1704" y="53"/>
                  </a:lnTo>
                  <a:lnTo>
                    <a:pt x="1709" y="49"/>
                  </a:lnTo>
                  <a:lnTo>
                    <a:pt x="1714" y="46"/>
                  </a:lnTo>
                  <a:lnTo>
                    <a:pt x="1720" y="40"/>
                  </a:lnTo>
                  <a:lnTo>
                    <a:pt x="1727" y="32"/>
                  </a:lnTo>
                  <a:lnTo>
                    <a:pt x="1736" y="26"/>
                  </a:lnTo>
                  <a:lnTo>
                    <a:pt x="1743" y="21"/>
                  </a:lnTo>
                  <a:lnTo>
                    <a:pt x="1752" y="18"/>
                  </a:lnTo>
                  <a:lnTo>
                    <a:pt x="1762" y="15"/>
                  </a:lnTo>
                  <a:lnTo>
                    <a:pt x="1771" y="15"/>
                  </a:lnTo>
                  <a:lnTo>
                    <a:pt x="1779" y="15"/>
                  </a:lnTo>
                  <a:lnTo>
                    <a:pt x="1789" y="15"/>
                  </a:lnTo>
                  <a:lnTo>
                    <a:pt x="1798" y="15"/>
                  </a:lnTo>
                  <a:lnTo>
                    <a:pt x="1807" y="17"/>
                  </a:lnTo>
                  <a:lnTo>
                    <a:pt x="1815" y="17"/>
                  </a:lnTo>
                  <a:lnTo>
                    <a:pt x="1825" y="19"/>
                  </a:lnTo>
                  <a:lnTo>
                    <a:pt x="1832" y="19"/>
                  </a:lnTo>
                  <a:lnTo>
                    <a:pt x="1842" y="20"/>
                  </a:lnTo>
                  <a:lnTo>
                    <a:pt x="1850" y="20"/>
                  </a:lnTo>
                  <a:lnTo>
                    <a:pt x="1858" y="20"/>
                  </a:lnTo>
                  <a:lnTo>
                    <a:pt x="1858" y="12"/>
                  </a:lnTo>
                  <a:lnTo>
                    <a:pt x="186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10" name="Freeform 362"/>
            <p:cNvSpPr/>
            <p:nvPr/>
          </p:nvSpPr>
          <p:spPr bwMode="auto">
            <a:xfrm>
              <a:off x="6863" y="3581"/>
              <a:ext cx="27" cy="15"/>
            </a:xfrm>
            <a:custGeom>
              <a:gdLst>
                <a:gd name="T0" fmla="*/ 0 w 111"/>
                <a:gd name="T1" fmla="*/ 0 h 59"/>
                <a:gd name="T2" fmla="*/ 0 w 111"/>
                <a:gd name="T3" fmla="*/ 0 h 59"/>
                <a:gd name="T4" fmla="*/ 0 w 111"/>
                <a:gd name="T5" fmla="*/ 0 h 59"/>
                <a:gd name="T6" fmla="*/ 0 w 111"/>
                <a:gd name="T7" fmla="*/ 0 h 59"/>
                <a:gd name="T8" fmla="*/ 0 w 111"/>
                <a:gd name="T9" fmla="*/ 0 h 59"/>
                <a:gd name="T10" fmla="*/ 0 w 111"/>
                <a:gd name="T11" fmla="*/ 0 h 59"/>
                <a:gd name="T12" fmla="*/ 0 w 111"/>
                <a:gd name="T13" fmla="*/ 0 h 59"/>
                <a:gd name="T14" fmla="*/ 0 w 111"/>
                <a:gd name="T15" fmla="*/ 0 h 59"/>
                <a:gd name="T16" fmla="*/ 0 w 111"/>
                <a:gd name="T17" fmla="*/ 0 h 59"/>
                <a:gd name="T18" fmla="*/ 0 w 111"/>
                <a:gd name="T19" fmla="*/ 0 h 59"/>
                <a:gd name="T20" fmla="*/ 0 w 111"/>
                <a:gd name="T21" fmla="*/ 0 h 59"/>
                <a:gd name="T22" fmla="*/ 0 w 111"/>
                <a:gd name="T23" fmla="*/ 0 h 59"/>
                <a:gd name="T24" fmla="*/ 0 w 111"/>
                <a:gd name="T25" fmla="*/ 0 h 59"/>
                <a:gd name="T26" fmla="*/ 0 w 111"/>
                <a:gd name="T27" fmla="*/ 0 h 59"/>
                <a:gd name="T28" fmla="*/ 0 w 111"/>
                <a:gd name="T29" fmla="*/ 0 h 59"/>
                <a:gd name="T30" fmla="*/ 0 w 111"/>
                <a:gd name="T31" fmla="*/ 0 h 59"/>
                <a:gd name="T32" fmla="*/ 0 w 111"/>
                <a:gd name="T33" fmla="*/ 0 h 59"/>
                <a:gd name="T34" fmla="*/ 0 w 111"/>
                <a:gd name="T35" fmla="*/ 0 h 59"/>
                <a:gd name="T36" fmla="*/ 0 w 111"/>
                <a:gd name="T37" fmla="*/ 0 h 59"/>
                <a:gd name="T38" fmla="*/ 0 w 111"/>
                <a:gd name="T39" fmla="*/ 0 h 59"/>
                <a:gd name="T40" fmla="*/ 0 w 111"/>
                <a:gd name="T41" fmla="*/ 0 h 59"/>
                <a:gd name="T42" fmla="*/ 0 w 111"/>
                <a:gd name="T43" fmla="*/ 0 h 59"/>
                <a:gd name="T44" fmla="*/ 0 w 111"/>
                <a:gd name="T45" fmla="*/ 0 h 59"/>
                <a:gd name="T46" fmla="*/ 0 w 111"/>
                <a:gd name="T47" fmla="*/ 0 h 59"/>
                <a:gd name="T48" fmla="*/ 0 w 111"/>
                <a:gd name="T49" fmla="*/ 0 h 59"/>
                <a:gd name="T50" fmla="*/ 0 w 111"/>
                <a:gd name="T51" fmla="*/ 0 h 59"/>
                <a:gd name="T52" fmla="*/ 0 w 111"/>
                <a:gd name="T53" fmla="*/ 0 h 59"/>
                <a:gd name="T54" fmla="*/ 0 w 111"/>
                <a:gd name="T55" fmla="*/ 0 h 59"/>
                <a:gd name="T56" fmla="*/ 0 w 111"/>
                <a:gd name="T57" fmla="*/ 0 h 59"/>
                <a:gd name="T58" fmla="*/ 0 w 111"/>
                <a:gd name="T59" fmla="*/ 0 h 59"/>
                <a:gd name="T60" fmla="*/ 0 w 111"/>
                <a:gd name="T61" fmla="*/ 0 h 59"/>
                <a:gd name="T62" fmla="*/ 0 w 111"/>
                <a:gd name="T63" fmla="*/ 0 h 59"/>
                <a:gd name="T64" fmla="*/ 0 w 111"/>
                <a:gd name="T65" fmla="*/ 0 h 59"/>
                <a:gd name="T66" fmla="*/ 0 w 111"/>
                <a:gd name="T67" fmla="*/ 0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59"/>
                <a:gd name="T104" fmla="*/ 111 w 111"/>
                <a:gd name="T105" fmla="*/ 59 h 59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0" h="59">
                  <a:moveTo>
                    <a:pt x="98" y="0"/>
                  </a:moveTo>
                  <a:lnTo>
                    <a:pt x="104" y="8"/>
                  </a:lnTo>
                  <a:lnTo>
                    <a:pt x="110" y="15"/>
                  </a:lnTo>
                  <a:lnTo>
                    <a:pt x="111" y="19"/>
                  </a:lnTo>
                  <a:lnTo>
                    <a:pt x="111" y="21"/>
                  </a:lnTo>
                  <a:lnTo>
                    <a:pt x="109" y="23"/>
                  </a:lnTo>
                  <a:lnTo>
                    <a:pt x="104" y="25"/>
                  </a:lnTo>
                  <a:lnTo>
                    <a:pt x="102" y="25"/>
                  </a:lnTo>
                  <a:lnTo>
                    <a:pt x="98" y="26"/>
                  </a:lnTo>
                  <a:lnTo>
                    <a:pt x="92" y="27"/>
                  </a:lnTo>
                  <a:lnTo>
                    <a:pt x="87" y="30"/>
                  </a:lnTo>
                  <a:lnTo>
                    <a:pt x="77" y="33"/>
                  </a:lnTo>
                  <a:lnTo>
                    <a:pt x="69" y="36"/>
                  </a:lnTo>
                  <a:lnTo>
                    <a:pt x="59" y="39"/>
                  </a:lnTo>
                  <a:lnTo>
                    <a:pt x="51" y="41"/>
                  </a:lnTo>
                  <a:lnTo>
                    <a:pt x="41" y="43"/>
                  </a:lnTo>
                  <a:lnTo>
                    <a:pt x="30" y="47"/>
                  </a:lnTo>
                  <a:lnTo>
                    <a:pt x="21" y="50"/>
                  </a:lnTo>
                  <a:lnTo>
                    <a:pt x="15" y="52"/>
                  </a:lnTo>
                  <a:lnTo>
                    <a:pt x="8" y="53"/>
                  </a:lnTo>
                  <a:lnTo>
                    <a:pt x="0" y="59"/>
                  </a:lnTo>
                  <a:lnTo>
                    <a:pt x="6" y="51"/>
                  </a:lnTo>
                  <a:lnTo>
                    <a:pt x="14" y="45"/>
                  </a:lnTo>
                  <a:lnTo>
                    <a:pt x="20" y="39"/>
                  </a:lnTo>
                  <a:lnTo>
                    <a:pt x="27" y="33"/>
                  </a:lnTo>
                  <a:lnTo>
                    <a:pt x="34" y="27"/>
                  </a:lnTo>
                  <a:lnTo>
                    <a:pt x="42" y="22"/>
                  </a:lnTo>
                  <a:lnTo>
                    <a:pt x="52" y="18"/>
                  </a:lnTo>
                  <a:lnTo>
                    <a:pt x="62" y="13"/>
                  </a:lnTo>
                  <a:lnTo>
                    <a:pt x="70" y="10"/>
                  </a:lnTo>
                  <a:lnTo>
                    <a:pt x="79" y="7"/>
                  </a:lnTo>
                  <a:lnTo>
                    <a:pt x="88" y="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11" name="Freeform 363"/>
            <p:cNvSpPr/>
            <p:nvPr/>
          </p:nvSpPr>
          <p:spPr bwMode="auto">
            <a:xfrm>
              <a:off x="6890" y="3584"/>
              <a:ext cx="27" cy="17"/>
            </a:xfrm>
            <a:custGeom>
              <a:gdLst>
                <a:gd name="T0" fmla="*/ 0 w 109"/>
                <a:gd name="T1" fmla="*/ 0 h 68"/>
                <a:gd name="T2" fmla="*/ 0 w 109"/>
                <a:gd name="T3" fmla="*/ 0 h 68"/>
                <a:gd name="T4" fmla="*/ 0 w 109"/>
                <a:gd name="T5" fmla="*/ 0 h 68"/>
                <a:gd name="T6" fmla="*/ 0 w 109"/>
                <a:gd name="T7" fmla="*/ 0 h 68"/>
                <a:gd name="T8" fmla="*/ 0 w 109"/>
                <a:gd name="T9" fmla="*/ 0 h 68"/>
                <a:gd name="T10" fmla="*/ 0 w 109"/>
                <a:gd name="T11" fmla="*/ 0 h 68"/>
                <a:gd name="T12" fmla="*/ 0 w 109"/>
                <a:gd name="T13" fmla="*/ 0 h 68"/>
                <a:gd name="T14" fmla="*/ 0 w 109"/>
                <a:gd name="T15" fmla="*/ 0 h 68"/>
                <a:gd name="T16" fmla="*/ 0 w 109"/>
                <a:gd name="T17" fmla="*/ 0 h 68"/>
                <a:gd name="T18" fmla="*/ 0 w 109"/>
                <a:gd name="T19" fmla="*/ 0 h 68"/>
                <a:gd name="T20" fmla="*/ 0 w 109"/>
                <a:gd name="T21" fmla="*/ 0 h 68"/>
                <a:gd name="T22" fmla="*/ 0 w 109"/>
                <a:gd name="T23" fmla="*/ 0 h 68"/>
                <a:gd name="T24" fmla="*/ 0 w 109"/>
                <a:gd name="T25" fmla="*/ 0 h 68"/>
                <a:gd name="T26" fmla="*/ 0 w 109"/>
                <a:gd name="T27" fmla="*/ 0 h 68"/>
                <a:gd name="T28" fmla="*/ 0 w 109"/>
                <a:gd name="T29" fmla="*/ 0 h 68"/>
                <a:gd name="T30" fmla="*/ 0 w 109"/>
                <a:gd name="T31" fmla="*/ 0 h 68"/>
                <a:gd name="T32" fmla="*/ 0 w 109"/>
                <a:gd name="T33" fmla="*/ 0 h 68"/>
                <a:gd name="T34" fmla="*/ 0 w 109"/>
                <a:gd name="T35" fmla="*/ 0 h 68"/>
                <a:gd name="T36" fmla="*/ 0 w 109"/>
                <a:gd name="T37" fmla="*/ 0 h 68"/>
                <a:gd name="T38" fmla="*/ 0 w 109"/>
                <a:gd name="T39" fmla="*/ 0 h 68"/>
                <a:gd name="T40" fmla="*/ 0 w 109"/>
                <a:gd name="T41" fmla="*/ 0 h 68"/>
                <a:gd name="T42" fmla="*/ 0 w 109"/>
                <a:gd name="T43" fmla="*/ 0 h 68"/>
                <a:gd name="T44" fmla="*/ 0 w 109"/>
                <a:gd name="T45" fmla="*/ 0 h 68"/>
                <a:gd name="T46" fmla="*/ 0 w 109"/>
                <a:gd name="T47" fmla="*/ 0 h 68"/>
                <a:gd name="T48" fmla="*/ 0 w 109"/>
                <a:gd name="T49" fmla="*/ 0 h 68"/>
                <a:gd name="T50" fmla="*/ 0 w 109"/>
                <a:gd name="T51" fmla="*/ 0 h 68"/>
                <a:gd name="T52" fmla="*/ 0 w 109"/>
                <a:gd name="T53" fmla="*/ 0 h 68"/>
                <a:gd name="T54" fmla="*/ 0 w 109"/>
                <a:gd name="T55" fmla="*/ 0 h 68"/>
                <a:gd name="T56" fmla="*/ 0 w 109"/>
                <a:gd name="T57" fmla="*/ 0 h 68"/>
                <a:gd name="T58" fmla="*/ 0 w 109"/>
                <a:gd name="T59" fmla="*/ 0 h 68"/>
                <a:gd name="T60" fmla="*/ 0 w 109"/>
                <a:gd name="T61" fmla="*/ 0 h 68"/>
                <a:gd name="T62" fmla="*/ 0 w 109"/>
                <a:gd name="T63" fmla="*/ 0 h 68"/>
                <a:gd name="T64" fmla="*/ 0 w 109"/>
                <a:gd name="T65" fmla="*/ 0 h 68"/>
                <a:gd name="T66" fmla="*/ 0 w 109"/>
                <a:gd name="T67" fmla="*/ 0 h 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68"/>
                <a:gd name="T104" fmla="*/ 109 w 109"/>
                <a:gd name="T105" fmla="*/ 68 h 68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68">
                  <a:moveTo>
                    <a:pt x="79" y="0"/>
                  </a:moveTo>
                  <a:lnTo>
                    <a:pt x="89" y="3"/>
                  </a:lnTo>
                  <a:lnTo>
                    <a:pt x="98" y="11"/>
                  </a:lnTo>
                  <a:lnTo>
                    <a:pt x="102" y="16"/>
                  </a:lnTo>
                  <a:lnTo>
                    <a:pt x="106" y="22"/>
                  </a:lnTo>
                  <a:lnTo>
                    <a:pt x="107" y="27"/>
                  </a:lnTo>
                  <a:lnTo>
                    <a:pt x="109" y="32"/>
                  </a:lnTo>
                  <a:lnTo>
                    <a:pt x="101" y="29"/>
                  </a:lnTo>
                  <a:lnTo>
                    <a:pt x="94" y="27"/>
                  </a:lnTo>
                  <a:lnTo>
                    <a:pt x="86" y="25"/>
                  </a:lnTo>
                  <a:lnTo>
                    <a:pt x="80" y="25"/>
                  </a:lnTo>
                  <a:lnTo>
                    <a:pt x="68" y="26"/>
                  </a:lnTo>
                  <a:lnTo>
                    <a:pt x="59" y="31"/>
                  </a:lnTo>
                  <a:lnTo>
                    <a:pt x="48" y="36"/>
                  </a:lnTo>
                  <a:lnTo>
                    <a:pt x="37" y="44"/>
                  </a:lnTo>
                  <a:lnTo>
                    <a:pt x="32" y="50"/>
                  </a:lnTo>
                  <a:lnTo>
                    <a:pt x="26" y="55"/>
                  </a:lnTo>
                  <a:lnTo>
                    <a:pt x="21" y="62"/>
                  </a:lnTo>
                  <a:lnTo>
                    <a:pt x="17" y="68"/>
                  </a:lnTo>
                  <a:lnTo>
                    <a:pt x="12" y="67"/>
                  </a:lnTo>
                  <a:lnTo>
                    <a:pt x="8" y="66"/>
                  </a:lnTo>
                  <a:lnTo>
                    <a:pt x="3" y="63"/>
                  </a:lnTo>
                  <a:lnTo>
                    <a:pt x="0" y="64"/>
                  </a:lnTo>
                  <a:lnTo>
                    <a:pt x="6" y="54"/>
                  </a:lnTo>
                  <a:lnTo>
                    <a:pt x="13" y="43"/>
                  </a:lnTo>
                  <a:lnTo>
                    <a:pt x="23" y="33"/>
                  </a:lnTo>
                  <a:lnTo>
                    <a:pt x="32" y="25"/>
                  </a:lnTo>
                  <a:lnTo>
                    <a:pt x="42" y="16"/>
                  </a:lnTo>
                  <a:lnTo>
                    <a:pt x="54" y="10"/>
                  </a:lnTo>
                  <a:lnTo>
                    <a:pt x="59" y="6"/>
                  </a:lnTo>
                  <a:lnTo>
                    <a:pt x="66" y="3"/>
                  </a:lnTo>
                  <a:lnTo>
                    <a:pt x="72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12" name="Freeform 364"/>
            <p:cNvSpPr/>
            <p:nvPr/>
          </p:nvSpPr>
          <p:spPr bwMode="auto">
            <a:xfrm>
              <a:off x="6928" y="3584"/>
              <a:ext cx="15" cy="20"/>
            </a:xfrm>
            <a:custGeom>
              <a:gdLst>
                <a:gd name="T0" fmla="*/ 0 w 60"/>
                <a:gd name="T1" fmla="*/ 0 h 80"/>
                <a:gd name="T2" fmla="*/ 0 w 60"/>
                <a:gd name="T3" fmla="*/ 0 h 80"/>
                <a:gd name="T4" fmla="*/ 0 w 60"/>
                <a:gd name="T5" fmla="*/ 0 h 80"/>
                <a:gd name="T6" fmla="*/ 0 w 60"/>
                <a:gd name="T7" fmla="*/ 0 h 80"/>
                <a:gd name="T8" fmla="*/ 0 w 60"/>
                <a:gd name="T9" fmla="*/ 0 h 80"/>
                <a:gd name="T10" fmla="*/ 0 w 60"/>
                <a:gd name="T11" fmla="*/ 0 h 80"/>
                <a:gd name="T12" fmla="*/ 0 w 60"/>
                <a:gd name="T13" fmla="*/ 0 h 80"/>
                <a:gd name="T14" fmla="*/ 0 w 60"/>
                <a:gd name="T15" fmla="*/ 0 h 80"/>
                <a:gd name="T16" fmla="*/ 0 w 60"/>
                <a:gd name="T17" fmla="*/ 0 h 80"/>
                <a:gd name="T18" fmla="*/ 0 w 60"/>
                <a:gd name="T19" fmla="*/ 0 h 80"/>
                <a:gd name="T20" fmla="*/ 0 w 60"/>
                <a:gd name="T21" fmla="*/ 0 h 80"/>
                <a:gd name="T22" fmla="*/ 0 w 60"/>
                <a:gd name="T23" fmla="*/ 0 h 80"/>
                <a:gd name="T24" fmla="*/ 0 w 60"/>
                <a:gd name="T25" fmla="*/ 0 h 80"/>
                <a:gd name="T26" fmla="*/ 0 w 60"/>
                <a:gd name="T27" fmla="*/ 0 h 80"/>
                <a:gd name="T28" fmla="*/ 0 w 60"/>
                <a:gd name="T29" fmla="*/ 0 h 80"/>
                <a:gd name="T30" fmla="*/ 0 w 60"/>
                <a:gd name="T31" fmla="*/ 0 h 80"/>
                <a:gd name="T32" fmla="*/ 0 w 60"/>
                <a:gd name="T33" fmla="*/ 0 h 80"/>
                <a:gd name="T34" fmla="*/ 0 w 60"/>
                <a:gd name="T35" fmla="*/ 0 h 80"/>
                <a:gd name="T36" fmla="*/ 0 w 60"/>
                <a:gd name="T37" fmla="*/ 0 h 80"/>
                <a:gd name="T38" fmla="*/ 0 w 60"/>
                <a:gd name="T39" fmla="*/ 0 h 80"/>
                <a:gd name="T40" fmla="*/ 0 w 60"/>
                <a:gd name="T41" fmla="*/ 0 h 80"/>
                <a:gd name="T42" fmla="*/ 0 w 60"/>
                <a:gd name="T43" fmla="*/ 0 h 80"/>
                <a:gd name="T44" fmla="*/ 0 w 60"/>
                <a:gd name="T45" fmla="*/ 0 h 80"/>
                <a:gd name="T46" fmla="*/ 0 w 60"/>
                <a:gd name="T47" fmla="*/ 0 h 80"/>
                <a:gd name="T48" fmla="*/ 0 w 60"/>
                <a:gd name="T49" fmla="*/ 0 h 80"/>
                <a:gd name="T50" fmla="*/ 0 w 60"/>
                <a:gd name="T51" fmla="*/ 0 h 80"/>
                <a:gd name="T52" fmla="*/ 0 w 60"/>
                <a:gd name="T53" fmla="*/ 0 h 80"/>
                <a:gd name="T54" fmla="*/ 0 w 60"/>
                <a:gd name="T55" fmla="*/ 0 h 80"/>
                <a:gd name="T56" fmla="*/ 0 w 60"/>
                <a:gd name="T57" fmla="*/ 0 h 80"/>
                <a:gd name="T58" fmla="*/ 0 w 60"/>
                <a:gd name="T59" fmla="*/ 0 h 80"/>
                <a:gd name="T60" fmla="*/ 0 w 60"/>
                <a:gd name="T61" fmla="*/ 0 h 80"/>
                <a:gd name="T62" fmla="*/ 0 w 60"/>
                <a:gd name="T63" fmla="*/ 0 h 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80"/>
                <a:gd name="T98" fmla="*/ 60 w 60"/>
                <a:gd name="T99" fmla="*/ 80 h 80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80">
                  <a:moveTo>
                    <a:pt x="44" y="0"/>
                  </a:moveTo>
                  <a:lnTo>
                    <a:pt x="49" y="2"/>
                  </a:lnTo>
                  <a:lnTo>
                    <a:pt x="55" y="5"/>
                  </a:lnTo>
                  <a:lnTo>
                    <a:pt x="58" y="10"/>
                  </a:lnTo>
                  <a:lnTo>
                    <a:pt x="60" y="13"/>
                  </a:lnTo>
                  <a:lnTo>
                    <a:pt x="60" y="22"/>
                  </a:lnTo>
                  <a:lnTo>
                    <a:pt x="58" y="29"/>
                  </a:lnTo>
                  <a:lnTo>
                    <a:pt x="51" y="35"/>
                  </a:lnTo>
                  <a:lnTo>
                    <a:pt x="45" y="42"/>
                  </a:lnTo>
                  <a:lnTo>
                    <a:pt x="41" y="48"/>
                  </a:lnTo>
                  <a:lnTo>
                    <a:pt x="35" y="54"/>
                  </a:lnTo>
                  <a:lnTo>
                    <a:pt x="30" y="60"/>
                  </a:lnTo>
                  <a:lnTo>
                    <a:pt x="25" y="67"/>
                  </a:lnTo>
                  <a:lnTo>
                    <a:pt x="23" y="73"/>
                  </a:lnTo>
                  <a:lnTo>
                    <a:pt x="20" y="80"/>
                  </a:lnTo>
                  <a:lnTo>
                    <a:pt x="15" y="76"/>
                  </a:lnTo>
                  <a:lnTo>
                    <a:pt x="14" y="71"/>
                  </a:lnTo>
                  <a:lnTo>
                    <a:pt x="13" y="66"/>
                  </a:lnTo>
                  <a:lnTo>
                    <a:pt x="14" y="62"/>
                  </a:lnTo>
                  <a:lnTo>
                    <a:pt x="13" y="55"/>
                  </a:lnTo>
                  <a:lnTo>
                    <a:pt x="12" y="52"/>
                  </a:lnTo>
                  <a:lnTo>
                    <a:pt x="8" y="49"/>
                  </a:lnTo>
                  <a:lnTo>
                    <a:pt x="0" y="46"/>
                  </a:lnTo>
                  <a:lnTo>
                    <a:pt x="5" y="42"/>
                  </a:lnTo>
                  <a:lnTo>
                    <a:pt x="11" y="37"/>
                  </a:lnTo>
                  <a:lnTo>
                    <a:pt x="14" y="30"/>
                  </a:lnTo>
                  <a:lnTo>
                    <a:pt x="20" y="24"/>
                  </a:lnTo>
                  <a:lnTo>
                    <a:pt x="24" y="17"/>
                  </a:lnTo>
                  <a:lnTo>
                    <a:pt x="30" y="11"/>
                  </a:lnTo>
                  <a:lnTo>
                    <a:pt x="3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13" name="Freeform 365"/>
            <p:cNvSpPr/>
            <p:nvPr/>
          </p:nvSpPr>
          <p:spPr bwMode="auto">
            <a:xfrm>
              <a:off x="6966" y="3586"/>
              <a:ext cx="16" cy="22"/>
            </a:xfrm>
            <a:custGeom>
              <a:gdLst>
                <a:gd name="T0" fmla="*/ 0 w 64"/>
                <a:gd name="T1" fmla="*/ 0 h 84"/>
                <a:gd name="T2" fmla="*/ 0 w 64"/>
                <a:gd name="T3" fmla="*/ 0 h 84"/>
                <a:gd name="T4" fmla="*/ 0 w 64"/>
                <a:gd name="T5" fmla="*/ 0 h 84"/>
                <a:gd name="T6" fmla="*/ 0 w 64"/>
                <a:gd name="T7" fmla="*/ 0 h 84"/>
                <a:gd name="T8" fmla="*/ 0 w 64"/>
                <a:gd name="T9" fmla="*/ 0 h 84"/>
                <a:gd name="T10" fmla="*/ 0 w 64"/>
                <a:gd name="T11" fmla="*/ 0 h 84"/>
                <a:gd name="T12" fmla="*/ 0 w 64"/>
                <a:gd name="T13" fmla="*/ 0 h 84"/>
                <a:gd name="T14" fmla="*/ 0 w 64"/>
                <a:gd name="T15" fmla="*/ 0 h 84"/>
                <a:gd name="T16" fmla="*/ 0 w 64"/>
                <a:gd name="T17" fmla="*/ 0 h 84"/>
                <a:gd name="T18" fmla="*/ 0 w 64"/>
                <a:gd name="T19" fmla="*/ 0 h 84"/>
                <a:gd name="T20" fmla="*/ 0 w 64"/>
                <a:gd name="T21" fmla="*/ 0 h 84"/>
                <a:gd name="T22" fmla="*/ 0 w 64"/>
                <a:gd name="T23" fmla="*/ 0 h 84"/>
                <a:gd name="T24" fmla="*/ 0 w 64"/>
                <a:gd name="T25" fmla="*/ 0 h 84"/>
                <a:gd name="T26" fmla="*/ 0 w 64"/>
                <a:gd name="T27" fmla="*/ 0 h 84"/>
                <a:gd name="T28" fmla="*/ 0 w 64"/>
                <a:gd name="T29" fmla="*/ 0 h 84"/>
                <a:gd name="T30" fmla="*/ 0 w 64"/>
                <a:gd name="T31" fmla="*/ 0 h 84"/>
                <a:gd name="T32" fmla="*/ 0 w 64"/>
                <a:gd name="T33" fmla="*/ 0 h 84"/>
                <a:gd name="T34" fmla="*/ 0 w 64"/>
                <a:gd name="T35" fmla="*/ 0 h 84"/>
                <a:gd name="T36" fmla="*/ 0 w 64"/>
                <a:gd name="T37" fmla="*/ 0 h 84"/>
                <a:gd name="T38" fmla="*/ 0 w 64"/>
                <a:gd name="T39" fmla="*/ 0 h 84"/>
                <a:gd name="T40" fmla="*/ 0 w 64"/>
                <a:gd name="T41" fmla="*/ 0 h 84"/>
                <a:gd name="T42" fmla="*/ 0 w 64"/>
                <a:gd name="T43" fmla="*/ 0 h 84"/>
                <a:gd name="T44" fmla="*/ 0 w 64"/>
                <a:gd name="T45" fmla="*/ 0 h 84"/>
                <a:gd name="T46" fmla="*/ 0 w 64"/>
                <a:gd name="T47" fmla="*/ 0 h 84"/>
                <a:gd name="T48" fmla="*/ 0 w 64"/>
                <a:gd name="T49" fmla="*/ 0 h 84"/>
                <a:gd name="T50" fmla="*/ 0 w 64"/>
                <a:gd name="T51" fmla="*/ 0 h 84"/>
                <a:gd name="T52" fmla="*/ 0 w 64"/>
                <a:gd name="T53" fmla="*/ 0 h 84"/>
                <a:gd name="T54" fmla="*/ 0 w 64"/>
                <a:gd name="T55" fmla="*/ 0 h 84"/>
                <a:gd name="T56" fmla="*/ 0 w 64"/>
                <a:gd name="T57" fmla="*/ 0 h 84"/>
                <a:gd name="T58" fmla="*/ 0 w 64"/>
                <a:gd name="T59" fmla="*/ 0 h 84"/>
                <a:gd name="T60" fmla="*/ 0 w 64"/>
                <a:gd name="T61" fmla="*/ 0 h 84"/>
                <a:gd name="T62" fmla="*/ 0 w 64"/>
                <a:gd name="T63" fmla="*/ 0 h 84"/>
                <a:gd name="T64" fmla="*/ 0 w 64"/>
                <a:gd name="T65" fmla="*/ 0 h 84"/>
                <a:gd name="T66" fmla="*/ 0 w 64"/>
                <a:gd name="T67" fmla="*/ 0 h 84"/>
                <a:gd name="T68" fmla="*/ 0 w 64"/>
                <a:gd name="T69" fmla="*/ 0 h 84"/>
                <a:gd name="T70" fmla="*/ 0 w 64"/>
                <a:gd name="T71" fmla="*/ 0 h 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84"/>
                <a:gd name="T110" fmla="*/ 64 w 64"/>
                <a:gd name="T111" fmla="*/ 84 h 84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84">
                  <a:moveTo>
                    <a:pt x="22" y="0"/>
                  </a:moveTo>
                  <a:lnTo>
                    <a:pt x="28" y="2"/>
                  </a:lnTo>
                  <a:lnTo>
                    <a:pt x="35" y="5"/>
                  </a:lnTo>
                  <a:lnTo>
                    <a:pt x="42" y="9"/>
                  </a:lnTo>
                  <a:lnTo>
                    <a:pt x="48" y="14"/>
                  </a:lnTo>
                  <a:lnTo>
                    <a:pt x="58" y="22"/>
                  </a:lnTo>
                  <a:lnTo>
                    <a:pt x="64" y="33"/>
                  </a:lnTo>
                  <a:lnTo>
                    <a:pt x="63" y="41"/>
                  </a:lnTo>
                  <a:lnTo>
                    <a:pt x="58" y="48"/>
                  </a:lnTo>
                  <a:lnTo>
                    <a:pt x="53" y="52"/>
                  </a:lnTo>
                  <a:lnTo>
                    <a:pt x="47" y="55"/>
                  </a:lnTo>
                  <a:lnTo>
                    <a:pt x="41" y="58"/>
                  </a:lnTo>
                  <a:lnTo>
                    <a:pt x="35" y="61"/>
                  </a:lnTo>
                  <a:lnTo>
                    <a:pt x="28" y="61"/>
                  </a:lnTo>
                  <a:lnTo>
                    <a:pt x="23" y="64"/>
                  </a:lnTo>
                  <a:lnTo>
                    <a:pt x="21" y="68"/>
                  </a:lnTo>
                  <a:lnTo>
                    <a:pt x="17" y="73"/>
                  </a:lnTo>
                  <a:lnTo>
                    <a:pt x="13" y="77"/>
                  </a:lnTo>
                  <a:lnTo>
                    <a:pt x="11" y="82"/>
                  </a:lnTo>
                  <a:lnTo>
                    <a:pt x="5" y="84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1" y="73"/>
                  </a:lnTo>
                  <a:lnTo>
                    <a:pt x="1" y="67"/>
                  </a:lnTo>
                  <a:lnTo>
                    <a:pt x="3" y="62"/>
                  </a:lnTo>
                  <a:lnTo>
                    <a:pt x="3" y="56"/>
                  </a:lnTo>
                  <a:lnTo>
                    <a:pt x="4" y="51"/>
                  </a:lnTo>
                  <a:lnTo>
                    <a:pt x="5" y="44"/>
                  </a:lnTo>
                  <a:lnTo>
                    <a:pt x="6" y="40"/>
                  </a:lnTo>
                  <a:lnTo>
                    <a:pt x="6" y="33"/>
                  </a:lnTo>
                  <a:lnTo>
                    <a:pt x="7" y="28"/>
                  </a:lnTo>
                  <a:lnTo>
                    <a:pt x="9" y="21"/>
                  </a:lnTo>
                  <a:lnTo>
                    <a:pt x="11" y="17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14" name="Freeform 366"/>
            <p:cNvSpPr/>
            <p:nvPr/>
          </p:nvSpPr>
          <p:spPr bwMode="auto">
            <a:xfrm>
              <a:off x="6835" y="3589"/>
              <a:ext cx="14" cy="10"/>
            </a:xfrm>
            <a:custGeom>
              <a:gdLst>
                <a:gd name="T0" fmla="*/ 0 w 56"/>
                <a:gd name="T1" fmla="*/ 0 h 41"/>
                <a:gd name="T2" fmla="*/ 0 w 56"/>
                <a:gd name="T3" fmla="*/ 0 h 41"/>
                <a:gd name="T4" fmla="*/ 0 w 56"/>
                <a:gd name="T5" fmla="*/ 0 h 41"/>
                <a:gd name="T6" fmla="*/ 0 w 56"/>
                <a:gd name="T7" fmla="*/ 0 h 41"/>
                <a:gd name="T8" fmla="*/ 0 w 56"/>
                <a:gd name="T9" fmla="*/ 0 h 41"/>
                <a:gd name="T10" fmla="*/ 0 w 56"/>
                <a:gd name="T11" fmla="*/ 0 h 41"/>
                <a:gd name="T12" fmla="*/ 0 w 56"/>
                <a:gd name="T13" fmla="*/ 0 h 41"/>
                <a:gd name="T14" fmla="*/ 0 w 56"/>
                <a:gd name="T15" fmla="*/ 0 h 41"/>
                <a:gd name="T16" fmla="*/ 0 w 56"/>
                <a:gd name="T17" fmla="*/ 0 h 41"/>
                <a:gd name="T18" fmla="*/ 0 w 56"/>
                <a:gd name="T19" fmla="*/ 0 h 41"/>
                <a:gd name="T20" fmla="*/ 0 w 56"/>
                <a:gd name="T21" fmla="*/ 0 h 41"/>
                <a:gd name="T22" fmla="*/ 0 w 56"/>
                <a:gd name="T23" fmla="*/ 0 h 41"/>
                <a:gd name="T24" fmla="*/ 0 w 56"/>
                <a:gd name="T25" fmla="*/ 0 h 41"/>
                <a:gd name="T26" fmla="*/ 0 w 56"/>
                <a:gd name="T27" fmla="*/ 0 h 41"/>
                <a:gd name="T28" fmla="*/ 0 w 56"/>
                <a:gd name="T29" fmla="*/ 0 h 41"/>
                <a:gd name="T30" fmla="*/ 0 w 56"/>
                <a:gd name="T31" fmla="*/ 0 h 41"/>
                <a:gd name="T32" fmla="*/ 0 w 56"/>
                <a:gd name="T33" fmla="*/ 0 h 41"/>
                <a:gd name="T34" fmla="*/ 0 w 56"/>
                <a:gd name="T35" fmla="*/ 0 h 41"/>
                <a:gd name="T36" fmla="*/ 0 w 56"/>
                <a:gd name="T37" fmla="*/ 0 h 41"/>
                <a:gd name="T38" fmla="*/ 0 w 56"/>
                <a:gd name="T39" fmla="*/ 0 h 41"/>
                <a:gd name="T40" fmla="*/ 0 w 56"/>
                <a:gd name="T41" fmla="*/ 0 h 41"/>
                <a:gd name="T42" fmla="*/ 0 w 56"/>
                <a:gd name="T43" fmla="*/ 0 h 41"/>
                <a:gd name="T44" fmla="*/ 0 w 56"/>
                <a:gd name="T45" fmla="*/ 0 h 41"/>
                <a:gd name="T46" fmla="*/ 0 w 56"/>
                <a:gd name="T47" fmla="*/ 0 h 41"/>
                <a:gd name="T48" fmla="*/ 0 w 56"/>
                <a:gd name="T49" fmla="*/ 0 h 41"/>
                <a:gd name="T50" fmla="*/ 0 w 56"/>
                <a:gd name="T51" fmla="*/ 0 h 41"/>
                <a:gd name="T52" fmla="*/ 0 w 56"/>
                <a:gd name="T53" fmla="*/ 0 h 41"/>
                <a:gd name="T54" fmla="*/ 0 w 56"/>
                <a:gd name="T55" fmla="*/ 0 h 41"/>
                <a:gd name="T56" fmla="*/ 0 w 56"/>
                <a:gd name="T57" fmla="*/ 0 h 41"/>
                <a:gd name="T58" fmla="*/ 0 w 56"/>
                <a:gd name="T59" fmla="*/ 0 h 41"/>
                <a:gd name="T60" fmla="*/ 0 w 56"/>
                <a:gd name="T61" fmla="*/ 0 h 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6"/>
                <a:gd name="T94" fmla="*/ 0 h 41"/>
                <a:gd name="T95" fmla="*/ 56 w 56"/>
                <a:gd name="T96" fmla="*/ 41 h 41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6" h="41">
                  <a:moveTo>
                    <a:pt x="23" y="0"/>
                  </a:moveTo>
                  <a:lnTo>
                    <a:pt x="26" y="4"/>
                  </a:lnTo>
                  <a:lnTo>
                    <a:pt x="31" y="8"/>
                  </a:lnTo>
                  <a:lnTo>
                    <a:pt x="31" y="3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9" y="3"/>
                  </a:lnTo>
                  <a:lnTo>
                    <a:pt x="45" y="7"/>
                  </a:lnTo>
                  <a:lnTo>
                    <a:pt x="55" y="10"/>
                  </a:lnTo>
                  <a:lnTo>
                    <a:pt x="56" y="16"/>
                  </a:lnTo>
                  <a:lnTo>
                    <a:pt x="56" y="22"/>
                  </a:lnTo>
                  <a:lnTo>
                    <a:pt x="53" y="27"/>
                  </a:lnTo>
                  <a:lnTo>
                    <a:pt x="48" y="34"/>
                  </a:lnTo>
                  <a:lnTo>
                    <a:pt x="43" y="27"/>
                  </a:lnTo>
                  <a:lnTo>
                    <a:pt x="42" y="22"/>
                  </a:lnTo>
                  <a:lnTo>
                    <a:pt x="39" y="22"/>
                  </a:lnTo>
                  <a:lnTo>
                    <a:pt x="33" y="27"/>
                  </a:lnTo>
                  <a:lnTo>
                    <a:pt x="27" y="31"/>
                  </a:lnTo>
                  <a:lnTo>
                    <a:pt x="19" y="31"/>
                  </a:lnTo>
                  <a:lnTo>
                    <a:pt x="11" y="34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5" y="38"/>
                  </a:lnTo>
                  <a:lnTo>
                    <a:pt x="1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4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15" name="Freeform 367"/>
            <p:cNvSpPr/>
            <p:nvPr/>
          </p:nvSpPr>
          <p:spPr bwMode="auto">
            <a:xfrm>
              <a:off x="7009" y="3594"/>
              <a:ext cx="10" cy="10"/>
            </a:xfrm>
            <a:custGeom>
              <a:gdLst>
                <a:gd name="T0" fmla="*/ 0 w 38"/>
                <a:gd name="T1" fmla="*/ 0 h 39"/>
                <a:gd name="T2" fmla="*/ 0 w 38"/>
                <a:gd name="T3" fmla="*/ 0 h 39"/>
                <a:gd name="T4" fmla="*/ 0 w 38"/>
                <a:gd name="T5" fmla="*/ 0 h 39"/>
                <a:gd name="T6" fmla="*/ 0 w 38"/>
                <a:gd name="T7" fmla="*/ 0 h 39"/>
                <a:gd name="T8" fmla="*/ 0 w 38"/>
                <a:gd name="T9" fmla="*/ 0 h 39"/>
                <a:gd name="T10" fmla="*/ 0 w 38"/>
                <a:gd name="T11" fmla="*/ 0 h 39"/>
                <a:gd name="T12" fmla="*/ 0 w 38"/>
                <a:gd name="T13" fmla="*/ 0 h 39"/>
                <a:gd name="T14" fmla="*/ 0 w 38"/>
                <a:gd name="T15" fmla="*/ 0 h 39"/>
                <a:gd name="T16" fmla="*/ 0 w 38"/>
                <a:gd name="T17" fmla="*/ 0 h 39"/>
                <a:gd name="T18" fmla="*/ 0 w 38"/>
                <a:gd name="T19" fmla="*/ 0 h 39"/>
                <a:gd name="T20" fmla="*/ 0 w 38"/>
                <a:gd name="T21" fmla="*/ 0 h 39"/>
                <a:gd name="T22" fmla="*/ 0 w 38"/>
                <a:gd name="T23" fmla="*/ 0 h 39"/>
                <a:gd name="T24" fmla="*/ 0 w 38"/>
                <a:gd name="T25" fmla="*/ 0 h 39"/>
                <a:gd name="T26" fmla="*/ 0 w 38"/>
                <a:gd name="T27" fmla="*/ 0 h 39"/>
                <a:gd name="T28" fmla="*/ 0 w 38"/>
                <a:gd name="T29" fmla="*/ 0 h 39"/>
                <a:gd name="T30" fmla="*/ 0 w 38"/>
                <a:gd name="T31" fmla="*/ 0 h 39"/>
                <a:gd name="T32" fmla="*/ 0 w 38"/>
                <a:gd name="T33" fmla="*/ 0 h 39"/>
                <a:gd name="T34" fmla="*/ 0 w 38"/>
                <a:gd name="T35" fmla="*/ 0 h 39"/>
                <a:gd name="T36" fmla="*/ 0 w 38"/>
                <a:gd name="T37" fmla="*/ 0 h 39"/>
                <a:gd name="T38" fmla="*/ 0 w 3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"/>
                <a:gd name="T61" fmla="*/ 0 h 39"/>
                <a:gd name="T62" fmla="*/ 38 w 38"/>
                <a:gd name="T63" fmla="*/ 39 h 39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" h="39">
                  <a:moveTo>
                    <a:pt x="36" y="0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6"/>
                  </a:lnTo>
                  <a:lnTo>
                    <a:pt x="30" y="23"/>
                  </a:lnTo>
                  <a:lnTo>
                    <a:pt x="23" y="28"/>
                  </a:lnTo>
                  <a:lnTo>
                    <a:pt x="18" y="34"/>
                  </a:lnTo>
                  <a:lnTo>
                    <a:pt x="11" y="36"/>
                  </a:lnTo>
                  <a:lnTo>
                    <a:pt x="7" y="39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5" y="13"/>
                  </a:lnTo>
                  <a:lnTo>
                    <a:pt x="10" y="7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16" name="Freeform 368"/>
            <p:cNvSpPr/>
            <p:nvPr/>
          </p:nvSpPr>
          <p:spPr bwMode="auto">
            <a:xfrm>
              <a:off x="6792" y="3596"/>
              <a:ext cx="33" cy="16"/>
            </a:xfrm>
            <a:custGeom>
              <a:gdLst>
                <a:gd name="T0" fmla="*/ 0 w 133"/>
                <a:gd name="T1" fmla="*/ 0 h 65"/>
                <a:gd name="T2" fmla="*/ 0 w 133"/>
                <a:gd name="T3" fmla="*/ 0 h 65"/>
                <a:gd name="T4" fmla="*/ 0 w 133"/>
                <a:gd name="T5" fmla="*/ 0 h 65"/>
                <a:gd name="T6" fmla="*/ 0 w 133"/>
                <a:gd name="T7" fmla="*/ 0 h 65"/>
                <a:gd name="T8" fmla="*/ 0 w 133"/>
                <a:gd name="T9" fmla="*/ 0 h 65"/>
                <a:gd name="T10" fmla="*/ 0 w 133"/>
                <a:gd name="T11" fmla="*/ 0 h 65"/>
                <a:gd name="T12" fmla="*/ 0 w 133"/>
                <a:gd name="T13" fmla="*/ 0 h 65"/>
                <a:gd name="T14" fmla="*/ 0 w 133"/>
                <a:gd name="T15" fmla="*/ 0 h 65"/>
                <a:gd name="T16" fmla="*/ 0 w 133"/>
                <a:gd name="T17" fmla="*/ 0 h 65"/>
                <a:gd name="T18" fmla="*/ 0 w 133"/>
                <a:gd name="T19" fmla="*/ 0 h 65"/>
                <a:gd name="T20" fmla="*/ 0 w 133"/>
                <a:gd name="T21" fmla="*/ 0 h 65"/>
                <a:gd name="T22" fmla="*/ 0 w 133"/>
                <a:gd name="T23" fmla="*/ 0 h 65"/>
                <a:gd name="T24" fmla="*/ 0 w 133"/>
                <a:gd name="T25" fmla="*/ 0 h 65"/>
                <a:gd name="T26" fmla="*/ 0 w 133"/>
                <a:gd name="T27" fmla="*/ 0 h 65"/>
                <a:gd name="T28" fmla="*/ 0 w 133"/>
                <a:gd name="T29" fmla="*/ 0 h 65"/>
                <a:gd name="T30" fmla="*/ 0 w 133"/>
                <a:gd name="T31" fmla="*/ 0 h 65"/>
                <a:gd name="T32" fmla="*/ 0 w 133"/>
                <a:gd name="T33" fmla="*/ 0 h 65"/>
                <a:gd name="T34" fmla="*/ 0 w 133"/>
                <a:gd name="T35" fmla="*/ 0 h 65"/>
                <a:gd name="T36" fmla="*/ 0 w 133"/>
                <a:gd name="T37" fmla="*/ 0 h 65"/>
                <a:gd name="T38" fmla="*/ 0 w 133"/>
                <a:gd name="T39" fmla="*/ 0 h 65"/>
                <a:gd name="T40" fmla="*/ 0 w 133"/>
                <a:gd name="T41" fmla="*/ 0 h 65"/>
                <a:gd name="T42" fmla="*/ 0 w 133"/>
                <a:gd name="T43" fmla="*/ 0 h 65"/>
                <a:gd name="T44" fmla="*/ 0 w 133"/>
                <a:gd name="T45" fmla="*/ 0 h 65"/>
                <a:gd name="T46" fmla="*/ 0 w 133"/>
                <a:gd name="T47" fmla="*/ 0 h 65"/>
                <a:gd name="T48" fmla="*/ 0 w 133"/>
                <a:gd name="T49" fmla="*/ 0 h 65"/>
                <a:gd name="T50" fmla="*/ 0 w 133"/>
                <a:gd name="T51" fmla="*/ 0 h 65"/>
                <a:gd name="T52" fmla="*/ 0 w 133"/>
                <a:gd name="T53" fmla="*/ 0 h 65"/>
                <a:gd name="T54" fmla="*/ 0 w 133"/>
                <a:gd name="T55" fmla="*/ 0 h 65"/>
                <a:gd name="T56" fmla="*/ 0 w 133"/>
                <a:gd name="T57" fmla="*/ 0 h 65"/>
                <a:gd name="T58" fmla="*/ 0 w 133"/>
                <a:gd name="T59" fmla="*/ 0 h 65"/>
                <a:gd name="T60" fmla="*/ 0 w 133"/>
                <a:gd name="T61" fmla="*/ 0 h 65"/>
                <a:gd name="T62" fmla="*/ 0 w 133"/>
                <a:gd name="T63" fmla="*/ 0 h 65"/>
                <a:gd name="T64" fmla="*/ 0 w 133"/>
                <a:gd name="T65" fmla="*/ 0 h 65"/>
                <a:gd name="T66" fmla="*/ 0 w 133"/>
                <a:gd name="T67" fmla="*/ 0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3"/>
                <a:gd name="T103" fmla="*/ 0 h 65"/>
                <a:gd name="T104" fmla="*/ 133 w 133"/>
                <a:gd name="T105" fmla="*/ 65 h 6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3" h="65">
                  <a:moveTo>
                    <a:pt x="109" y="1"/>
                  </a:moveTo>
                  <a:lnTo>
                    <a:pt x="115" y="0"/>
                  </a:lnTo>
                  <a:lnTo>
                    <a:pt x="122" y="1"/>
                  </a:lnTo>
                  <a:lnTo>
                    <a:pt x="127" y="3"/>
                  </a:lnTo>
                  <a:lnTo>
                    <a:pt x="133" y="6"/>
                  </a:lnTo>
                  <a:lnTo>
                    <a:pt x="133" y="11"/>
                  </a:lnTo>
                  <a:lnTo>
                    <a:pt x="133" y="16"/>
                  </a:lnTo>
                  <a:lnTo>
                    <a:pt x="122" y="20"/>
                  </a:lnTo>
                  <a:lnTo>
                    <a:pt x="111" y="24"/>
                  </a:lnTo>
                  <a:lnTo>
                    <a:pt x="100" y="27"/>
                  </a:lnTo>
                  <a:lnTo>
                    <a:pt x="91" y="31"/>
                  </a:lnTo>
                  <a:lnTo>
                    <a:pt x="79" y="34"/>
                  </a:lnTo>
                  <a:lnTo>
                    <a:pt x="69" y="37"/>
                  </a:lnTo>
                  <a:lnTo>
                    <a:pt x="60" y="42"/>
                  </a:lnTo>
                  <a:lnTo>
                    <a:pt x="50" y="46"/>
                  </a:lnTo>
                  <a:lnTo>
                    <a:pt x="43" y="47"/>
                  </a:lnTo>
                  <a:lnTo>
                    <a:pt x="35" y="49"/>
                  </a:lnTo>
                  <a:lnTo>
                    <a:pt x="29" y="51"/>
                  </a:lnTo>
                  <a:lnTo>
                    <a:pt x="23" y="55"/>
                  </a:lnTo>
                  <a:lnTo>
                    <a:pt x="11" y="59"/>
                  </a:lnTo>
                  <a:lnTo>
                    <a:pt x="0" y="65"/>
                  </a:lnTo>
                  <a:lnTo>
                    <a:pt x="7" y="55"/>
                  </a:lnTo>
                  <a:lnTo>
                    <a:pt x="13" y="46"/>
                  </a:lnTo>
                  <a:lnTo>
                    <a:pt x="21" y="37"/>
                  </a:lnTo>
                  <a:lnTo>
                    <a:pt x="29" y="32"/>
                  </a:lnTo>
                  <a:lnTo>
                    <a:pt x="38" y="25"/>
                  </a:lnTo>
                  <a:lnTo>
                    <a:pt x="47" y="20"/>
                  </a:lnTo>
                  <a:lnTo>
                    <a:pt x="57" y="15"/>
                  </a:lnTo>
                  <a:lnTo>
                    <a:pt x="68" y="11"/>
                  </a:lnTo>
                  <a:lnTo>
                    <a:pt x="79" y="7"/>
                  </a:lnTo>
                  <a:lnTo>
                    <a:pt x="88" y="5"/>
                  </a:lnTo>
                  <a:lnTo>
                    <a:pt x="98" y="3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17" name="Freeform 369"/>
            <p:cNvSpPr/>
            <p:nvPr/>
          </p:nvSpPr>
          <p:spPr bwMode="auto">
            <a:xfrm>
              <a:off x="6943" y="3596"/>
              <a:ext cx="11" cy="14"/>
            </a:xfrm>
            <a:custGeom>
              <a:gdLst>
                <a:gd name="T0" fmla="*/ 0 w 44"/>
                <a:gd name="T1" fmla="*/ 0 h 57"/>
                <a:gd name="T2" fmla="*/ 0 w 44"/>
                <a:gd name="T3" fmla="*/ 0 h 57"/>
                <a:gd name="T4" fmla="*/ 0 w 44"/>
                <a:gd name="T5" fmla="*/ 0 h 57"/>
                <a:gd name="T6" fmla="*/ 0 w 44"/>
                <a:gd name="T7" fmla="*/ 0 h 57"/>
                <a:gd name="T8" fmla="*/ 0 w 44"/>
                <a:gd name="T9" fmla="*/ 0 h 57"/>
                <a:gd name="T10" fmla="*/ 0 w 44"/>
                <a:gd name="T11" fmla="*/ 0 h 57"/>
                <a:gd name="T12" fmla="*/ 0 w 44"/>
                <a:gd name="T13" fmla="*/ 0 h 57"/>
                <a:gd name="T14" fmla="*/ 0 w 44"/>
                <a:gd name="T15" fmla="*/ 0 h 57"/>
                <a:gd name="T16" fmla="*/ 0 w 44"/>
                <a:gd name="T17" fmla="*/ 0 h 57"/>
                <a:gd name="T18" fmla="*/ 0 w 44"/>
                <a:gd name="T19" fmla="*/ 0 h 57"/>
                <a:gd name="T20" fmla="*/ 0 w 44"/>
                <a:gd name="T21" fmla="*/ 0 h 57"/>
                <a:gd name="T22" fmla="*/ 0 w 44"/>
                <a:gd name="T23" fmla="*/ 0 h 57"/>
                <a:gd name="T24" fmla="*/ 0 w 44"/>
                <a:gd name="T25" fmla="*/ 0 h 57"/>
                <a:gd name="T26" fmla="*/ 0 w 44"/>
                <a:gd name="T27" fmla="*/ 0 h 57"/>
                <a:gd name="T28" fmla="*/ 0 w 44"/>
                <a:gd name="T29" fmla="*/ 0 h 57"/>
                <a:gd name="T30" fmla="*/ 0 w 44"/>
                <a:gd name="T31" fmla="*/ 0 h 57"/>
                <a:gd name="T32" fmla="*/ 0 w 44"/>
                <a:gd name="T33" fmla="*/ 0 h 57"/>
                <a:gd name="T34" fmla="*/ 0 w 44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57"/>
                <a:gd name="T56" fmla="*/ 44 w 44"/>
                <a:gd name="T57" fmla="*/ 57 h 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57">
                  <a:moveTo>
                    <a:pt x="40" y="0"/>
                  </a:moveTo>
                  <a:lnTo>
                    <a:pt x="44" y="5"/>
                  </a:lnTo>
                  <a:lnTo>
                    <a:pt x="44" y="14"/>
                  </a:lnTo>
                  <a:lnTo>
                    <a:pt x="43" y="23"/>
                  </a:lnTo>
                  <a:lnTo>
                    <a:pt x="37" y="33"/>
                  </a:lnTo>
                  <a:lnTo>
                    <a:pt x="31" y="41"/>
                  </a:lnTo>
                  <a:lnTo>
                    <a:pt x="24" y="47"/>
                  </a:lnTo>
                  <a:lnTo>
                    <a:pt x="18" y="53"/>
                  </a:lnTo>
                  <a:lnTo>
                    <a:pt x="11" y="57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7" y="27"/>
                  </a:lnTo>
                  <a:lnTo>
                    <a:pt x="13" y="18"/>
                  </a:lnTo>
                  <a:lnTo>
                    <a:pt x="23" y="10"/>
                  </a:lnTo>
                  <a:lnTo>
                    <a:pt x="31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18" name="Freeform 370"/>
            <p:cNvSpPr/>
            <p:nvPr/>
          </p:nvSpPr>
          <p:spPr bwMode="auto">
            <a:xfrm>
              <a:off x="6975" y="3600"/>
              <a:ext cx="19" cy="21"/>
            </a:xfrm>
            <a:custGeom>
              <a:gdLst>
                <a:gd name="T0" fmla="*/ 0 w 76"/>
                <a:gd name="T1" fmla="*/ 0 h 85"/>
                <a:gd name="T2" fmla="*/ 0 w 76"/>
                <a:gd name="T3" fmla="*/ 0 h 85"/>
                <a:gd name="T4" fmla="*/ 0 w 76"/>
                <a:gd name="T5" fmla="*/ 0 h 85"/>
                <a:gd name="T6" fmla="*/ 0 w 76"/>
                <a:gd name="T7" fmla="*/ 0 h 85"/>
                <a:gd name="T8" fmla="*/ 0 w 76"/>
                <a:gd name="T9" fmla="*/ 0 h 85"/>
                <a:gd name="T10" fmla="*/ 0 w 76"/>
                <a:gd name="T11" fmla="*/ 0 h 85"/>
                <a:gd name="T12" fmla="*/ 0 w 76"/>
                <a:gd name="T13" fmla="*/ 0 h 85"/>
                <a:gd name="T14" fmla="*/ 0 w 76"/>
                <a:gd name="T15" fmla="*/ 0 h 85"/>
                <a:gd name="T16" fmla="*/ 0 w 76"/>
                <a:gd name="T17" fmla="*/ 0 h 85"/>
                <a:gd name="T18" fmla="*/ 0 w 76"/>
                <a:gd name="T19" fmla="*/ 0 h 85"/>
                <a:gd name="T20" fmla="*/ 0 w 76"/>
                <a:gd name="T21" fmla="*/ 0 h 85"/>
                <a:gd name="T22" fmla="*/ 0 w 76"/>
                <a:gd name="T23" fmla="*/ 0 h 85"/>
                <a:gd name="T24" fmla="*/ 0 w 76"/>
                <a:gd name="T25" fmla="*/ 0 h 85"/>
                <a:gd name="T26" fmla="*/ 0 w 76"/>
                <a:gd name="T27" fmla="*/ 0 h 85"/>
                <a:gd name="T28" fmla="*/ 0 w 76"/>
                <a:gd name="T29" fmla="*/ 0 h 85"/>
                <a:gd name="T30" fmla="*/ 0 w 76"/>
                <a:gd name="T31" fmla="*/ 0 h 85"/>
                <a:gd name="T32" fmla="*/ 0 w 76"/>
                <a:gd name="T33" fmla="*/ 0 h 85"/>
                <a:gd name="T34" fmla="*/ 0 w 76"/>
                <a:gd name="T35" fmla="*/ 0 h 85"/>
                <a:gd name="T36" fmla="*/ 0 w 76"/>
                <a:gd name="T37" fmla="*/ 0 h 85"/>
                <a:gd name="T38" fmla="*/ 0 w 76"/>
                <a:gd name="T39" fmla="*/ 0 h 85"/>
                <a:gd name="T40" fmla="*/ 0 w 76"/>
                <a:gd name="T41" fmla="*/ 0 h 85"/>
                <a:gd name="T42" fmla="*/ 0 w 76"/>
                <a:gd name="T43" fmla="*/ 0 h 85"/>
                <a:gd name="T44" fmla="*/ 0 w 76"/>
                <a:gd name="T45" fmla="*/ 0 h 85"/>
                <a:gd name="T46" fmla="*/ 0 w 76"/>
                <a:gd name="T47" fmla="*/ 0 h 85"/>
                <a:gd name="T48" fmla="*/ 0 w 76"/>
                <a:gd name="T49" fmla="*/ 0 h 85"/>
                <a:gd name="T50" fmla="*/ 0 w 76"/>
                <a:gd name="T51" fmla="*/ 0 h 85"/>
                <a:gd name="T52" fmla="*/ 0 w 76"/>
                <a:gd name="T53" fmla="*/ 0 h 85"/>
                <a:gd name="T54" fmla="*/ 0 w 76"/>
                <a:gd name="T55" fmla="*/ 0 h 85"/>
                <a:gd name="T56" fmla="*/ 0 w 76"/>
                <a:gd name="T57" fmla="*/ 0 h 85"/>
                <a:gd name="T58" fmla="*/ 0 w 76"/>
                <a:gd name="T59" fmla="*/ 0 h 85"/>
                <a:gd name="T60" fmla="*/ 0 w 76"/>
                <a:gd name="T61" fmla="*/ 0 h 85"/>
                <a:gd name="T62" fmla="*/ 0 w 76"/>
                <a:gd name="T63" fmla="*/ 0 h 85"/>
                <a:gd name="T64" fmla="*/ 0 w 76"/>
                <a:gd name="T65" fmla="*/ 0 h 85"/>
                <a:gd name="T66" fmla="*/ 0 w 76"/>
                <a:gd name="T67" fmla="*/ 0 h 85"/>
                <a:gd name="T68" fmla="*/ 0 w 76"/>
                <a:gd name="T69" fmla="*/ 0 h 85"/>
                <a:gd name="T70" fmla="*/ 0 w 76"/>
                <a:gd name="T71" fmla="*/ 0 h 85"/>
                <a:gd name="T72" fmla="*/ 0 w 76"/>
                <a:gd name="T73" fmla="*/ 0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"/>
                <a:gd name="T112" fmla="*/ 0 h 85"/>
                <a:gd name="T113" fmla="*/ 76 w 76"/>
                <a:gd name="T114" fmla="*/ 85 h 85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" h="85">
                  <a:moveTo>
                    <a:pt x="55" y="0"/>
                  </a:moveTo>
                  <a:lnTo>
                    <a:pt x="62" y="3"/>
                  </a:lnTo>
                  <a:lnTo>
                    <a:pt x="68" y="6"/>
                  </a:lnTo>
                  <a:lnTo>
                    <a:pt x="72" y="9"/>
                  </a:lnTo>
                  <a:lnTo>
                    <a:pt x="76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67" y="38"/>
                  </a:lnTo>
                  <a:lnTo>
                    <a:pt x="62" y="43"/>
                  </a:lnTo>
                  <a:lnTo>
                    <a:pt x="56" y="51"/>
                  </a:lnTo>
                  <a:lnTo>
                    <a:pt x="53" y="57"/>
                  </a:lnTo>
                  <a:lnTo>
                    <a:pt x="47" y="64"/>
                  </a:lnTo>
                  <a:lnTo>
                    <a:pt x="43" y="71"/>
                  </a:lnTo>
                  <a:lnTo>
                    <a:pt x="42" y="78"/>
                  </a:lnTo>
                  <a:lnTo>
                    <a:pt x="42" y="85"/>
                  </a:lnTo>
                  <a:lnTo>
                    <a:pt x="35" y="84"/>
                  </a:lnTo>
                  <a:lnTo>
                    <a:pt x="31" y="80"/>
                  </a:lnTo>
                  <a:lnTo>
                    <a:pt x="29" y="73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67"/>
                  </a:lnTo>
                  <a:lnTo>
                    <a:pt x="12" y="70"/>
                  </a:lnTo>
                  <a:lnTo>
                    <a:pt x="7" y="70"/>
                  </a:lnTo>
                  <a:lnTo>
                    <a:pt x="8" y="64"/>
                  </a:lnTo>
                  <a:lnTo>
                    <a:pt x="9" y="59"/>
                  </a:lnTo>
                  <a:lnTo>
                    <a:pt x="7" y="56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6" y="48"/>
                  </a:lnTo>
                  <a:lnTo>
                    <a:pt x="14" y="41"/>
                  </a:lnTo>
                  <a:lnTo>
                    <a:pt x="23" y="33"/>
                  </a:lnTo>
                  <a:lnTo>
                    <a:pt x="31" y="28"/>
                  </a:lnTo>
                  <a:lnTo>
                    <a:pt x="38" y="21"/>
                  </a:lnTo>
                  <a:lnTo>
                    <a:pt x="46" y="15"/>
                  </a:lnTo>
                  <a:lnTo>
                    <a:pt x="52" y="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19" name="Freeform 371"/>
            <p:cNvSpPr/>
            <p:nvPr/>
          </p:nvSpPr>
          <p:spPr bwMode="auto">
            <a:xfrm>
              <a:off x="7021" y="3601"/>
              <a:ext cx="14" cy="15"/>
            </a:xfrm>
            <a:custGeom>
              <a:gdLst>
                <a:gd name="T0" fmla="*/ 0 w 58"/>
                <a:gd name="T1" fmla="*/ 0 h 62"/>
                <a:gd name="T2" fmla="*/ 0 w 58"/>
                <a:gd name="T3" fmla="*/ 0 h 62"/>
                <a:gd name="T4" fmla="*/ 0 w 58"/>
                <a:gd name="T5" fmla="*/ 0 h 62"/>
                <a:gd name="T6" fmla="*/ 0 w 58"/>
                <a:gd name="T7" fmla="*/ 0 h 62"/>
                <a:gd name="T8" fmla="*/ 0 w 58"/>
                <a:gd name="T9" fmla="*/ 0 h 62"/>
                <a:gd name="T10" fmla="*/ 0 w 58"/>
                <a:gd name="T11" fmla="*/ 0 h 62"/>
                <a:gd name="T12" fmla="*/ 0 w 58"/>
                <a:gd name="T13" fmla="*/ 0 h 62"/>
                <a:gd name="T14" fmla="*/ 0 w 58"/>
                <a:gd name="T15" fmla="*/ 0 h 62"/>
                <a:gd name="T16" fmla="*/ 0 w 58"/>
                <a:gd name="T17" fmla="*/ 0 h 62"/>
                <a:gd name="T18" fmla="*/ 0 w 58"/>
                <a:gd name="T19" fmla="*/ 0 h 62"/>
                <a:gd name="T20" fmla="*/ 0 w 58"/>
                <a:gd name="T21" fmla="*/ 0 h 62"/>
                <a:gd name="T22" fmla="*/ 0 w 58"/>
                <a:gd name="T23" fmla="*/ 0 h 62"/>
                <a:gd name="T24" fmla="*/ 0 w 58"/>
                <a:gd name="T25" fmla="*/ 0 h 62"/>
                <a:gd name="T26" fmla="*/ 0 w 58"/>
                <a:gd name="T27" fmla="*/ 0 h 62"/>
                <a:gd name="T28" fmla="*/ 0 w 58"/>
                <a:gd name="T29" fmla="*/ 0 h 62"/>
                <a:gd name="T30" fmla="*/ 0 w 58"/>
                <a:gd name="T31" fmla="*/ 0 h 62"/>
                <a:gd name="T32" fmla="*/ 0 w 58"/>
                <a:gd name="T33" fmla="*/ 0 h 62"/>
                <a:gd name="T34" fmla="*/ 0 w 58"/>
                <a:gd name="T35" fmla="*/ 0 h 62"/>
                <a:gd name="T36" fmla="*/ 0 w 58"/>
                <a:gd name="T37" fmla="*/ 0 h 62"/>
                <a:gd name="T38" fmla="*/ 0 w 58"/>
                <a:gd name="T39" fmla="*/ 0 h 62"/>
                <a:gd name="T40" fmla="*/ 0 w 58"/>
                <a:gd name="T41" fmla="*/ 0 h 62"/>
                <a:gd name="T42" fmla="*/ 0 w 58"/>
                <a:gd name="T43" fmla="*/ 0 h 62"/>
                <a:gd name="T44" fmla="*/ 0 w 58"/>
                <a:gd name="T45" fmla="*/ 0 h 62"/>
                <a:gd name="T46" fmla="*/ 0 w 58"/>
                <a:gd name="T47" fmla="*/ 0 h 62"/>
                <a:gd name="T48" fmla="*/ 0 w 58"/>
                <a:gd name="T49" fmla="*/ 0 h 62"/>
                <a:gd name="T50" fmla="*/ 0 w 58"/>
                <a:gd name="T51" fmla="*/ 0 h 62"/>
                <a:gd name="T52" fmla="*/ 0 w 58"/>
                <a:gd name="T53" fmla="*/ 0 h 62"/>
                <a:gd name="T54" fmla="*/ 0 w 58"/>
                <a:gd name="T55" fmla="*/ 0 h 62"/>
                <a:gd name="T56" fmla="*/ 0 w 58"/>
                <a:gd name="T57" fmla="*/ 0 h 62"/>
                <a:gd name="T58" fmla="*/ 0 w 58"/>
                <a:gd name="T59" fmla="*/ 0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62"/>
                <a:gd name="T92" fmla="*/ 58 w 58"/>
                <a:gd name="T93" fmla="*/ 62 h 62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" h="62">
                  <a:moveTo>
                    <a:pt x="26" y="0"/>
                  </a:moveTo>
                  <a:lnTo>
                    <a:pt x="31" y="7"/>
                  </a:lnTo>
                  <a:lnTo>
                    <a:pt x="36" y="13"/>
                  </a:lnTo>
                  <a:lnTo>
                    <a:pt x="41" y="18"/>
                  </a:lnTo>
                  <a:lnTo>
                    <a:pt x="46" y="26"/>
                  </a:lnTo>
                  <a:lnTo>
                    <a:pt x="50" y="29"/>
                  </a:lnTo>
                  <a:lnTo>
                    <a:pt x="55" y="36"/>
                  </a:lnTo>
                  <a:lnTo>
                    <a:pt x="58" y="42"/>
                  </a:lnTo>
                  <a:lnTo>
                    <a:pt x="58" y="49"/>
                  </a:lnTo>
                  <a:lnTo>
                    <a:pt x="54" y="55"/>
                  </a:lnTo>
                  <a:lnTo>
                    <a:pt x="46" y="62"/>
                  </a:lnTo>
                  <a:lnTo>
                    <a:pt x="46" y="55"/>
                  </a:lnTo>
                  <a:lnTo>
                    <a:pt x="44" y="51"/>
                  </a:lnTo>
                  <a:lnTo>
                    <a:pt x="41" y="48"/>
                  </a:lnTo>
                  <a:lnTo>
                    <a:pt x="38" y="47"/>
                  </a:lnTo>
                  <a:lnTo>
                    <a:pt x="30" y="44"/>
                  </a:lnTo>
                  <a:lnTo>
                    <a:pt x="23" y="43"/>
                  </a:lnTo>
                  <a:lnTo>
                    <a:pt x="19" y="42"/>
                  </a:lnTo>
                  <a:lnTo>
                    <a:pt x="16" y="41"/>
                  </a:lnTo>
                  <a:lnTo>
                    <a:pt x="14" y="38"/>
                  </a:lnTo>
                  <a:lnTo>
                    <a:pt x="16" y="34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2"/>
                  </a:lnTo>
                  <a:lnTo>
                    <a:pt x="7" y="17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20" name="Freeform 372"/>
            <p:cNvSpPr/>
            <p:nvPr/>
          </p:nvSpPr>
          <p:spPr bwMode="auto">
            <a:xfrm>
              <a:off x="6896" y="3602"/>
              <a:ext cx="29" cy="12"/>
            </a:xfrm>
            <a:custGeom>
              <a:gdLst>
                <a:gd name="T0" fmla="*/ 0 w 117"/>
                <a:gd name="T1" fmla="*/ 0 h 50"/>
                <a:gd name="T2" fmla="*/ 0 w 117"/>
                <a:gd name="T3" fmla="*/ 0 h 50"/>
                <a:gd name="T4" fmla="*/ 0 w 117"/>
                <a:gd name="T5" fmla="*/ 0 h 50"/>
                <a:gd name="T6" fmla="*/ 0 w 117"/>
                <a:gd name="T7" fmla="*/ 0 h 50"/>
                <a:gd name="T8" fmla="*/ 0 w 117"/>
                <a:gd name="T9" fmla="*/ 0 h 50"/>
                <a:gd name="T10" fmla="*/ 0 w 117"/>
                <a:gd name="T11" fmla="*/ 0 h 50"/>
                <a:gd name="T12" fmla="*/ 0 w 117"/>
                <a:gd name="T13" fmla="*/ 0 h 50"/>
                <a:gd name="T14" fmla="*/ 0 w 117"/>
                <a:gd name="T15" fmla="*/ 0 h 50"/>
                <a:gd name="T16" fmla="*/ 0 w 117"/>
                <a:gd name="T17" fmla="*/ 0 h 50"/>
                <a:gd name="T18" fmla="*/ 0 w 117"/>
                <a:gd name="T19" fmla="*/ 0 h 50"/>
                <a:gd name="T20" fmla="*/ 0 w 117"/>
                <a:gd name="T21" fmla="*/ 0 h 50"/>
                <a:gd name="T22" fmla="*/ 0 w 117"/>
                <a:gd name="T23" fmla="*/ 0 h 50"/>
                <a:gd name="T24" fmla="*/ 0 w 117"/>
                <a:gd name="T25" fmla="*/ 0 h 50"/>
                <a:gd name="T26" fmla="*/ 0 w 117"/>
                <a:gd name="T27" fmla="*/ 0 h 50"/>
                <a:gd name="T28" fmla="*/ 0 w 117"/>
                <a:gd name="T29" fmla="*/ 0 h 50"/>
                <a:gd name="T30" fmla="*/ 0 w 117"/>
                <a:gd name="T31" fmla="*/ 0 h 50"/>
                <a:gd name="T32" fmla="*/ 0 w 117"/>
                <a:gd name="T33" fmla="*/ 0 h 50"/>
                <a:gd name="T34" fmla="*/ 0 w 117"/>
                <a:gd name="T35" fmla="*/ 0 h 50"/>
                <a:gd name="T36" fmla="*/ 0 w 117"/>
                <a:gd name="T37" fmla="*/ 0 h 50"/>
                <a:gd name="T38" fmla="*/ 0 w 117"/>
                <a:gd name="T39" fmla="*/ 0 h 50"/>
                <a:gd name="T40" fmla="*/ 0 w 117"/>
                <a:gd name="T41" fmla="*/ 0 h 50"/>
                <a:gd name="T42" fmla="*/ 0 w 117"/>
                <a:gd name="T43" fmla="*/ 0 h 50"/>
                <a:gd name="T44" fmla="*/ 0 w 117"/>
                <a:gd name="T45" fmla="*/ 0 h 50"/>
                <a:gd name="T46" fmla="*/ 0 w 117"/>
                <a:gd name="T47" fmla="*/ 0 h 50"/>
                <a:gd name="T48" fmla="*/ 0 w 117"/>
                <a:gd name="T49" fmla="*/ 0 h 50"/>
                <a:gd name="T50" fmla="*/ 0 w 117"/>
                <a:gd name="T51" fmla="*/ 0 h 50"/>
                <a:gd name="T52" fmla="*/ 0 w 117"/>
                <a:gd name="T53" fmla="*/ 0 h 50"/>
                <a:gd name="T54" fmla="*/ 0 w 117"/>
                <a:gd name="T55" fmla="*/ 0 h 50"/>
                <a:gd name="T56" fmla="*/ 0 w 117"/>
                <a:gd name="T57" fmla="*/ 0 h 50"/>
                <a:gd name="T58" fmla="*/ 0 w 117"/>
                <a:gd name="T59" fmla="*/ 0 h 50"/>
                <a:gd name="T60" fmla="*/ 0 w 117"/>
                <a:gd name="T61" fmla="*/ 0 h 50"/>
                <a:gd name="T62" fmla="*/ 0 w 117"/>
                <a:gd name="T63" fmla="*/ 0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50"/>
                <a:gd name="T98" fmla="*/ 117 w 117"/>
                <a:gd name="T99" fmla="*/ 50 h 50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50">
                  <a:moveTo>
                    <a:pt x="83" y="1"/>
                  </a:moveTo>
                  <a:lnTo>
                    <a:pt x="90" y="0"/>
                  </a:lnTo>
                  <a:lnTo>
                    <a:pt x="96" y="4"/>
                  </a:lnTo>
                  <a:lnTo>
                    <a:pt x="101" y="7"/>
                  </a:lnTo>
                  <a:lnTo>
                    <a:pt x="106" y="13"/>
                  </a:lnTo>
                  <a:lnTo>
                    <a:pt x="109" y="19"/>
                  </a:lnTo>
                  <a:lnTo>
                    <a:pt x="113" y="25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06" y="29"/>
                  </a:lnTo>
                  <a:lnTo>
                    <a:pt x="97" y="26"/>
                  </a:lnTo>
                  <a:lnTo>
                    <a:pt x="87" y="26"/>
                  </a:lnTo>
                  <a:lnTo>
                    <a:pt x="76" y="29"/>
                  </a:lnTo>
                  <a:lnTo>
                    <a:pt x="64" y="34"/>
                  </a:lnTo>
                  <a:lnTo>
                    <a:pt x="53" y="38"/>
                  </a:lnTo>
                  <a:lnTo>
                    <a:pt x="42" y="44"/>
                  </a:lnTo>
                  <a:lnTo>
                    <a:pt x="32" y="48"/>
                  </a:lnTo>
                  <a:lnTo>
                    <a:pt x="21" y="50"/>
                  </a:lnTo>
                  <a:lnTo>
                    <a:pt x="12" y="49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9" y="26"/>
                  </a:lnTo>
                  <a:lnTo>
                    <a:pt x="20" y="24"/>
                  </a:lnTo>
                  <a:lnTo>
                    <a:pt x="31" y="20"/>
                  </a:lnTo>
                  <a:lnTo>
                    <a:pt x="42" y="15"/>
                  </a:lnTo>
                  <a:lnTo>
                    <a:pt x="52" y="11"/>
                  </a:lnTo>
                  <a:lnTo>
                    <a:pt x="61" y="7"/>
                  </a:lnTo>
                  <a:lnTo>
                    <a:pt x="72" y="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21" name="Freeform 373"/>
            <p:cNvSpPr/>
            <p:nvPr/>
          </p:nvSpPr>
          <p:spPr bwMode="auto">
            <a:xfrm>
              <a:off x="6809" y="3603"/>
              <a:ext cx="38" cy="28"/>
            </a:xfrm>
            <a:custGeom>
              <a:gdLst>
                <a:gd name="T0" fmla="*/ 0 w 154"/>
                <a:gd name="T1" fmla="*/ 0 h 111"/>
                <a:gd name="T2" fmla="*/ 0 w 154"/>
                <a:gd name="T3" fmla="*/ 0 h 111"/>
                <a:gd name="T4" fmla="*/ 0 w 154"/>
                <a:gd name="T5" fmla="*/ 0 h 111"/>
                <a:gd name="T6" fmla="*/ 0 w 154"/>
                <a:gd name="T7" fmla="*/ 0 h 111"/>
                <a:gd name="T8" fmla="*/ 0 w 154"/>
                <a:gd name="T9" fmla="*/ 0 h 111"/>
                <a:gd name="T10" fmla="*/ 0 w 154"/>
                <a:gd name="T11" fmla="*/ 0 h 111"/>
                <a:gd name="T12" fmla="*/ 0 w 154"/>
                <a:gd name="T13" fmla="*/ 0 h 111"/>
                <a:gd name="T14" fmla="*/ 0 w 154"/>
                <a:gd name="T15" fmla="*/ 0 h 111"/>
                <a:gd name="T16" fmla="*/ 0 w 154"/>
                <a:gd name="T17" fmla="*/ 0 h 111"/>
                <a:gd name="T18" fmla="*/ 0 w 154"/>
                <a:gd name="T19" fmla="*/ 0 h 111"/>
                <a:gd name="T20" fmla="*/ 0 w 154"/>
                <a:gd name="T21" fmla="*/ 0 h 111"/>
                <a:gd name="T22" fmla="*/ 0 w 154"/>
                <a:gd name="T23" fmla="*/ 0 h 111"/>
                <a:gd name="T24" fmla="*/ 0 w 154"/>
                <a:gd name="T25" fmla="*/ 0 h 111"/>
                <a:gd name="T26" fmla="*/ 0 w 154"/>
                <a:gd name="T27" fmla="*/ 0 h 111"/>
                <a:gd name="T28" fmla="*/ 0 w 154"/>
                <a:gd name="T29" fmla="*/ 0 h 111"/>
                <a:gd name="T30" fmla="*/ 0 w 154"/>
                <a:gd name="T31" fmla="*/ 0 h 111"/>
                <a:gd name="T32" fmla="*/ 0 w 154"/>
                <a:gd name="T33" fmla="*/ 0 h 111"/>
                <a:gd name="T34" fmla="*/ 0 w 154"/>
                <a:gd name="T35" fmla="*/ 0 h 111"/>
                <a:gd name="T36" fmla="*/ 0 w 154"/>
                <a:gd name="T37" fmla="*/ 0 h 111"/>
                <a:gd name="T38" fmla="*/ 0 w 154"/>
                <a:gd name="T39" fmla="*/ 0 h 111"/>
                <a:gd name="T40" fmla="*/ 0 w 154"/>
                <a:gd name="T41" fmla="*/ 0 h 111"/>
                <a:gd name="T42" fmla="*/ 0 w 154"/>
                <a:gd name="T43" fmla="*/ 0 h 111"/>
                <a:gd name="T44" fmla="*/ 0 w 154"/>
                <a:gd name="T45" fmla="*/ 0 h 111"/>
                <a:gd name="T46" fmla="*/ 0 w 154"/>
                <a:gd name="T47" fmla="*/ 0 h 111"/>
                <a:gd name="T48" fmla="*/ 0 w 154"/>
                <a:gd name="T49" fmla="*/ 0 h 111"/>
                <a:gd name="T50" fmla="*/ 0 w 154"/>
                <a:gd name="T51" fmla="*/ 0 h 111"/>
                <a:gd name="T52" fmla="*/ 0 w 154"/>
                <a:gd name="T53" fmla="*/ 0 h 111"/>
                <a:gd name="T54" fmla="*/ 0 w 154"/>
                <a:gd name="T55" fmla="*/ 0 h 111"/>
                <a:gd name="T56" fmla="*/ 0 w 154"/>
                <a:gd name="T57" fmla="*/ 0 h 111"/>
                <a:gd name="T58" fmla="*/ 0 w 154"/>
                <a:gd name="T59" fmla="*/ 0 h 111"/>
                <a:gd name="T60" fmla="*/ 0 w 154"/>
                <a:gd name="T61" fmla="*/ 0 h 111"/>
                <a:gd name="T62" fmla="*/ 0 w 154"/>
                <a:gd name="T63" fmla="*/ 0 h 111"/>
                <a:gd name="T64" fmla="*/ 0 w 154"/>
                <a:gd name="T65" fmla="*/ 0 h 111"/>
                <a:gd name="T66" fmla="*/ 0 w 154"/>
                <a:gd name="T67" fmla="*/ 0 h 111"/>
                <a:gd name="T68" fmla="*/ 0 w 154"/>
                <a:gd name="T69" fmla="*/ 0 h 111"/>
                <a:gd name="T70" fmla="*/ 0 w 154"/>
                <a:gd name="T71" fmla="*/ 0 h 111"/>
                <a:gd name="T72" fmla="*/ 0 w 154"/>
                <a:gd name="T73" fmla="*/ 0 h 111"/>
                <a:gd name="T74" fmla="*/ 0 w 154"/>
                <a:gd name="T75" fmla="*/ 0 h 111"/>
                <a:gd name="T76" fmla="*/ 0 w 154"/>
                <a:gd name="T77" fmla="*/ 0 h 111"/>
                <a:gd name="T78" fmla="*/ 0 w 154"/>
                <a:gd name="T79" fmla="*/ 0 h 111"/>
                <a:gd name="T80" fmla="*/ 0 w 154"/>
                <a:gd name="T81" fmla="*/ 0 h 111"/>
                <a:gd name="T82" fmla="*/ 0 w 154"/>
                <a:gd name="T83" fmla="*/ 0 h 111"/>
                <a:gd name="T84" fmla="*/ 0 w 154"/>
                <a:gd name="T85" fmla="*/ 0 h 111"/>
                <a:gd name="T86" fmla="*/ 0 w 154"/>
                <a:gd name="T87" fmla="*/ 0 h 111"/>
                <a:gd name="T88" fmla="*/ 0 w 154"/>
                <a:gd name="T89" fmla="*/ 0 h 111"/>
                <a:gd name="T90" fmla="*/ 0 w 154"/>
                <a:gd name="T91" fmla="*/ 0 h 111"/>
                <a:gd name="T92" fmla="*/ 0 w 154"/>
                <a:gd name="T93" fmla="*/ 0 h 111"/>
                <a:gd name="T94" fmla="*/ 0 w 154"/>
                <a:gd name="T95" fmla="*/ 0 h 111"/>
                <a:gd name="T96" fmla="*/ 0 w 154"/>
                <a:gd name="T97" fmla="*/ 0 h 111"/>
                <a:gd name="T98" fmla="*/ 0 w 154"/>
                <a:gd name="T99" fmla="*/ 0 h 111"/>
                <a:gd name="T100" fmla="*/ 0 w 154"/>
                <a:gd name="T101" fmla="*/ 0 h 111"/>
                <a:gd name="T102" fmla="*/ 0 w 154"/>
                <a:gd name="T103" fmla="*/ 0 h 111"/>
                <a:gd name="T104" fmla="*/ 0 w 154"/>
                <a:gd name="T105" fmla="*/ 0 h 111"/>
                <a:gd name="T106" fmla="*/ 0 w 154"/>
                <a:gd name="T107" fmla="*/ 0 h 111"/>
                <a:gd name="T108" fmla="*/ 0 w 154"/>
                <a:gd name="T109" fmla="*/ 0 h 111"/>
                <a:gd name="T110" fmla="*/ 0 w 154"/>
                <a:gd name="T111" fmla="*/ 0 h 111"/>
                <a:gd name="T112" fmla="*/ 0 w 154"/>
                <a:gd name="T113" fmla="*/ 0 h 111"/>
                <a:gd name="T114" fmla="*/ 0 w 154"/>
                <a:gd name="T115" fmla="*/ 0 h 111"/>
                <a:gd name="T116" fmla="*/ 0 w 154"/>
                <a:gd name="T117" fmla="*/ 0 h 111"/>
                <a:gd name="T118" fmla="*/ 0 w 154"/>
                <a:gd name="T119" fmla="*/ 0 h 111"/>
                <a:gd name="T120" fmla="*/ 0 w 154"/>
                <a:gd name="T121" fmla="*/ 0 h 1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4"/>
                <a:gd name="T184" fmla="*/ 0 h 111"/>
                <a:gd name="T185" fmla="*/ 154 w 154"/>
                <a:gd name="T186" fmla="*/ 111 h 111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4" h="110">
                  <a:moveTo>
                    <a:pt x="132" y="1"/>
                  </a:moveTo>
                  <a:lnTo>
                    <a:pt x="139" y="0"/>
                  </a:lnTo>
                  <a:lnTo>
                    <a:pt x="147" y="3"/>
                  </a:lnTo>
                  <a:lnTo>
                    <a:pt x="151" y="7"/>
                  </a:lnTo>
                  <a:lnTo>
                    <a:pt x="154" y="15"/>
                  </a:lnTo>
                  <a:lnTo>
                    <a:pt x="151" y="15"/>
                  </a:lnTo>
                  <a:lnTo>
                    <a:pt x="143" y="14"/>
                  </a:lnTo>
                  <a:lnTo>
                    <a:pt x="138" y="15"/>
                  </a:lnTo>
                  <a:lnTo>
                    <a:pt x="132" y="16"/>
                  </a:lnTo>
                  <a:lnTo>
                    <a:pt x="130" y="20"/>
                  </a:lnTo>
                  <a:lnTo>
                    <a:pt x="126" y="28"/>
                  </a:lnTo>
                  <a:lnTo>
                    <a:pt x="126" y="37"/>
                  </a:lnTo>
                  <a:lnTo>
                    <a:pt x="127" y="44"/>
                  </a:lnTo>
                  <a:lnTo>
                    <a:pt x="130" y="53"/>
                  </a:lnTo>
                  <a:lnTo>
                    <a:pt x="119" y="58"/>
                  </a:lnTo>
                  <a:lnTo>
                    <a:pt x="109" y="66"/>
                  </a:lnTo>
                  <a:lnTo>
                    <a:pt x="100" y="70"/>
                  </a:lnTo>
                  <a:lnTo>
                    <a:pt x="92" y="74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7" y="69"/>
                  </a:lnTo>
                  <a:lnTo>
                    <a:pt x="72" y="63"/>
                  </a:lnTo>
                  <a:lnTo>
                    <a:pt x="64" y="66"/>
                  </a:lnTo>
                  <a:lnTo>
                    <a:pt x="56" y="71"/>
                  </a:lnTo>
                  <a:lnTo>
                    <a:pt x="48" y="77"/>
                  </a:lnTo>
                  <a:lnTo>
                    <a:pt x="42" y="83"/>
                  </a:lnTo>
                  <a:lnTo>
                    <a:pt x="35" y="90"/>
                  </a:lnTo>
                  <a:lnTo>
                    <a:pt x="30" y="97"/>
                  </a:lnTo>
                  <a:lnTo>
                    <a:pt x="25" y="104"/>
                  </a:lnTo>
                  <a:lnTo>
                    <a:pt x="24" y="111"/>
                  </a:lnTo>
                  <a:lnTo>
                    <a:pt x="18" y="108"/>
                  </a:lnTo>
                  <a:lnTo>
                    <a:pt x="12" y="104"/>
                  </a:lnTo>
                  <a:lnTo>
                    <a:pt x="7" y="102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5" y="60"/>
                  </a:lnTo>
                  <a:lnTo>
                    <a:pt x="9" y="56"/>
                  </a:lnTo>
                  <a:lnTo>
                    <a:pt x="13" y="52"/>
                  </a:lnTo>
                  <a:lnTo>
                    <a:pt x="20" y="49"/>
                  </a:lnTo>
                  <a:lnTo>
                    <a:pt x="25" y="46"/>
                  </a:lnTo>
                  <a:lnTo>
                    <a:pt x="32" y="43"/>
                  </a:lnTo>
                  <a:lnTo>
                    <a:pt x="39" y="40"/>
                  </a:lnTo>
                  <a:lnTo>
                    <a:pt x="47" y="38"/>
                  </a:lnTo>
                  <a:lnTo>
                    <a:pt x="54" y="36"/>
                  </a:lnTo>
                  <a:lnTo>
                    <a:pt x="61" y="32"/>
                  </a:lnTo>
                  <a:lnTo>
                    <a:pt x="70" y="29"/>
                  </a:lnTo>
                  <a:lnTo>
                    <a:pt x="77" y="27"/>
                  </a:lnTo>
                  <a:lnTo>
                    <a:pt x="83" y="24"/>
                  </a:lnTo>
                  <a:lnTo>
                    <a:pt x="90" y="20"/>
                  </a:lnTo>
                  <a:lnTo>
                    <a:pt x="96" y="16"/>
                  </a:lnTo>
                  <a:lnTo>
                    <a:pt x="103" y="13"/>
                  </a:lnTo>
                  <a:lnTo>
                    <a:pt x="109" y="9"/>
                  </a:lnTo>
                  <a:lnTo>
                    <a:pt x="117" y="6"/>
                  </a:lnTo>
                  <a:lnTo>
                    <a:pt x="125" y="3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22" name="Freeform 374"/>
            <p:cNvSpPr/>
            <p:nvPr/>
          </p:nvSpPr>
          <p:spPr bwMode="auto">
            <a:xfrm>
              <a:off x="6835" y="3607"/>
              <a:ext cx="45" cy="36"/>
            </a:xfrm>
            <a:custGeom>
              <a:gdLst>
                <a:gd name="T0" fmla="*/ 0 w 179"/>
                <a:gd name="T1" fmla="*/ 0 h 146"/>
                <a:gd name="T2" fmla="*/ 0 w 179"/>
                <a:gd name="T3" fmla="*/ 0 h 146"/>
                <a:gd name="T4" fmla="*/ 0 w 179"/>
                <a:gd name="T5" fmla="*/ 0 h 146"/>
                <a:gd name="T6" fmla="*/ 0 w 179"/>
                <a:gd name="T7" fmla="*/ 0 h 146"/>
                <a:gd name="T8" fmla="*/ 0 w 179"/>
                <a:gd name="T9" fmla="*/ 0 h 146"/>
                <a:gd name="T10" fmla="*/ 0 w 179"/>
                <a:gd name="T11" fmla="*/ 0 h 146"/>
                <a:gd name="T12" fmla="*/ 0 w 179"/>
                <a:gd name="T13" fmla="*/ 0 h 146"/>
                <a:gd name="T14" fmla="*/ 0 w 179"/>
                <a:gd name="T15" fmla="*/ 0 h 146"/>
                <a:gd name="T16" fmla="*/ 0 w 179"/>
                <a:gd name="T17" fmla="*/ 0 h 146"/>
                <a:gd name="T18" fmla="*/ 0 w 179"/>
                <a:gd name="T19" fmla="*/ 0 h 146"/>
                <a:gd name="T20" fmla="*/ 0 w 179"/>
                <a:gd name="T21" fmla="*/ 0 h 146"/>
                <a:gd name="T22" fmla="*/ 0 w 179"/>
                <a:gd name="T23" fmla="*/ 0 h 146"/>
                <a:gd name="T24" fmla="*/ 0 w 179"/>
                <a:gd name="T25" fmla="*/ 0 h 146"/>
                <a:gd name="T26" fmla="*/ 0 w 179"/>
                <a:gd name="T27" fmla="*/ 0 h 146"/>
                <a:gd name="T28" fmla="*/ 0 w 179"/>
                <a:gd name="T29" fmla="*/ 0 h 146"/>
                <a:gd name="T30" fmla="*/ 0 w 179"/>
                <a:gd name="T31" fmla="*/ 0 h 146"/>
                <a:gd name="T32" fmla="*/ 0 w 179"/>
                <a:gd name="T33" fmla="*/ 0 h 146"/>
                <a:gd name="T34" fmla="*/ 0 w 179"/>
                <a:gd name="T35" fmla="*/ 0 h 146"/>
                <a:gd name="T36" fmla="*/ 0 w 179"/>
                <a:gd name="T37" fmla="*/ 0 h 146"/>
                <a:gd name="T38" fmla="*/ 0 w 179"/>
                <a:gd name="T39" fmla="*/ 0 h 146"/>
                <a:gd name="T40" fmla="*/ 0 w 179"/>
                <a:gd name="T41" fmla="*/ 0 h 146"/>
                <a:gd name="T42" fmla="*/ 0 w 179"/>
                <a:gd name="T43" fmla="*/ 0 h 146"/>
                <a:gd name="T44" fmla="*/ 0 w 179"/>
                <a:gd name="T45" fmla="*/ 0 h 146"/>
                <a:gd name="T46" fmla="*/ 0 w 179"/>
                <a:gd name="T47" fmla="*/ 0 h 146"/>
                <a:gd name="T48" fmla="*/ 0 w 179"/>
                <a:gd name="T49" fmla="*/ 0 h 146"/>
                <a:gd name="T50" fmla="*/ 0 w 179"/>
                <a:gd name="T51" fmla="*/ 0 h 146"/>
                <a:gd name="T52" fmla="*/ 0 w 179"/>
                <a:gd name="T53" fmla="*/ 0 h 146"/>
                <a:gd name="T54" fmla="*/ 0 w 179"/>
                <a:gd name="T55" fmla="*/ 0 h 146"/>
                <a:gd name="T56" fmla="*/ 0 w 179"/>
                <a:gd name="T57" fmla="*/ 0 h 146"/>
                <a:gd name="T58" fmla="*/ 0 w 179"/>
                <a:gd name="T59" fmla="*/ 0 h 146"/>
                <a:gd name="T60" fmla="*/ 0 w 179"/>
                <a:gd name="T61" fmla="*/ 0 h 146"/>
                <a:gd name="T62" fmla="*/ 0 w 179"/>
                <a:gd name="T63" fmla="*/ 0 h 146"/>
                <a:gd name="T64" fmla="*/ 0 w 179"/>
                <a:gd name="T65" fmla="*/ 0 h 146"/>
                <a:gd name="T66" fmla="*/ 0 w 179"/>
                <a:gd name="T67" fmla="*/ 0 h 146"/>
                <a:gd name="T68" fmla="*/ 0 w 179"/>
                <a:gd name="T69" fmla="*/ 0 h 146"/>
                <a:gd name="T70" fmla="*/ 0 w 179"/>
                <a:gd name="T71" fmla="*/ 0 h 1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9"/>
                <a:gd name="T109" fmla="*/ 0 h 146"/>
                <a:gd name="T110" fmla="*/ 179 w 179"/>
                <a:gd name="T111" fmla="*/ 146 h 14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9" h="146">
                  <a:moveTo>
                    <a:pt x="143" y="0"/>
                  </a:moveTo>
                  <a:lnTo>
                    <a:pt x="146" y="4"/>
                  </a:lnTo>
                  <a:lnTo>
                    <a:pt x="151" y="11"/>
                  </a:lnTo>
                  <a:lnTo>
                    <a:pt x="157" y="15"/>
                  </a:lnTo>
                  <a:lnTo>
                    <a:pt x="163" y="21"/>
                  </a:lnTo>
                  <a:lnTo>
                    <a:pt x="168" y="26"/>
                  </a:lnTo>
                  <a:lnTo>
                    <a:pt x="173" y="32"/>
                  </a:lnTo>
                  <a:lnTo>
                    <a:pt x="175" y="38"/>
                  </a:lnTo>
                  <a:lnTo>
                    <a:pt x="179" y="45"/>
                  </a:lnTo>
                  <a:lnTo>
                    <a:pt x="171" y="44"/>
                  </a:lnTo>
                  <a:lnTo>
                    <a:pt x="162" y="44"/>
                  </a:lnTo>
                  <a:lnTo>
                    <a:pt x="152" y="44"/>
                  </a:lnTo>
                  <a:lnTo>
                    <a:pt x="144" y="45"/>
                  </a:lnTo>
                  <a:lnTo>
                    <a:pt x="136" y="45"/>
                  </a:lnTo>
                  <a:lnTo>
                    <a:pt x="128" y="47"/>
                  </a:lnTo>
                  <a:lnTo>
                    <a:pt x="120" y="50"/>
                  </a:lnTo>
                  <a:lnTo>
                    <a:pt x="115" y="54"/>
                  </a:lnTo>
                  <a:lnTo>
                    <a:pt x="108" y="56"/>
                  </a:lnTo>
                  <a:lnTo>
                    <a:pt x="104" y="60"/>
                  </a:lnTo>
                  <a:lnTo>
                    <a:pt x="102" y="66"/>
                  </a:lnTo>
                  <a:lnTo>
                    <a:pt x="101" y="71"/>
                  </a:lnTo>
                  <a:lnTo>
                    <a:pt x="101" y="78"/>
                  </a:lnTo>
                  <a:lnTo>
                    <a:pt x="103" y="84"/>
                  </a:lnTo>
                  <a:lnTo>
                    <a:pt x="107" y="92"/>
                  </a:lnTo>
                  <a:lnTo>
                    <a:pt x="115" y="100"/>
                  </a:lnTo>
                  <a:lnTo>
                    <a:pt x="107" y="101"/>
                  </a:lnTo>
                  <a:lnTo>
                    <a:pt x="106" y="107"/>
                  </a:lnTo>
                  <a:lnTo>
                    <a:pt x="106" y="112"/>
                  </a:lnTo>
                  <a:lnTo>
                    <a:pt x="106" y="119"/>
                  </a:lnTo>
                  <a:lnTo>
                    <a:pt x="96" y="111"/>
                  </a:lnTo>
                  <a:lnTo>
                    <a:pt x="89" y="109"/>
                  </a:lnTo>
                  <a:lnTo>
                    <a:pt x="81" y="107"/>
                  </a:lnTo>
                  <a:lnTo>
                    <a:pt x="75" y="107"/>
                  </a:lnTo>
                  <a:lnTo>
                    <a:pt x="69" y="107"/>
                  </a:lnTo>
                  <a:lnTo>
                    <a:pt x="62" y="109"/>
                  </a:lnTo>
                  <a:lnTo>
                    <a:pt x="57" y="112"/>
                  </a:lnTo>
                  <a:lnTo>
                    <a:pt x="51" y="117"/>
                  </a:lnTo>
                  <a:lnTo>
                    <a:pt x="39" y="124"/>
                  </a:lnTo>
                  <a:lnTo>
                    <a:pt x="28" y="133"/>
                  </a:lnTo>
                  <a:lnTo>
                    <a:pt x="18" y="141"/>
                  </a:lnTo>
                  <a:lnTo>
                    <a:pt x="7" y="146"/>
                  </a:lnTo>
                  <a:lnTo>
                    <a:pt x="6" y="140"/>
                  </a:lnTo>
                  <a:lnTo>
                    <a:pt x="7" y="135"/>
                  </a:lnTo>
                  <a:lnTo>
                    <a:pt x="8" y="130"/>
                  </a:lnTo>
                  <a:lnTo>
                    <a:pt x="10" y="124"/>
                  </a:lnTo>
                  <a:lnTo>
                    <a:pt x="12" y="118"/>
                  </a:lnTo>
                  <a:lnTo>
                    <a:pt x="12" y="112"/>
                  </a:lnTo>
                  <a:lnTo>
                    <a:pt x="7" y="109"/>
                  </a:lnTo>
                  <a:lnTo>
                    <a:pt x="0" y="109"/>
                  </a:lnTo>
                  <a:lnTo>
                    <a:pt x="6" y="100"/>
                  </a:lnTo>
                  <a:lnTo>
                    <a:pt x="14" y="95"/>
                  </a:lnTo>
                  <a:lnTo>
                    <a:pt x="22" y="90"/>
                  </a:lnTo>
                  <a:lnTo>
                    <a:pt x="32" y="87"/>
                  </a:lnTo>
                  <a:lnTo>
                    <a:pt x="40" y="82"/>
                  </a:lnTo>
                  <a:lnTo>
                    <a:pt x="49" y="78"/>
                  </a:lnTo>
                  <a:lnTo>
                    <a:pt x="59" y="73"/>
                  </a:lnTo>
                  <a:lnTo>
                    <a:pt x="67" y="67"/>
                  </a:lnTo>
                  <a:lnTo>
                    <a:pt x="59" y="66"/>
                  </a:lnTo>
                  <a:lnTo>
                    <a:pt x="54" y="67"/>
                  </a:lnTo>
                  <a:lnTo>
                    <a:pt x="51" y="67"/>
                  </a:lnTo>
                  <a:lnTo>
                    <a:pt x="57" y="64"/>
                  </a:lnTo>
                  <a:lnTo>
                    <a:pt x="63" y="59"/>
                  </a:lnTo>
                  <a:lnTo>
                    <a:pt x="69" y="56"/>
                  </a:lnTo>
                  <a:lnTo>
                    <a:pt x="74" y="52"/>
                  </a:lnTo>
                  <a:lnTo>
                    <a:pt x="85" y="42"/>
                  </a:lnTo>
                  <a:lnTo>
                    <a:pt x="96" y="33"/>
                  </a:lnTo>
                  <a:lnTo>
                    <a:pt x="106" y="24"/>
                  </a:lnTo>
                  <a:lnTo>
                    <a:pt x="118" y="14"/>
                  </a:lnTo>
                  <a:lnTo>
                    <a:pt x="124" y="10"/>
                  </a:lnTo>
                  <a:lnTo>
                    <a:pt x="128" y="5"/>
                  </a:lnTo>
                  <a:lnTo>
                    <a:pt x="136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23" name="Freeform 375"/>
            <p:cNvSpPr/>
            <p:nvPr/>
          </p:nvSpPr>
          <p:spPr bwMode="auto">
            <a:xfrm>
              <a:off x="7004" y="3610"/>
              <a:ext cx="6" cy="12"/>
            </a:xfrm>
            <a:custGeom>
              <a:gdLst>
                <a:gd name="T0" fmla="*/ 0 w 27"/>
                <a:gd name="T1" fmla="*/ 0 h 49"/>
                <a:gd name="T2" fmla="*/ 0 w 27"/>
                <a:gd name="T3" fmla="*/ 0 h 49"/>
                <a:gd name="T4" fmla="*/ 0 w 27"/>
                <a:gd name="T5" fmla="*/ 0 h 49"/>
                <a:gd name="T6" fmla="*/ 0 w 27"/>
                <a:gd name="T7" fmla="*/ 0 h 49"/>
                <a:gd name="T8" fmla="*/ 0 w 27"/>
                <a:gd name="T9" fmla="*/ 0 h 49"/>
                <a:gd name="T10" fmla="*/ 0 w 27"/>
                <a:gd name="T11" fmla="*/ 0 h 49"/>
                <a:gd name="T12" fmla="*/ 0 w 27"/>
                <a:gd name="T13" fmla="*/ 0 h 49"/>
                <a:gd name="T14" fmla="*/ 0 w 27"/>
                <a:gd name="T15" fmla="*/ 0 h 49"/>
                <a:gd name="T16" fmla="*/ 0 w 27"/>
                <a:gd name="T17" fmla="*/ 0 h 49"/>
                <a:gd name="T18" fmla="*/ 0 w 27"/>
                <a:gd name="T19" fmla="*/ 0 h 49"/>
                <a:gd name="T20" fmla="*/ 0 w 27"/>
                <a:gd name="T21" fmla="*/ 0 h 49"/>
                <a:gd name="T22" fmla="*/ 0 w 27"/>
                <a:gd name="T23" fmla="*/ 0 h 49"/>
                <a:gd name="T24" fmla="*/ 0 w 27"/>
                <a:gd name="T25" fmla="*/ 0 h 49"/>
                <a:gd name="T26" fmla="*/ 0 w 27"/>
                <a:gd name="T27" fmla="*/ 0 h 49"/>
                <a:gd name="T28" fmla="*/ 0 w 27"/>
                <a:gd name="T29" fmla="*/ 0 h 49"/>
                <a:gd name="T30" fmla="*/ 0 w 27"/>
                <a:gd name="T31" fmla="*/ 0 h 49"/>
                <a:gd name="T32" fmla="*/ 0 w 27"/>
                <a:gd name="T33" fmla="*/ 0 h 49"/>
                <a:gd name="T34" fmla="*/ 0 w 27"/>
                <a:gd name="T35" fmla="*/ 0 h 49"/>
                <a:gd name="T36" fmla="*/ 0 w 27"/>
                <a:gd name="T37" fmla="*/ 0 h 49"/>
                <a:gd name="T38" fmla="*/ 0 w 27"/>
                <a:gd name="T39" fmla="*/ 0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49"/>
                <a:gd name="T62" fmla="*/ 27 w 27"/>
                <a:gd name="T63" fmla="*/ 49 h 49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49">
                  <a:moveTo>
                    <a:pt x="13" y="0"/>
                  </a:moveTo>
                  <a:lnTo>
                    <a:pt x="19" y="2"/>
                  </a:lnTo>
                  <a:lnTo>
                    <a:pt x="23" y="7"/>
                  </a:lnTo>
                  <a:lnTo>
                    <a:pt x="26" y="13"/>
                  </a:lnTo>
                  <a:lnTo>
                    <a:pt x="27" y="20"/>
                  </a:lnTo>
                  <a:lnTo>
                    <a:pt x="26" y="26"/>
                  </a:lnTo>
                  <a:lnTo>
                    <a:pt x="24" y="31"/>
                  </a:lnTo>
                  <a:lnTo>
                    <a:pt x="22" y="38"/>
                  </a:lnTo>
                  <a:lnTo>
                    <a:pt x="21" y="43"/>
                  </a:lnTo>
                  <a:lnTo>
                    <a:pt x="10" y="49"/>
                  </a:lnTo>
                  <a:lnTo>
                    <a:pt x="5" y="47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4" y="14"/>
                  </a:lnTo>
                  <a:lnTo>
                    <a:pt x="9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24" name="Freeform 376"/>
            <p:cNvSpPr/>
            <p:nvPr/>
          </p:nvSpPr>
          <p:spPr bwMode="auto">
            <a:xfrm>
              <a:off x="7045" y="3612"/>
              <a:ext cx="7" cy="6"/>
            </a:xfrm>
            <a:custGeom>
              <a:gdLst>
                <a:gd name="T0" fmla="*/ 0 w 26"/>
                <a:gd name="T1" fmla="*/ 0 h 24"/>
                <a:gd name="T2" fmla="*/ 0 w 26"/>
                <a:gd name="T3" fmla="*/ 0 h 24"/>
                <a:gd name="T4" fmla="*/ 0 w 26"/>
                <a:gd name="T5" fmla="*/ 0 h 24"/>
                <a:gd name="T6" fmla="*/ 0 w 26"/>
                <a:gd name="T7" fmla="*/ 0 h 24"/>
                <a:gd name="T8" fmla="*/ 0 w 26"/>
                <a:gd name="T9" fmla="*/ 0 h 24"/>
                <a:gd name="T10" fmla="*/ 0 w 26"/>
                <a:gd name="T11" fmla="*/ 0 h 24"/>
                <a:gd name="T12" fmla="*/ 0 w 26"/>
                <a:gd name="T13" fmla="*/ 0 h 24"/>
                <a:gd name="T14" fmla="*/ 0 w 26"/>
                <a:gd name="T15" fmla="*/ 0 h 24"/>
                <a:gd name="T16" fmla="*/ 0 w 26"/>
                <a:gd name="T17" fmla="*/ 0 h 24"/>
                <a:gd name="T18" fmla="*/ 0 w 26"/>
                <a:gd name="T19" fmla="*/ 0 h 24"/>
                <a:gd name="T20" fmla="*/ 0 w 26"/>
                <a:gd name="T21" fmla="*/ 0 h 24"/>
                <a:gd name="T22" fmla="*/ 0 w 26"/>
                <a:gd name="T23" fmla="*/ 0 h 24"/>
                <a:gd name="T24" fmla="*/ 0 w 26"/>
                <a:gd name="T25" fmla="*/ 0 h 24"/>
                <a:gd name="T26" fmla="*/ 0 w 26"/>
                <a:gd name="T27" fmla="*/ 0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24"/>
                <a:gd name="T44" fmla="*/ 26 w 26"/>
                <a:gd name="T45" fmla="*/ 24 h 24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24">
                  <a:moveTo>
                    <a:pt x="20" y="0"/>
                  </a:moveTo>
                  <a:lnTo>
                    <a:pt x="26" y="4"/>
                  </a:lnTo>
                  <a:lnTo>
                    <a:pt x="25" y="6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0" y="19"/>
                  </a:lnTo>
                  <a:lnTo>
                    <a:pt x="14" y="24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4" y="13"/>
                  </a:lnTo>
                  <a:lnTo>
                    <a:pt x="10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25" name="Freeform 377"/>
            <p:cNvSpPr/>
            <p:nvPr/>
          </p:nvSpPr>
          <p:spPr bwMode="auto">
            <a:xfrm>
              <a:off x="6791" y="3616"/>
              <a:ext cx="12" cy="10"/>
            </a:xfrm>
            <a:custGeom>
              <a:gdLst>
                <a:gd name="T0" fmla="*/ 0 w 48"/>
                <a:gd name="T1" fmla="*/ 0 h 42"/>
                <a:gd name="T2" fmla="*/ 0 w 48"/>
                <a:gd name="T3" fmla="*/ 0 h 42"/>
                <a:gd name="T4" fmla="*/ 0 w 48"/>
                <a:gd name="T5" fmla="*/ 0 h 42"/>
                <a:gd name="T6" fmla="*/ 0 w 48"/>
                <a:gd name="T7" fmla="*/ 0 h 42"/>
                <a:gd name="T8" fmla="*/ 0 w 48"/>
                <a:gd name="T9" fmla="*/ 0 h 42"/>
                <a:gd name="T10" fmla="*/ 0 w 48"/>
                <a:gd name="T11" fmla="*/ 0 h 42"/>
                <a:gd name="T12" fmla="*/ 0 w 48"/>
                <a:gd name="T13" fmla="*/ 0 h 42"/>
                <a:gd name="T14" fmla="*/ 0 w 48"/>
                <a:gd name="T15" fmla="*/ 0 h 42"/>
                <a:gd name="T16" fmla="*/ 0 w 48"/>
                <a:gd name="T17" fmla="*/ 0 h 42"/>
                <a:gd name="T18" fmla="*/ 0 w 48"/>
                <a:gd name="T19" fmla="*/ 0 h 42"/>
                <a:gd name="T20" fmla="*/ 0 w 48"/>
                <a:gd name="T21" fmla="*/ 0 h 42"/>
                <a:gd name="T22" fmla="*/ 0 w 48"/>
                <a:gd name="T23" fmla="*/ 0 h 42"/>
                <a:gd name="T24" fmla="*/ 0 w 48"/>
                <a:gd name="T25" fmla="*/ 0 h 42"/>
                <a:gd name="T26" fmla="*/ 0 w 48"/>
                <a:gd name="T27" fmla="*/ 0 h 42"/>
                <a:gd name="T28" fmla="*/ 0 w 48"/>
                <a:gd name="T29" fmla="*/ 0 h 42"/>
                <a:gd name="T30" fmla="*/ 0 w 48"/>
                <a:gd name="T31" fmla="*/ 0 h 42"/>
                <a:gd name="T32" fmla="*/ 0 w 48"/>
                <a:gd name="T33" fmla="*/ 0 h 42"/>
                <a:gd name="T34" fmla="*/ 0 w 48"/>
                <a:gd name="T35" fmla="*/ 0 h 42"/>
                <a:gd name="T36" fmla="*/ 0 w 48"/>
                <a:gd name="T37" fmla="*/ 0 h 42"/>
                <a:gd name="T38" fmla="*/ 0 w 48"/>
                <a:gd name="T39" fmla="*/ 0 h 42"/>
                <a:gd name="T40" fmla="*/ 0 w 48"/>
                <a:gd name="T41" fmla="*/ 0 h 42"/>
                <a:gd name="T42" fmla="*/ 0 w 48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42"/>
                <a:gd name="T68" fmla="*/ 48 w 48"/>
                <a:gd name="T69" fmla="*/ 42 h 42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42">
                  <a:moveTo>
                    <a:pt x="24" y="2"/>
                  </a:moveTo>
                  <a:lnTo>
                    <a:pt x="34" y="0"/>
                  </a:lnTo>
                  <a:lnTo>
                    <a:pt x="41" y="1"/>
                  </a:lnTo>
                  <a:lnTo>
                    <a:pt x="46" y="3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7" y="18"/>
                  </a:lnTo>
                  <a:lnTo>
                    <a:pt x="43" y="22"/>
                  </a:lnTo>
                  <a:lnTo>
                    <a:pt x="40" y="29"/>
                  </a:lnTo>
                  <a:lnTo>
                    <a:pt x="35" y="32"/>
                  </a:lnTo>
                  <a:lnTo>
                    <a:pt x="29" y="37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7" y="12"/>
                  </a:lnTo>
                  <a:lnTo>
                    <a:pt x="13" y="8"/>
                  </a:lnTo>
                  <a:lnTo>
                    <a:pt x="18" y="5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26" name="Freeform 378"/>
            <p:cNvSpPr/>
            <p:nvPr/>
          </p:nvSpPr>
          <p:spPr bwMode="auto">
            <a:xfrm>
              <a:off x="6922" y="3615"/>
              <a:ext cx="28" cy="19"/>
            </a:xfrm>
            <a:custGeom>
              <a:gdLst>
                <a:gd name="T0" fmla="*/ 0 w 112"/>
                <a:gd name="T1" fmla="*/ 0 h 76"/>
                <a:gd name="T2" fmla="*/ 0 w 112"/>
                <a:gd name="T3" fmla="*/ 0 h 76"/>
                <a:gd name="T4" fmla="*/ 0 w 112"/>
                <a:gd name="T5" fmla="*/ 0 h 76"/>
                <a:gd name="T6" fmla="*/ 0 w 112"/>
                <a:gd name="T7" fmla="*/ 0 h 76"/>
                <a:gd name="T8" fmla="*/ 0 w 112"/>
                <a:gd name="T9" fmla="*/ 0 h 76"/>
                <a:gd name="T10" fmla="*/ 0 w 112"/>
                <a:gd name="T11" fmla="*/ 0 h 76"/>
                <a:gd name="T12" fmla="*/ 0 w 112"/>
                <a:gd name="T13" fmla="*/ 0 h 76"/>
                <a:gd name="T14" fmla="*/ 0 w 112"/>
                <a:gd name="T15" fmla="*/ 0 h 76"/>
                <a:gd name="T16" fmla="*/ 0 w 112"/>
                <a:gd name="T17" fmla="*/ 0 h 76"/>
                <a:gd name="T18" fmla="*/ 0 w 112"/>
                <a:gd name="T19" fmla="*/ 0 h 76"/>
                <a:gd name="T20" fmla="*/ 0 w 112"/>
                <a:gd name="T21" fmla="*/ 0 h 76"/>
                <a:gd name="T22" fmla="*/ 0 w 112"/>
                <a:gd name="T23" fmla="*/ 0 h 76"/>
                <a:gd name="T24" fmla="*/ 0 w 112"/>
                <a:gd name="T25" fmla="*/ 0 h 76"/>
                <a:gd name="T26" fmla="*/ 0 w 112"/>
                <a:gd name="T27" fmla="*/ 0 h 76"/>
                <a:gd name="T28" fmla="*/ 0 w 112"/>
                <a:gd name="T29" fmla="*/ 0 h 76"/>
                <a:gd name="T30" fmla="*/ 0 w 112"/>
                <a:gd name="T31" fmla="*/ 0 h 76"/>
                <a:gd name="T32" fmla="*/ 0 w 112"/>
                <a:gd name="T33" fmla="*/ 0 h 76"/>
                <a:gd name="T34" fmla="*/ 0 w 112"/>
                <a:gd name="T35" fmla="*/ 0 h 76"/>
                <a:gd name="T36" fmla="*/ 0 w 112"/>
                <a:gd name="T37" fmla="*/ 0 h 76"/>
                <a:gd name="T38" fmla="*/ 0 w 112"/>
                <a:gd name="T39" fmla="*/ 0 h 76"/>
                <a:gd name="T40" fmla="*/ 0 w 112"/>
                <a:gd name="T41" fmla="*/ 0 h 76"/>
                <a:gd name="T42" fmla="*/ 0 w 112"/>
                <a:gd name="T43" fmla="*/ 0 h 76"/>
                <a:gd name="T44" fmla="*/ 0 w 112"/>
                <a:gd name="T45" fmla="*/ 0 h 76"/>
                <a:gd name="T46" fmla="*/ 0 w 112"/>
                <a:gd name="T47" fmla="*/ 0 h 76"/>
                <a:gd name="T48" fmla="*/ 0 w 112"/>
                <a:gd name="T49" fmla="*/ 0 h 76"/>
                <a:gd name="T50" fmla="*/ 0 w 112"/>
                <a:gd name="T51" fmla="*/ 0 h 76"/>
                <a:gd name="T52" fmla="*/ 0 w 112"/>
                <a:gd name="T53" fmla="*/ 0 h 76"/>
                <a:gd name="T54" fmla="*/ 0 w 112"/>
                <a:gd name="T55" fmla="*/ 0 h 76"/>
                <a:gd name="T56" fmla="*/ 0 w 112"/>
                <a:gd name="T57" fmla="*/ 0 h 76"/>
                <a:gd name="T58" fmla="*/ 0 w 112"/>
                <a:gd name="T59" fmla="*/ 0 h 76"/>
                <a:gd name="T60" fmla="*/ 0 w 112"/>
                <a:gd name="T61" fmla="*/ 0 h 76"/>
                <a:gd name="T62" fmla="*/ 0 w 112"/>
                <a:gd name="T63" fmla="*/ 0 h 76"/>
                <a:gd name="T64" fmla="*/ 0 w 112"/>
                <a:gd name="T65" fmla="*/ 0 h 76"/>
                <a:gd name="T66" fmla="*/ 0 w 112"/>
                <a:gd name="T67" fmla="*/ 0 h 76"/>
                <a:gd name="T68" fmla="*/ 0 w 112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"/>
                <a:gd name="T106" fmla="*/ 0 h 76"/>
                <a:gd name="T107" fmla="*/ 112 w 112"/>
                <a:gd name="T108" fmla="*/ 76 h 76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" h="76">
                  <a:moveTo>
                    <a:pt x="70" y="2"/>
                  </a:moveTo>
                  <a:lnTo>
                    <a:pt x="75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09" y="5"/>
                  </a:lnTo>
                  <a:lnTo>
                    <a:pt x="112" y="11"/>
                  </a:lnTo>
                  <a:lnTo>
                    <a:pt x="103" y="18"/>
                  </a:lnTo>
                  <a:lnTo>
                    <a:pt x="94" y="24"/>
                  </a:lnTo>
                  <a:lnTo>
                    <a:pt x="84" y="31"/>
                  </a:lnTo>
                  <a:lnTo>
                    <a:pt x="75" y="36"/>
                  </a:lnTo>
                  <a:lnTo>
                    <a:pt x="70" y="39"/>
                  </a:lnTo>
                  <a:lnTo>
                    <a:pt x="64" y="43"/>
                  </a:lnTo>
                  <a:lnTo>
                    <a:pt x="58" y="46"/>
                  </a:lnTo>
                  <a:lnTo>
                    <a:pt x="52" y="52"/>
                  </a:lnTo>
                  <a:lnTo>
                    <a:pt x="46" y="56"/>
                  </a:lnTo>
                  <a:lnTo>
                    <a:pt x="39" y="62"/>
                  </a:lnTo>
                  <a:lnTo>
                    <a:pt x="32" y="67"/>
                  </a:lnTo>
                  <a:lnTo>
                    <a:pt x="24" y="76"/>
                  </a:lnTo>
                  <a:lnTo>
                    <a:pt x="23" y="76"/>
                  </a:lnTo>
                  <a:lnTo>
                    <a:pt x="22" y="76"/>
                  </a:lnTo>
                  <a:lnTo>
                    <a:pt x="0" y="64"/>
                  </a:lnTo>
                  <a:lnTo>
                    <a:pt x="6" y="55"/>
                  </a:lnTo>
                  <a:lnTo>
                    <a:pt x="14" y="45"/>
                  </a:lnTo>
                  <a:lnTo>
                    <a:pt x="20" y="35"/>
                  </a:lnTo>
                  <a:lnTo>
                    <a:pt x="28" y="26"/>
                  </a:lnTo>
                  <a:lnTo>
                    <a:pt x="37" y="18"/>
                  </a:lnTo>
                  <a:lnTo>
                    <a:pt x="47" y="11"/>
                  </a:lnTo>
                  <a:lnTo>
                    <a:pt x="51" y="7"/>
                  </a:lnTo>
                  <a:lnTo>
                    <a:pt x="57" y="5"/>
                  </a:lnTo>
                  <a:lnTo>
                    <a:pt x="63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27" name="Freeform 379"/>
            <p:cNvSpPr/>
            <p:nvPr/>
          </p:nvSpPr>
          <p:spPr bwMode="auto">
            <a:xfrm>
              <a:off x="7013" y="3617"/>
              <a:ext cx="22" cy="14"/>
            </a:xfrm>
            <a:custGeom>
              <a:gdLst>
                <a:gd name="T0" fmla="*/ 0 w 85"/>
                <a:gd name="T1" fmla="*/ 0 h 55"/>
                <a:gd name="T2" fmla="*/ 0 w 85"/>
                <a:gd name="T3" fmla="*/ 0 h 55"/>
                <a:gd name="T4" fmla="*/ 0 w 85"/>
                <a:gd name="T5" fmla="*/ 0 h 55"/>
                <a:gd name="T6" fmla="*/ 0 w 85"/>
                <a:gd name="T7" fmla="*/ 0 h 55"/>
                <a:gd name="T8" fmla="*/ 0 w 85"/>
                <a:gd name="T9" fmla="*/ 0 h 55"/>
                <a:gd name="T10" fmla="*/ 0 w 85"/>
                <a:gd name="T11" fmla="*/ 0 h 55"/>
                <a:gd name="T12" fmla="*/ 0 w 85"/>
                <a:gd name="T13" fmla="*/ 0 h 55"/>
                <a:gd name="T14" fmla="*/ 0 w 85"/>
                <a:gd name="T15" fmla="*/ 0 h 55"/>
                <a:gd name="T16" fmla="*/ 0 w 85"/>
                <a:gd name="T17" fmla="*/ 0 h 55"/>
                <a:gd name="T18" fmla="*/ 0 w 85"/>
                <a:gd name="T19" fmla="*/ 0 h 55"/>
                <a:gd name="T20" fmla="*/ 0 w 85"/>
                <a:gd name="T21" fmla="*/ 0 h 55"/>
                <a:gd name="T22" fmla="*/ 0 w 85"/>
                <a:gd name="T23" fmla="*/ 0 h 55"/>
                <a:gd name="T24" fmla="*/ 0 w 85"/>
                <a:gd name="T25" fmla="*/ 0 h 55"/>
                <a:gd name="T26" fmla="*/ 0 w 85"/>
                <a:gd name="T27" fmla="*/ 0 h 55"/>
                <a:gd name="T28" fmla="*/ 0 w 85"/>
                <a:gd name="T29" fmla="*/ 0 h 55"/>
                <a:gd name="T30" fmla="*/ 0 w 85"/>
                <a:gd name="T31" fmla="*/ 0 h 55"/>
                <a:gd name="T32" fmla="*/ 0 w 85"/>
                <a:gd name="T33" fmla="*/ 0 h 55"/>
                <a:gd name="T34" fmla="*/ 0 w 85"/>
                <a:gd name="T35" fmla="*/ 0 h 55"/>
                <a:gd name="T36" fmla="*/ 0 w 85"/>
                <a:gd name="T37" fmla="*/ 0 h 55"/>
                <a:gd name="T38" fmla="*/ 0 w 85"/>
                <a:gd name="T39" fmla="*/ 0 h 55"/>
                <a:gd name="T40" fmla="*/ 0 w 85"/>
                <a:gd name="T41" fmla="*/ 0 h 55"/>
                <a:gd name="T42" fmla="*/ 0 w 85"/>
                <a:gd name="T43" fmla="*/ 0 h 55"/>
                <a:gd name="T44" fmla="*/ 0 w 85"/>
                <a:gd name="T45" fmla="*/ 0 h 55"/>
                <a:gd name="T46" fmla="*/ 0 w 85"/>
                <a:gd name="T47" fmla="*/ 0 h 55"/>
                <a:gd name="T48" fmla="*/ 0 w 85"/>
                <a:gd name="T49" fmla="*/ 0 h 55"/>
                <a:gd name="T50" fmla="*/ 0 w 85"/>
                <a:gd name="T51" fmla="*/ 0 h 55"/>
                <a:gd name="T52" fmla="*/ 0 w 85"/>
                <a:gd name="T53" fmla="*/ 0 h 55"/>
                <a:gd name="T54" fmla="*/ 0 w 85"/>
                <a:gd name="T55" fmla="*/ 0 h 55"/>
                <a:gd name="T56" fmla="*/ 0 w 85"/>
                <a:gd name="T57" fmla="*/ 0 h 55"/>
                <a:gd name="T58" fmla="*/ 0 w 85"/>
                <a:gd name="T59" fmla="*/ 0 h 55"/>
                <a:gd name="T60" fmla="*/ 0 w 85"/>
                <a:gd name="T61" fmla="*/ 0 h 55"/>
                <a:gd name="T62" fmla="*/ 0 w 85"/>
                <a:gd name="T63" fmla="*/ 0 h 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5"/>
                <a:gd name="T97" fmla="*/ 0 h 55"/>
                <a:gd name="T98" fmla="*/ 85 w 85"/>
                <a:gd name="T99" fmla="*/ 55 h 55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5" h="55">
                  <a:moveTo>
                    <a:pt x="50" y="0"/>
                  </a:moveTo>
                  <a:lnTo>
                    <a:pt x="59" y="6"/>
                  </a:lnTo>
                  <a:lnTo>
                    <a:pt x="68" y="15"/>
                  </a:lnTo>
                  <a:lnTo>
                    <a:pt x="73" y="21"/>
                  </a:lnTo>
                  <a:lnTo>
                    <a:pt x="77" y="25"/>
                  </a:lnTo>
                  <a:lnTo>
                    <a:pt x="80" y="31"/>
                  </a:lnTo>
                  <a:lnTo>
                    <a:pt x="85" y="37"/>
                  </a:lnTo>
                  <a:lnTo>
                    <a:pt x="76" y="31"/>
                  </a:lnTo>
                  <a:lnTo>
                    <a:pt x="67" y="29"/>
                  </a:lnTo>
                  <a:lnTo>
                    <a:pt x="59" y="29"/>
                  </a:lnTo>
                  <a:lnTo>
                    <a:pt x="50" y="34"/>
                  </a:lnTo>
                  <a:lnTo>
                    <a:pt x="43" y="36"/>
                  </a:lnTo>
                  <a:lnTo>
                    <a:pt x="38" y="41"/>
                  </a:lnTo>
                  <a:lnTo>
                    <a:pt x="35" y="47"/>
                  </a:lnTo>
                  <a:lnTo>
                    <a:pt x="32" y="55"/>
                  </a:lnTo>
                  <a:lnTo>
                    <a:pt x="27" y="53"/>
                  </a:lnTo>
                  <a:lnTo>
                    <a:pt x="25" y="49"/>
                  </a:lnTo>
                  <a:lnTo>
                    <a:pt x="24" y="44"/>
                  </a:lnTo>
                  <a:lnTo>
                    <a:pt x="24" y="41"/>
                  </a:lnTo>
                  <a:lnTo>
                    <a:pt x="18" y="44"/>
                  </a:lnTo>
                  <a:lnTo>
                    <a:pt x="15" y="51"/>
                  </a:lnTo>
                  <a:lnTo>
                    <a:pt x="7" y="48"/>
                  </a:lnTo>
                  <a:lnTo>
                    <a:pt x="0" y="49"/>
                  </a:lnTo>
                  <a:lnTo>
                    <a:pt x="6" y="41"/>
                  </a:lnTo>
                  <a:lnTo>
                    <a:pt x="12" y="35"/>
                  </a:lnTo>
                  <a:lnTo>
                    <a:pt x="18" y="28"/>
                  </a:lnTo>
                  <a:lnTo>
                    <a:pt x="25" y="23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3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28" name="Freeform 380"/>
            <p:cNvSpPr/>
            <p:nvPr/>
          </p:nvSpPr>
          <p:spPr bwMode="auto">
            <a:xfrm>
              <a:off x="6748" y="3619"/>
              <a:ext cx="31" cy="27"/>
            </a:xfrm>
            <a:custGeom>
              <a:gdLst>
                <a:gd name="T0" fmla="*/ 0 w 121"/>
                <a:gd name="T1" fmla="*/ 0 h 111"/>
                <a:gd name="T2" fmla="*/ 0 w 121"/>
                <a:gd name="T3" fmla="*/ 0 h 111"/>
                <a:gd name="T4" fmla="*/ 0 w 121"/>
                <a:gd name="T5" fmla="*/ 0 h 111"/>
                <a:gd name="T6" fmla="*/ 0 w 121"/>
                <a:gd name="T7" fmla="*/ 0 h 111"/>
                <a:gd name="T8" fmla="*/ 0 w 121"/>
                <a:gd name="T9" fmla="*/ 0 h 111"/>
                <a:gd name="T10" fmla="*/ 0 w 121"/>
                <a:gd name="T11" fmla="*/ 0 h 111"/>
                <a:gd name="T12" fmla="*/ 0 w 121"/>
                <a:gd name="T13" fmla="*/ 0 h 111"/>
                <a:gd name="T14" fmla="*/ 0 w 121"/>
                <a:gd name="T15" fmla="*/ 0 h 111"/>
                <a:gd name="T16" fmla="*/ 0 w 121"/>
                <a:gd name="T17" fmla="*/ 0 h 111"/>
                <a:gd name="T18" fmla="*/ 0 w 121"/>
                <a:gd name="T19" fmla="*/ 0 h 111"/>
                <a:gd name="T20" fmla="*/ 0 w 121"/>
                <a:gd name="T21" fmla="*/ 0 h 111"/>
                <a:gd name="T22" fmla="*/ 0 w 121"/>
                <a:gd name="T23" fmla="*/ 0 h 111"/>
                <a:gd name="T24" fmla="*/ 0 w 121"/>
                <a:gd name="T25" fmla="*/ 0 h 111"/>
                <a:gd name="T26" fmla="*/ 0 w 121"/>
                <a:gd name="T27" fmla="*/ 0 h 111"/>
                <a:gd name="T28" fmla="*/ 0 w 121"/>
                <a:gd name="T29" fmla="*/ 0 h 111"/>
                <a:gd name="T30" fmla="*/ 0 w 121"/>
                <a:gd name="T31" fmla="*/ 0 h 111"/>
                <a:gd name="T32" fmla="*/ 0 w 121"/>
                <a:gd name="T33" fmla="*/ 0 h 111"/>
                <a:gd name="T34" fmla="*/ 0 w 121"/>
                <a:gd name="T35" fmla="*/ 0 h 111"/>
                <a:gd name="T36" fmla="*/ 0 w 121"/>
                <a:gd name="T37" fmla="*/ 0 h 111"/>
                <a:gd name="T38" fmla="*/ 0 w 121"/>
                <a:gd name="T39" fmla="*/ 0 h 111"/>
                <a:gd name="T40" fmla="*/ 0 w 121"/>
                <a:gd name="T41" fmla="*/ 0 h 111"/>
                <a:gd name="T42" fmla="*/ 0 w 121"/>
                <a:gd name="T43" fmla="*/ 0 h 111"/>
                <a:gd name="T44" fmla="*/ 0 w 121"/>
                <a:gd name="T45" fmla="*/ 0 h 111"/>
                <a:gd name="T46" fmla="*/ 0 w 121"/>
                <a:gd name="T47" fmla="*/ 0 h 111"/>
                <a:gd name="T48" fmla="*/ 0 w 121"/>
                <a:gd name="T49" fmla="*/ 0 h 111"/>
                <a:gd name="T50" fmla="*/ 0 w 121"/>
                <a:gd name="T51" fmla="*/ 0 h 111"/>
                <a:gd name="T52" fmla="*/ 0 w 121"/>
                <a:gd name="T53" fmla="*/ 0 h 111"/>
                <a:gd name="T54" fmla="*/ 0 w 121"/>
                <a:gd name="T55" fmla="*/ 0 h 111"/>
                <a:gd name="T56" fmla="*/ 0 w 121"/>
                <a:gd name="T57" fmla="*/ 0 h 111"/>
                <a:gd name="T58" fmla="*/ 0 w 121"/>
                <a:gd name="T59" fmla="*/ 0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0 w 121"/>
                <a:gd name="T91" fmla="*/ 0 h 111"/>
                <a:gd name="T92" fmla="*/ 0 w 121"/>
                <a:gd name="T93" fmla="*/ 0 h 111"/>
                <a:gd name="T94" fmla="*/ 0 w 121"/>
                <a:gd name="T95" fmla="*/ 0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"/>
                <a:gd name="T145" fmla="*/ 0 h 111"/>
                <a:gd name="T146" fmla="*/ 121 w 121"/>
                <a:gd name="T147" fmla="*/ 111 h 111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0" h="110">
                  <a:moveTo>
                    <a:pt x="102" y="0"/>
                  </a:moveTo>
                  <a:lnTo>
                    <a:pt x="109" y="0"/>
                  </a:lnTo>
                  <a:lnTo>
                    <a:pt x="115" y="1"/>
                  </a:lnTo>
                  <a:lnTo>
                    <a:pt x="119" y="3"/>
                  </a:lnTo>
                  <a:lnTo>
                    <a:pt x="121" y="5"/>
                  </a:lnTo>
                  <a:lnTo>
                    <a:pt x="121" y="8"/>
                  </a:lnTo>
                  <a:lnTo>
                    <a:pt x="118" y="10"/>
                  </a:lnTo>
                  <a:lnTo>
                    <a:pt x="114" y="13"/>
                  </a:lnTo>
                  <a:lnTo>
                    <a:pt x="108" y="19"/>
                  </a:lnTo>
                  <a:lnTo>
                    <a:pt x="97" y="23"/>
                  </a:lnTo>
                  <a:lnTo>
                    <a:pt x="86" y="31"/>
                  </a:lnTo>
                  <a:lnTo>
                    <a:pt x="74" y="39"/>
                  </a:lnTo>
                  <a:lnTo>
                    <a:pt x="66" y="48"/>
                  </a:lnTo>
                  <a:lnTo>
                    <a:pt x="60" y="53"/>
                  </a:lnTo>
                  <a:lnTo>
                    <a:pt x="57" y="60"/>
                  </a:lnTo>
                  <a:lnTo>
                    <a:pt x="56" y="65"/>
                  </a:lnTo>
                  <a:lnTo>
                    <a:pt x="59" y="73"/>
                  </a:lnTo>
                  <a:lnTo>
                    <a:pt x="54" y="72"/>
                  </a:lnTo>
                  <a:lnTo>
                    <a:pt x="51" y="73"/>
                  </a:lnTo>
                  <a:lnTo>
                    <a:pt x="50" y="76"/>
                  </a:lnTo>
                  <a:lnTo>
                    <a:pt x="53" y="79"/>
                  </a:lnTo>
                  <a:lnTo>
                    <a:pt x="56" y="85"/>
                  </a:lnTo>
                  <a:lnTo>
                    <a:pt x="61" y="91"/>
                  </a:lnTo>
                  <a:lnTo>
                    <a:pt x="56" y="93"/>
                  </a:lnTo>
                  <a:lnTo>
                    <a:pt x="50" y="94"/>
                  </a:lnTo>
                  <a:lnTo>
                    <a:pt x="41" y="94"/>
                  </a:lnTo>
                  <a:lnTo>
                    <a:pt x="33" y="93"/>
                  </a:lnTo>
                  <a:lnTo>
                    <a:pt x="26" y="99"/>
                  </a:lnTo>
                  <a:lnTo>
                    <a:pt x="20" y="104"/>
                  </a:lnTo>
                  <a:lnTo>
                    <a:pt x="10" y="107"/>
                  </a:lnTo>
                  <a:lnTo>
                    <a:pt x="0" y="111"/>
                  </a:lnTo>
                  <a:lnTo>
                    <a:pt x="9" y="102"/>
                  </a:lnTo>
                  <a:lnTo>
                    <a:pt x="17" y="93"/>
                  </a:lnTo>
                  <a:lnTo>
                    <a:pt x="23" y="83"/>
                  </a:lnTo>
                  <a:lnTo>
                    <a:pt x="31" y="73"/>
                  </a:lnTo>
                  <a:lnTo>
                    <a:pt x="33" y="67"/>
                  </a:lnTo>
                  <a:lnTo>
                    <a:pt x="36" y="62"/>
                  </a:lnTo>
                  <a:lnTo>
                    <a:pt x="38" y="57"/>
                  </a:lnTo>
                  <a:lnTo>
                    <a:pt x="42" y="51"/>
                  </a:lnTo>
                  <a:lnTo>
                    <a:pt x="48" y="40"/>
                  </a:lnTo>
                  <a:lnTo>
                    <a:pt x="55" y="32"/>
                  </a:lnTo>
                  <a:lnTo>
                    <a:pt x="62" y="21"/>
                  </a:lnTo>
                  <a:lnTo>
                    <a:pt x="73" y="13"/>
                  </a:lnTo>
                  <a:lnTo>
                    <a:pt x="79" y="9"/>
                  </a:lnTo>
                  <a:lnTo>
                    <a:pt x="85" y="6"/>
                  </a:lnTo>
                  <a:lnTo>
                    <a:pt x="92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29" name="Freeform 381"/>
            <p:cNvSpPr/>
            <p:nvPr/>
          </p:nvSpPr>
          <p:spPr bwMode="auto">
            <a:xfrm>
              <a:off x="6960" y="3622"/>
              <a:ext cx="22" cy="29"/>
            </a:xfrm>
            <a:custGeom>
              <a:gdLst>
                <a:gd name="T0" fmla="*/ 0 w 85"/>
                <a:gd name="T1" fmla="*/ 0 h 117"/>
                <a:gd name="T2" fmla="*/ 0 w 85"/>
                <a:gd name="T3" fmla="*/ 0 h 117"/>
                <a:gd name="T4" fmla="*/ 0 w 85"/>
                <a:gd name="T5" fmla="*/ 0 h 117"/>
                <a:gd name="T6" fmla="*/ 0 w 85"/>
                <a:gd name="T7" fmla="*/ 0 h 117"/>
                <a:gd name="T8" fmla="*/ 0 w 85"/>
                <a:gd name="T9" fmla="*/ 0 h 117"/>
                <a:gd name="T10" fmla="*/ 0 w 85"/>
                <a:gd name="T11" fmla="*/ 0 h 117"/>
                <a:gd name="T12" fmla="*/ 0 w 85"/>
                <a:gd name="T13" fmla="*/ 0 h 117"/>
                <a:gd name="T14" fmla="*/ 0 w 85"/>
                <a:gd name="T15" fmla="*/ 0 h 117"/>
                <a:gd name="T16" fmla="*/ 0 w 85"/>
                <a:gd name="T17" fmla="*/ 0 h 117"/>
                <a:gd name="T18" fmla="*/ 0 w 85"/>
                <a:gd name="T19" fmla="*/ 0 h 117"/>
                <a:gd name="T20" fmla="*/ 0 w 85"/>
                <a:gd name="T21" fmla="*/ 0 h 117"/>
                <a:gd name="T22" fmla="*/ 0 w 85"/>
                <a:gd name="T23" fmla="*/ 0 h 117"/>
                <a:gd name="T24" fmla="*/ 0 w 85"/>
                <a:gd name="T25" fmla="*/ 0 h 117"/>
                <a:gd name="T26" fmla="*/ 0 w 85"/>
                <a:gd name="T27" fmla="*/ 0 h 117"/>
                <a:gd name="T28" fmla="*/ 0 w 85"/>
                <a:gd name="T29" fmla="*/ 0 h 117"/>
                <a:gd name="T30" fmla="*/ 0 w 85"/>
                <a:gd name="T31" fmla="*/ 0 h 117"/>
                <a:gd name="T32" fmla="*/ 0 w 85"/>
                <a:gd name="T33" fmla="*/ 0 h 117"/>
                <a:gd name="T34" fmla="*/ 0 w 85"/>
                <a:gd name="T35" fmla="*/ 0 h 117"/>
                <a:gd name="T36" fmla="*/ 0 w 85"/>
                <a:gd name="T37" fmla="*/ 0 h 117"/>
                <a:gd name="T38" fmla="*/ 0 w 85"/>
                <a:gd name="T39" fmla="*/ 0 h 117"/>
                <a:gd name="T40" fmla="*/ 0 w 85"/>
                <a:gd name="T41" fmla="*/ 0 h 117"/>
                <a:gd name="T42" fmla="*/ 0 w 85"/>
                <a:gd name="T43" fmla="*/ 0 h 117"/>
                <a:gd name="T44" fmla="*/ 0 w 85"/>
                <a:gd name="T45" fmla="*/ 0 h 117"/>
                <a:gd name="T46" fmla="*/ 0 w 85"/>
                <a:gd name="T47" fmla="*/ 0 h 117"/>
                <a:gd name="T48" fmla="*/ 0 w 85"/>
                <a:gd name="T49" fmla="*/ 0 h 117"/>
                <a:gd name="T50" fmla="*/ 0 w 85"/>
                <a:gd name="T51" fmla="*/ 0 h 117"/>
                <a:gd name="T52" fmla="*/ 0 w 85"/>
                <a:gd name="T53" fmla="*/ 0 h 117"/>
                <a:gd name="T54" fmla="*/ 0 w 85"/>
                <a:gd name="T55" fmla="*/ 0 h 117"/>
                <a:gd name="T56" fmla="*/ 0 w 85"/>
                <a:gd name="T57" fmla="*/ 0 h 117"/>
                <a:gd name="T58" fmla="*/ 0 w 85"/>
                <a:gd name="T59" fmla="*/ 0 h 117"/>
                <a:gd name="T60" fmla="*/ 0 w 85"/>
                <a:gd name="T61" fmla="*/ 0 h 117"/>
                <a:gd name="T62" fmla="*/ 0 w 85"/>
                <a:gd name="T63" fmla="*/ 0 h 117"/>
                <a:gd name="T64" fmla="*/ 0 w 85"/>
                <a:gd name="T65" fmla="*/ 0 h 117"/>
                <a:gd name="T66" fmla="*/ 0 w 85"/>
                <a:gd name="T67" fmla="*/ 0 h 117"/>
                <a:gd name="T68" fmla="*/ 0 w 85"/>
                <a:gd name="T69" fmla="*/ 0 h 117"/>
                <a:gd name="T70" fmla="*/ 0 w 85"/>
                <a:gd name="T71" fmla="*/ 0 h 117"/>
                <a:gd name="T72" fmla="*/ 0 w 85"/>
                <a:gd name="T73" fmla="*/ 0 h 117"/>
                <a:gd name="T74" fmla="*/ 0 w 85"/>
                <a:gd name="T75" fmla="*/ 0 h 117"/>
                <a:gd name="T76" fmla="*/ 0 w 85"/>
                <a:gd name="T77" fmla="*/ 0 h 117"/>
                <a:gd name="T78" fmla="*/ 0 w 85"/>
                <a:gd name="T79" fmla="*/ 0 h 117"/>
                <a:gd name="T80" fmla="*/ 0 w 85"/>
                <a:gd name="T81" fmla="*/ 0 h 117"/>
                <a:gd name="T82" fmla="*/ 0 w 85"/>
                <a:gd name="T83" fmla="*/ 0 h 117"/>
                <a:gd name="T84" fmla="*/ 0 w 85"/>
                <a:gd name="T85" fmla="*/ 0 h 117"/>
                <a:gd name="T86" fmla="*/ 0 w 85"/>
                <a:gd name="T87" fmla="*/ 0 h 117"/>
                <a:gd name="T88" fmla="*/ 0 w 85"/>
                <a:gd name="T89" fmla="*/ 0 h 117"/>
                <a:gd name="T90" fmla="*/ 0 w 85"/>
                <a:gd name="T91" fmla="*/ 0 h 117"/>
                <a:gd name="T92" fmla="*/ 0 w 85"/>
                <a:gd name="T93" fmla="*/ 0 h 117"/>
                <a:gd name="T94" fmla="*/ 0 w 85"/>
                <a:gd name="T95" fmla="*/ 0 h 117"/>
                <a:gd name="T96" fmla="*/ 0 w 85"/>
                <a:gd name="T97" fmla="*/ 0 h 117"/>
                <a:gd name="T98" fmla="*/ 0 w 85"/>
                <a:gd name="T99" fmla="*/ 0 h 1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"/>
                <a:gd name="T151" fmla="*/ 0 h 117"/>
                <a:gd name="T152" fmla="*/ 85 w 85"/>
                <a:gd name="T153" fmla="*/ 117 h 117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" h="117">
                  <a:moveTo>
                    <a:pt x="33" y="0"/>
                  </a:moveTo>
                  <a:lnTo>
                    <a:pt x="74" y="2"/>
                  </a:lnTo>
                  <a:lnTo>
                    <a:pt x="73" y="8"/>
                  </a:lnTo>
                  <a:lnTo>
                    <a:pt x="71" y="13"/>
                  </a:lnTo>
                  <a:lnTo>
                    <a:pt x="67" y="17"/>
                  </a:lnTo>
                  <a:lnTo>
                    <a:pt x="62" y="20"/>
                  </a:lnTo>
                  <a:lnTo>
                    <a:pt x="53" y="23"/>
                  </a:lnTo>
                  <a:lnTo>
                    <a:pt x="49" y="24"/>
                  </a:lnTo>
                  <a:lnTo>
                    <a:pt x="54" y="34"/>
                  </a:lnTo>
                  <a:lnTo>
                    <a:pt x="49" y="40"/>
                  </a:lnTo>
                  <a:lnTo>
                    <a:pt x="51" y="47"/>
                  </a:lnTo>
                  <a:lnTo>
                    <a:pt x="56" y="50"/>
                  </a:lnTo>
                  <a:lnTo>
                    <a:pt x="63" y="53"/>
                  </a:lnTo>
                  <a:lnTo>
                    <a:pt x="69" y="57"/>
                  </a:lnTo>
                  <a:lnTo>
                    <a:pt x="78" y="60"/>
                  </a:lnTo>
                  <a:lnTo>
                    <a:pt x="83" y="66"/>
                  </a:lnTo>
                  <a:lnTo>
                    <a:pt x="85" y="75"/>
                  </a:lnTo>
                  <a:lnTo>
                    <a:pt x="79" y="73"/>
                  </a:lnTo>
                  <a:lnTo>
                    <a:pt x="72" y="74"/>
                  </a:lnTo>
                  <a:lnTo>
                    <a:pt x="67" y="74"/>
                  </a:lnTo>
                  <a:lnTo>
                    <a:pt x="61" y="76"/>
                  </a:lnTo>
                  <a:lnTo>
                    <a:pt x="51" y="81"/>
                  </a:lnTo>
                  <a:lnTo>
                    <a:pt x="43" y="89"/>
                  </a:lnTo>
                  <a:lnTo>
                    <a:pt x="33" y="97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8" y="117"/>
                  </a:lnTo>
                  <a:lnTo>
                    <a:pt x="7" y="108"/>
                  </a:lnTo>
                  <a:lnTo>
                    <a:pt x="9" y="102"/>
                  </a:lnTo>
                  <a:lnTo>
                    <a:pt x="9" y="94"/>
                  </a:lnTo>
                  <a:lnTo>
                    <a:pt x="13" y="89"/>
                  </a:lnTo>
                  <a:lnTo>
                    <a:pt x="15" y="82"/>
                  </a:lnTo>
                  <a:lnTo>
                    <a:pt x="18" y="75"/>
                  </a:lnTo>
                  <a:lnTo>
                    <a:pt x="19" y="68"/>
                  </a:lnTo>
                  <a:lnTo>
                    <a:pt x="19" y="61"/>
                  </a:lnTo>
                  <a:lnTo>
                    <a:pt x="10" y="60"/>
                  </a:lnTo>
                  <a:lnTo>
                    <a:pt x="7" y="58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4" y="28"/>
                  </a:lnTo>
                  <a:lnTo>
                    <a:pt x="7" y="23"/>
                  </a:lnTo>
                  <a:lnTo>
                    <a:pt x="9" y="18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25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30" name="Freeform 382"/>
            <p:cNvSpPr/>
            <p:nvPr/>
          </p:nvSpPr>
          <p:spPr bwMode="auto">
            <a:xfrm>
              <a:off x="6888" y="3625"/>
              <a:ext cx="29" cy="18"/>
            </a:xfrm>
            <a:custGeom>
              <a:gdLst>
                <a:gd name="T0" fmla="*/ 0 w 114"/>
                <a:gd name="T1" fmla="*/ 0 h 71"/>
                <a:gd name="T2" fmla="*/ 0 w 114"/>
                <a:gd name="T3" fmla="*/ 0 h 71"/>
                <a:gd name="T4" fmla="*/ 0 w 114"/>
                <a:gd name="T5" fmla="*/ 0 h 71"/>
                <a:gd name="T6" fmla="*/ 0 w 114"/>
                <a:gd name="T7" fmla="*/ 0 h 71"/>
                <a:gd name="T8" fmla="*/ 0 w 114"/>
                <a:gd name="T9" fmla="*/ 0 h 71"/>
                <a:gd name="T10" fmla="*/ 0 w 114"/>
                <a:gd name="T11" fmla="*/ 0 h 71"/>
                <a:gd name="T12" fmla="*/ 0 w 114"/>
                <a:gd name="T13" fmla="*/ 0 h 71"/>
                <a:gd name="T14" fmla="*/ 0 w 114"/>
                <a:gd name="T15" fmla="*/ 0 h 71"/>
                <a:gd name="T16" fmla="*/ 0 w 114"/>
                <a:gd name="T17" fmla="*/ 0 h 71"/>
                <a:gd name="T18" fmla="*/ 0 w 114"/>
                <a:gd name="T19" fmla="*/ 0 h 71"/>
                <a:gd name="T20" fmla="*/ 0 w 114"/>
                <a:gd name="T21" fmla="*/ 0 h 71"/>
                <a:gd name="T22" fmla="*/ 0 w 114"/>
                <a:gd name="T23" fmla="*/ 0 h 71"/>
                <a:gd name="T24" fmla="*/ 0 w 114"/>
                <a:gd name="T25" fmla="*/ 0 h 71"/>
                <a:gd name="T26" fmla="*/ 0 w 114"/>
                <a:gd name="T27" fmla="*/ 0 h 71"/>
                <a:gd name="T28" fmla="*/ 0 w 114"/>
                <a:gd name="T29" fmla="*/ 0 h 71"/>
                <a:gd name="T30" fmla="*/ 0 w 114"/>
                <a:gd name="T31" fmla="*/ 0 h 71"/>
                <a:gd name="T32" fmla="*/ 0 w 114"/>
                <a:gd name="T33" fmla="*/ 0 h 71"/>
                <a:gd name="T34" fmla="*/ 0 w 114"/>
                <a:gd name="T35" fmla="*/ 0 h 71"/>
                <a:gd name="T36" fmla="*/ 0 w 114"/>
                <a:gd name="T37" fmla="*/ 0 h 71"/>
                <a:gd name="T38" fmla="*/ 0 w 114"/>
                <a:gd name="T39" fmla="*/ 0 h 71"/>
                <a:gd name="T40" fmla="*/ 0 w 114"/>
                <a:gd name="T41" fmla="*/ 0 h 71"/>
                <a:gd name="T42" fmla="*/ 0 w 114"/>
                <a:gd name="T43" fmla="*/ 0 h 71"/>
                <a:gd name="T44" fmla="*/ 0 w 114"/>
                <a:gd name="T45" fmla="*/ 0 h 71"/>
                <a:gd name="T46" fmla="*/ 0 w 114"/>
                <a:gd name="T47" fmla="*/ 0 h 71"/>
                <a:gd name="T48" fmla="*/ 0 w 114"/>
                <a:gd name="T49" fmla="*/ 0 h 71"/>
                <a:gd name="T50" fmla="*/ 0 w 114"/>
                <a:gd name="T51" fmla="*/ 0 h 71"/>
                <a:gd name="T52" fmla="*/ 0 w 114"/>
                <a:gd name="T53" fmla="*/ 0 h 71"/>
                <a:gd name="T54" fmla="*/ 0 w 114"/>
                <a:gd name="T55" fmla="*/ 0 h 71"/>
                <a:gd name="T56" fmla="*/ 0 w 114"/>
                <a:gd name="T57" fmla="*/ 0 h 71"/>
                <a:gd name="T58" fmla="*/ 0 w 114"/>
                <a:gd name="T59" fmla="*/ 0 h 71"/>
                <a:gd name="T60" fmla="*/ 0 w 114"/>
                <a:gd name="T61" fmla="*/ 0 h 71"/>
                <a:gd name="T62" fmla="*/ 0 w 114"/>
                <a:gd name="T63" fmla="*/ 0 h 71"/>
                <a:gd name="T64" fmla="*/ 0 w 114"/>
                <a:gd name="T65" fmla="*/ 0 h 71"/>
                <a:gd name="T66" fmla="*/ 0 w 114"/>
                <a:gd name="T67" fmla="*/ 0 h 71"/>
                <a:gd name="T68" fmla="*/ 0 w 114"/>
                <a:gd name="T69" fmla="*/ 0 h 71"/>
                <a:gd name="T70" fmla="*/ 0 w 114"/>
                <a:gd name="T71" fmla="*/ 0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71"/>
                <a:gd name="T110" fmla="*/ 114 w 114"/>
                <a:gd name="T111" fmla="*/ 71 h 7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71">
                  <a:moveTo>
                    <a:pt x="93" y="0"/>
                  </a:moveTo>
                  <a:lnTo>
                    <a:pt x="102" y="5"/>
                  </a:lnTo>
                  <a:lnTo>
                    <a:pt x="111" y="13"/>
                  </a:lnTo>
                  <a:lnTo>
                    <a:pt x="113" y="22"/>
                  </a:lnTo>
                  <a:lnTo>
                    <a:pt x="114" y="32"/>
                  </a:lnTo>
                  <a:lnTo>
                    <a:pt x="111" y="39"/>
                  </a:lnTo>
                  <a:lnTo>
                    <a:pt x="105" y="45"/>
                  </a:lnTo>
                  <a:lnTo>
                    <a:pt x="99" y="46"/>
                  </a:lnTo>
                  <a:lnTo>
                    <a:pt x="95" y="46"/>
                  </a:lnTo>
                  <a:lnTo>
                    <a:pt x="89" y="46"/>
                  </a:lnTo>
                  <a:lnTo>
                    <a:pt x="84" y="46"/>
                  </a:lnTo>
                  <a:lnTo>
                    <a:pt x="22" y="71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6" y="51"/>
                  </a:lnTo>
                  <a:lnTo>
                    <a:pt x="11" y="48"/>
                  </a:lnTo>
                  <a:lnTo>
                    <a:pt x="17" y="46"/>
                  </a:lnTo>
                  <a:lnTo>
                    <a:pt x="18" y="41"/>
                  </a:lnTo>
                  <a:lnTo>
                    <a:pt x="22" y="37"/>
                  </a:lnTo>
                  <a:lnTo>
                    <a:pt x="22" y="32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6" y="25"/>
                  </a:lnTo>
                  <a:lnTo>
                    <a:pt x="31" y="28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8" y="25"/>
                  </a:lnTo>
                  <a:lnTo>
                    <a:pt x="55" y="21"/>
                  </a:lnTo>
                  <a:lnTo>
                    <a:pt x="63" y="13"/>
                  </a:lnTo>
                  <a:lnTo>
                    <a:pt x="70" y="7"/>
                  </a:lnTo>
                  <a:lnTo>
                    <a:pt x="77" y="5"/>
                  </a:lnTo>
                  <a:lnTo>
                    <a:pt x="88" y="8"/>
                  </a:lnTo>
                  <a:lnTo>
                    <a:pt x="88" y="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31" name="Freeform 383"/>
            <p:cNvSpPr/>
            <p:nvPr/>
          </p:nvSpPr>
          <p:spPr bwMode="auto">
            <a:xfrm>
              <a:off x="7045" y="3628"/>
              <a:ext cx="26" cy="11"/>
            </a:xfrm>
            <a:custGeom>
              <a:gdLst>
                <a:gd name="T0" fmla="*/ 0 w 103"/>
                <a:gd name="T1" fmla="*/ 0 h 47"/>
                <a:gd name="T2" fmla="*/ 0 w 103"/>
                <a:gd name="T3" fmla="*/ 0 h 47"/>
                <a:gd name="T4" fmla="*/ 0 w 103"/>
                <a:gd name="T5" fmla="*/ 0 h 47"/>
                <a:gd name="T6" fmla="*/ 0 w 103"/>
                <a:gd name="T7" fmla="*/ 0 h 47"/>
                <a:gd name="T8" fmla="*/ 0 w 103"/>
                <a:gd name="T9" fmla="*/ 0 h 47"/>
                <a:gd name="T10" fmla="*/ 0 w 103"/>
                <a:gd name="T11" fmla="*/ 0 h 47"/>
                <a:gd name="T12" fmla="*/ 0 w 103"/>
                <a:gd name="T13" fmla="*/ 0 h 47"/>
                <a:gd name="T14" fmla="*/ 0 w 103"/>
                <a:gd name="T15" fmla="*/ 0 h 47"/>
                <a:gd name="T16" fmla="*/ 0 w 103"/>
                <a:gd name="T17" fmla="*/ 0 h 47"/>
                <a:gd name="T18" fmla="*/ 0 w 103"/>
                <a:gd name="T19" fmla="*/ 0 h 47"/>
                <a:gd name="T20" fmla="*/ 0 w 103"/>
                <a:gd name="T21" fmla="*/ 0 h 47"/>
                <a:gd name="T22" fmla="*/ 0 w 103"/>
                <a:gd name="T23" fmla="*/ 0 h 47"/>
                <a:gd name="T24" fmla="*/ 0 w 103"/>
                <a:gd name="T25" fmla="*/ 0 h 47"/>
                <a:gd name="T26" fmla="*/ 0 w 103"/>
                <a:gd name="T27" fmla="*/ 0 h 47"/>
                <a:gd name="T28" fmla="*/ 0 w 103"/>
                <a:gd name="T29" fmla="*/ 0 h 47"/>
                <a:gd name="T30" fmla="*/ 0 w 103"/>
                <a:gd name="T31" fmla="*/ 0 h 47"/>
                <a:gd name="T32" fmla="*/ 0 w 103"/>
                <a:gd name="T33" fmla="*/ 0 h 47"/>
                <a:gd name="T34" fmla="*/ 0 w 103"/>
                <a:gd name="T35" fmla="*/ 0 h 47"/>
                <a:gd name="T36" fmla="*/ 0 w 103"/>
                <a:gd name="T37" fmla="*/ 0 h 47"/>
                <a:gd name="T38" fmla="*/ 0 w 103"/>
                <a:gd name="T39" fmla="*/ 0 h 47"/>
                <a:gd name="T40" fmla="*/ 0 w 103"/>
                <a:gd name="T41" fmla="*/ 0 h 47"/>
                <a:gd name="T42" fmla="*/ 0 w 103"/>
                <a:gd name="T43" fmla="*/ 0 h 47"/>
                <a:gd name="T44" fmla="*/ 0 w 103"/>
                <a:gd name="T45" fmla="*/ 0 h 47"/>
                <a:gd name="T46" fmla="*/ 0 w 103"/>
                <a:gd name="T47" fmla="*/ 0 h 47"/>
                <a:gd name="T48" fmla="*/ 0 w 103"/>
                <a:gd name="T49" fmla="*/ 0 h 47"/>
                <a:gd name="T50" fmla="*/ 0 w 103"/>
                <a:gd name="T51" fmla="*/ 0 h 47"/>
                <a:gd name="T52" fmla="*/ 0 w 103"/>
                <a:gd name="T53" fmla="*/ 0 h 47"/>
                <a:gd name="T54" fmla="*/ 0 w 103"/>
                <a:gd name="T55" fmla="*/ 0 h 47"/>
                <a:gd name="T56" fmla="*/ 0 w 103"/>
                <a:gd name="T57" fmla="*/ 0 h 47"/>
                <a:gd name="T58" fmla="*/ 0 w 103"/>
                <a:gd name="T59" fmla="*/ 0 h 47"/>
                <a:gd name="T60" fmla="*/ 0 w 103"/>
                <a:gd name="T61" fmla="*/ 0 h 47"/>
                <a:gd name="T62" fmla="*/ 0 w 103"/>
                <a:gd name="T63" fmla="*/ 0 h 47"/>
                <a:gd name="T64" fmla="*/ 0 w 103"/>
                <a:gd name="T65" fmla="*/ 0 h 47"/>
                <a:gd name="T66" fmla="*/ 0 w 103"/>
                <a:gd name="T67" fmla="*/ 0 h 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47"/>
                <a:gd name="T104" fmla="*/ 103 w 103"/>
                <a:gd name="T105" fmla="*/ 47 h 47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47">
                  <a:moveTo>
                    <a:pt x="41" y="0"/>
                  </a:moveTo>
                  <a:lnTo>
                    <a:pt x="44" y="4"/>
                  </a:lnTo>
                  <a:lnTo>
                    <a:pt x="47" y="9"/>
                  </a:lnTo>
                  <a:lnTo>
                    <a:pt x="52" y="11"/>
                  </a:lnTo>
                  <a:lnTo>
                    <a:pt x="57" y="14"/>
                  </a:lnTo>
                  <a:lnTo>
                    <a:pt x="68" y="16"/>
                  </a:lnTo>
                  <a:lnTo>
                    <a:pt x="79" y="20"/>
                  </a:lnTo>
                  <a:lnTo>
                    <a:pt x="86" y="23"/>
                  </a:lnTo>
                  <a:lnTo>
                    <a:pt x="93" y="26"/>
                  </a:lnTo>
                  <a:lnTo>
                    <a:pt x="99" y="31"/>
                  </a:lnTo>
                  <a:lnTo>
                    <a:pt x="103" y="39"/>
                  </a:lnTo>
                  <a:lnTo>
                    <a:pt x="92" y="37"/>
                  </a:lnTo>
                  <a:lnTo>
                    <a:pt x="82" y="39"/>
                  </a:lnTo>
                  <a:lnTo>
                    <a:pt x="71" y="41"/>
                  </a:lnTo>
                  <a:lnTo>
                    <a:pt x="62" y="46"/>
                  </a:lnTo>
                  <a:lnTo>
                    <a:pt x="52" y="46"/>
                  </a:lnTo>
                  <a:lnTo>
                    <a:pt x="46" y="44"/>
                  </a:lnTo>
                  <a:lnTo>
                    <a:pt x="40" y="39"/>
                  </a:lnTo>
                  <a:lnTo>
                    <a:pt x="35" y="31"/>
                  </a:lnTo>
                  <a:lnTo>
                    <a:pt x="31" y="37"/>
                  </a:lnTo>
                  <a:lnTo>
                    <a:pt x="26" y="42"/>
                  </a:lnTo>
                  <a:lnTo>
                    <a:pt x="20" y="46"/>
                  </a:lnTo>
                  <a:lnTo>
                    <a:pt x="16" y="47"/>
                  </a:lnTo>
                  <a:lnTo>
                    <a:pt x="5" y="47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2" y="31"/>
                  </a:lnTo>
                  <a:lnTo>
                    <a:pt x="5" y="26"/>
                  </a:lnTo>
                  <a:lnTo>
                    <a:pt x="14" y="20"/>
                  </a:lnTo>
                  <a:lnTo>
                    <a:pt x="20" y="14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32" name="Freeform 384"/>
            <p:cNvSpPr/>
            <p:nvPr/>
          </p:nvSpPr>
          <p:spPr bwMode="auto">
            <a:xfrm>
              <a:off x="7001" y="3629"/>
              <a:ext cx="9" cy="9"/>
            </a:xfrm>
            <a:custGeom>
              <a:gdLst>
                <a:gd name="T0" fmla="*/ 0 w 36"/>
                <a:gd name="T1" fmla="*/ 0 h 35"/>
                <a:gd name="T2" fmla="*/ 0 w 36"/>
                <a:gd name="T3" fmla="*/ 0 h 35"/>
                <a:gd name="T4" fmla="*/ 0 w 36"/>
                <a:gd name="T5" fmla="*/ 0 h 35"/>
                <a:gd name="T6" fmla="*/ 0 w 36"/>
                <a:gd name="T7" fmla="*/ 0 h 35"/>
                <a:gd name="T8" fmla="*/ 0 w 36"/>
                <a:gd name="T9" fmla="*/ 0 h 35"/>
                <a:gd name="T10" fmla="*/ 0 w 36"/>
                <a:gd name="T11" fmla="*/ 0 h 35"/>
                <a:gd name="T12" fmla="*/ 0 w 36"/>
                <a:gd name="T13" fmla="*/ 0 h 35"/>
                <a:gd name="T14" fmla="*/ 0 w 36"/>
                <a:gd name="T15" fmla="*/ 0 h 35"/>
                <a:gd name="T16" fmla="*/ 0 w 36"/>
                <a:gd name="T17" fmla="*/ 0 h 35"/>
                <a:gd name="T18" fmla="*/ 0 w 36"/>
                <a:gd name="T19" fmla="*/ 0 h 35"/>
                <a:gd name="T20" fmla="*/ 0 w 36"/>
                <a:gd name="T21" fmla="*/ 0 h 35"/>
                <a:gd name="T22" fmla="*/ 0 w 36"/>
                <a:gd name="T23" fmla="*/ 0 h 35"/>
                <a:gd name="T24" fmla="*/ 0 w 36"/>
                <a:gd name="T25" fmla="*/ 0 h 35"/>
                <a:gd name="T26" fmla="*/ 0 w 36"/>
                <a:gd name="T27" fmla="*/ 0 h 35"/>
                <a:gd name="T28" fmla="*/ 0 w 36"/>
                <a:gd name="T29" fmla="*/ 0 h 35"/>
                <a:gd name="T30" fmla="*/ 0 w 36"/>
                <a:gd name="T31" fmla="*/ 0 h 35"/>
                <a:gd name="T32" fmla="*/ 0 w 36"/>
                <a:gd name="T33" fmla="*/ 0 h 35"/>
                <a:gd name="T34" fmla="*/ 0 w 36"/>
                <a:gd name="T35" fmla="*/ 0 h 35"/>
                <a:gd name="T36" fmla="*/ 0 w 36"/>
                <a:gd name="T37" fmla="*/ 0 h 35"/>
                <a:gd name="T38" fmla="*/ 0 w 36"/>
                <a:gd name="T39" fmla="*/ 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35"/>
                <a:gd name="T62" fmla="*/ 36 w 36"/>
                <a:gd name="T63" fmla="*/ 35 h 35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35">
                  <a:moveTo>
                    <a:pt x="16" y="0"/>
                  </a:moveTo>
                  <a:lnTo>
                    <a:pt x="22" y="2"/>
                  </a:lnTo>
                  <a:lnTo>
                    <a:pt x="30" y="7"/>
                  </a:lnTo>
                  <a:lnTo>
                    <a:pt x="32" y="13"/>
                  </a:lnTo>
                  <a:lnTo>
                    <a:pt x="36" y="19"/>
                  </a:lnTo>
                  <a:lnTo>
                    <a:pt x="33" y="25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33" name="Freeform 385"/>
            <p:cNvSpPr/>
            <p:nvPr/>
          </p:nvSpPr>
          <p:spPr bwMode="auto">
            <a:xfrm>
              <a:off x="6766" y="3630"/>
              <a:ext cx="31" cy="14"/>
            </a:xfrm>
            <a:custGeom>
              <a:gdLst>
                <a:gd name="T0" fmla="*/ 0 w 122"/>
                <a:gd name="T1" fmla="*/ 0 h 55"/>
                <a:gd name="T2" fmla="*/ 0 w 122"/>
                <a:gd name="T3" fmla="*/ 0 h 55"/>
                <a:gd name="T4" fmla="*/ 0 w 122"/>
                <a:gd name="T5" fmla="*/ 0 h 55"/>
                <a:gd name="T6" fmla="*/ 0 w 122"/>
                <a:gd name="T7" fmla="*/ 0 h 55"/>
                <a:gd name="T8" fmla="*/ 0 w 122"/>
                <a:gd name="T9" fmla="*/ 0 h 55"/>
                <a:gd name="T10" fmla="*/ 0 w 122"/>
                <a:gd name="T11" fmla="*/ 0 h 55"/>
                <a:gd name="T12" fmla="*/ 0 w 122"/>
                <a:gd name="T13" fmla="*/ 0 h 55"/>
                <a:gd name="T14" fmla="*/ 0 w 122"/>
                <a:gd name="T15" fmla="*/ 0 h 55"/>
                <a:gd name="T16" fmla="*/ 0 w 122"/>
                <a:gd name="T17" fmla="*/ 0 h 55"/>
                <a:gd name="T18" fmla="*/ 0 w 122"/>
                <a:gd name="T19" fmla="*/ 0 h 55"/>
                <a:gd name="T20" fmla="*/ 0 w 122"/>
                <a:gd name="T21" fmla="*/ 0 h 55"/>
                <a:gd name="T22" fmla="*/ 0 w 122"/>
                <a:gd name="T23" fmla="*/ 0 h 55"/>
                <a:gd name="T24" fmla="*/ 0 w 122"/>
                <a:gd name="T25" fmla="*/ 0 h 55"/>
                <a:gd name="T26" fmla="*/ 0 w 122"/>
                <a:gd name="T27" fmla="*/ 0 h 55"/>
                <a:gd name="T28" fmla="*/ 0 w 122"/>
                <a:gd name="T29" fmla="*/ 0 h 55"/>
                <a:gd name="T30" fmla="*/ 0 w 122"/>
                <a:gd name="T31" fmla="*/ 0 h 55"/>
                <a:gd name="T32" fmla="*/ 0 w 122"/>
                <a:gd name="T33" fmla="*/ 0 h 55"/>
                <a:gd name="T34" fmla="*/ 0 w 122"/>
                <a:gd name="T35" fmla="*/ 0 h 55"/>
                <a:gd name="T36" fmla="*/ 0 w 122"/>
                <a:gd name="T37" fmla="*/ 0 h 55"/>
                <a:gd name="T38" fmla="*/ 0 w 122"/>
                <a:gd name="T39" fmla="*/ 0 h 55"/>
                <a:gd name="T40" fmla="*/ 0 w 122"/>
                <a:gd name="T41" fmla="*/ 0 h 55"/>
                <a:gd name="T42" fmla="*/ 0 w 122"/>
                <a:gd name="T43" fmla="*/ 0 h 55"/>
                <a:gd name="T44" fmla="*/ 0 w 122"/>
                <a:gd name="T45" fmla="*/ 0 h 55"/>
                <a:gd name="T46" fmla="*/ 0 w 122"/>
                <a:gd name="T47" fmla="*/ 0 h 55"/>
                <a:gd name="T48" fmla="*/ 0 w 122"/>
                <a:gd name="T49" fmla="*/ 0 h 55"/>
                <a:gd name="T50" fmla="*/ 0 w 122"/>
                <a:gd name="T51" fmla="*/ 0 h 55"/>
                <a:gd name="T52" fmla="*/ 0 w 122"/>
                <a:gd name="T53" fmla="*/ 0 h 55"/>
                <a:gd name="T54" fmla="*/ 0 w 122"/>
                <a:gd name="T55" fmla="*/ 0 h 55"/>
                <a:gd name="T56" fmla="*/ 0 w 122"/>
                <a:gd name="T57" fmla="*/ 0 h 55"/>
                <a:gd name="T58" fmla="*/ 0 w 122"/>
                <a:gd name="T59" fmla="*/ 0 h 55"/>
                <a:gd name="T60" fmla="*/ 0 w 122"/>
                <a:gd name="T61" fmla="*/ 0 h 55"/>
                <a:gd name="T62" fmla="*/ 0 w 122"/>
                <a:gd name="T63" fmla="*/ 0 h 55"/>
                <a:gd name="T64" fmla="*/ 0 w 122"/>
                <a:gd name="T65" fmla="*/ 0 h 55"/>
                <a:gd name="T66" fmla="*/ 0 w 122"/>
                <a:gd name="T67" fmla="*/ 0 h 55"/>
                <a:gd name="T68" fmla="*/ 0 w 122"/>
                <a:gd name="T69" fmla="*/ 0 h 55"/>
                <a:gd name="T70" fmla="*/ 0 w 122"/>
                <a:gd name="T71" fmla="*/ 0 h 55"/>
                <a:gd name="T72" fmla="*/ 0 w 122"/>
                <a:gd name="T73" fmla="*/ 0 h 55"/>
                <a:gd name="T74" fmla="*/ 0 w 122"/>
                <a:gd name="T75" fmla="*/ 0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2"/>
                <a:gd name="T115" fmla="*/ 0 h 55"/>
                <a:gd name="T116" fmla="*/ 122 w 122"/>
                <a:gd name="T117" fmla="*/ 55 h 55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2" h="55">
                  <a:moveTo>
                    <a:pt x="93" y="0"/>
                  </a:moveTo>
                  <a:lnTo>
                    <a:pt x="102" y="2"/>
                  </a:lnTo>
                  <a:lnTo>
                    <a:pt x="113" y="10"/>
                  </a:lnTo>
                  <a:lnTo>
                    <a:pt x="118" y="18"/>
                  </a:lnTo>
                  <a:lnTo>
                    <a:pt x="122" y="27"/>
                  </a:lnTo>
                  <a:lnTo>
                    <a:pt x="113" y="24"/>
                  </a:lnTo>
                  <a:lnTo>
                    <a:pt x="107" y="23"/>
                  </a:lnTo>
                  <a:lnTo>
                    <a:pt x="101" y="22"/>
                  </a:lnTo>
                  <a:lnTo>
                    <a:pt x="95" y="22"/>
                  </a:lnTo>
                  <a:lnTo>
                    <a:pt x="89" y="22"/>
                  </a:lnTo>
                  <a:lnTo>
                    <a:pt x="82" y="22"/>
                  </a:lnTo>
                  <a:lnTo>
                    <a:pt x="77" y="23"/>
                  </a:lnTo>
                  <a:lnTo>
                    <a:pt x="72" y="25"/>
                  </a:lnTo>
                  <a:lnTo>
                    <a:pt x="60" y="29"/>
                  </a:lnTo>
                  <a:lnTo>
                    <a:pt x="51" y="35"/>
                  </a:lnTo>
                  <a:lnTo>
                    <a:pt x="40" y="41"/>
                  </a:lnTo>
                  <a:lnTo>
                    <a:pt x="30" y="46"/>
                  </a:lnTo>
                  <a:lnTo>
                    <a:pt x="22" y="49"/>
                  </a:lnTo>
                  <a:lnTo>
                    <a:pt x="16" y="52"/>
                  </a:lnTo>
                  <a:lnTo>
                    <a:pt x="8" y="5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8"/>
                  </a:lnTo>
                  <a:lnTo>
                    <a:pt x="7" y="32"/>
                  </a:lnTo>
                  <a:lnTo>
                    <a:pt x="12" y="27"/>
                  </a:lnTo>
                  <a:lnTo>
                    <a:pt x="17" y="24"/>
                  </a:lnTo>
                  <a:lnTo>
                    <a:pt x="23" y="21"/>
                  </a:lnTo>
                  <a:lnTo>
                    <a:pt x="30" y="18"/>
                  </a:lnTo>
                  <a:lnTo>
                    <a:pt x="36" y="16"/>
                  </a:lnTo>
                  <a:lnTo>
                    <a:pt x="43" y="14"/>
                  </a:lnTo>
                  <a:lnTo>
                    <a:pt x="52" y="14"/>
                  </a:lnTo>
                  <a:lnTo>
                    <a:pt x="58" y="13"/>
                  </a:lnTo>
                  <a:lnTo>
                    <a:pt x="66" y="12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87" y="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34" name="Freeform 386"/>
            <p:cNvSpPr/>
            <p:nvPr/>
          </p:nvSpPr>
          <p:spPr bwMode="auto">
            <a:xfrm>
              <a:off x="6928" y="3630"/>
              <a:ext cx="14" cy="15"/>
            </a:xfrm>
            <a:custGeom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w 55"/>
                <a:gd name="T35" fmla="*/ 0 h 56"/>
                <a:gd name="T36" fmla="*/ 0 w 55"/>
                <a:gd name="T37" fmla="*/ 0 h 56"/>
                <a:gd name="T38" fmla="*/ 0 w 55"/>
                <a:gd name="T39" fmla="*/ 0 h 56"/>
                <a:gd name="T40" fmla="*/ 0 w 55"/>
                <a:gd name="T41" fmla="*/ 0 h 56"/>
                <a:gd name="T42" fmla="*/ 0 w 55"/>
                <a:gd name="T43" fmla="*/ 0 h 56"/>
                <a:gd name="T44" fmla="*/ 0 w 55"/>
                <a:gd name="T45" fmla="*/ 0 h 56"/>
                <a:gd name="T46" fmla="*/ 0 w 55"/>
                <a:gd name="T47" fmla="*/ 0 h 56"/>
                <a:gd name="T48" fmla="*/ 0 w 55"/>
                <a:gd name="T49" fmla="*/ 0 h 56"/>
                <a:gd name="T50" fmla="*/ 0 w 55"/>
                <a:gd name="T51" fmla="*/ 0 h 56"/>
                <a:gd name="T52" fmla="*/ 0 w 55"/>
                <a:gd name="T53" fmla="*/ 0 h 56"/>
                <a:gd name="T54" fmla="*/ 0 w 55"/>
                <a:gd name="T55" fmla="*/ 0 h 56"/>
                <a:gd name="T56" fmla="*/ 0 w 55"/>
                <a:gd name="T57" fmla="*/ 0 h 56"/>
                <a:gd name="T58" fmla="*/ 0 w 55"/>
                <a:gd name="T59" fmla="*/ 0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"/>
                <a:gd name="T91" fmla="*/ 0 h 56"/>
                <a:gd name="T92" fmla="*/ 55 w 55"/>
                <a:gd name="T93" fmla="*/ 56 h 56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" h="56">
                  <a:moveTo>
                    <a:pt x="39" y="0"/>
                  </a:moveTo>
                  <a:lnTo>
                    <a:pt x="47" y="3"/>
                  </a:lnTo>
                  <a:lnTo>
                    <a:pt x="51" y="10"/>
                  </a:lnTo>
                  <a:lnTo>
                    <a:pt x="51" y="17"/>
                  </a:lnTo>
                  <a:lnTo>
                    <a:pt x="53" y="25"/>
                  </a:lnTo>
                  <a:lnTo>
                    <a:pt x="47" y="26"/>
                  </a:lnTo>
                  <a:lnTo>
                    <a:pt x="42" y="27"/>
                  </a:lnTo>
                  <a:lnTo>
                    <a:pt x="44" y="32"/>
                  </a:lnTo>
                  <a:lnTo>
                    <a:pt x="49" y="37"/>
                  </a:lnTo>
                  <a:lnTo>
                    <a:pt x="54" y="41"/>
                  </a:lnTo>
                  <a:lnTo>
                    <a:pt x="55" y="46"/>
                  </a:lnTo>
                  <a:lnTo>
                    <a:pt x="48" y="46"/>
                  </a:lnTo>
                  <a:lnTo>
                    <a:pt x="43" y="46"/>
                  </a:lnTo>
                  <a:lnTo>
                    <a:pt x="35" y="45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5" y="46"/>
                  </a:lnTo>
                  <a:lnTo>
                    <a:pt x="11" y="49"/>
                  </a:lnTo>
                  <a:lnTo>
                    <a:pt x="11" y="55"/>
                  </a:lnTo>
                  <a:lnTo>
                    <a:pt x="7" y="55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9" y="24"/>
                  </a:lnTo>
                  <a:lnTo>
                    <a:pt x="15" y="16"/>
                  </a:lnTo>
                  <a:lnTo>
                    <a:pt x="23" y="11"/>
                  </a:lnTo>
                  <a:lnTo>
                    <a:pt x="31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35" name="Freeform 387"/>
            <p:cNvSpPr/>
            <p:nvPr/>
          </p:nvSpPr>
          <p:spPr bwMode="auto">
            <a:xfrm>
              <a:off x="6793" y="3634"/>
              <a:ext cx="31" cy="17"/>
            </a:xfrm>
            <a:custGeom>
              <a:gdLst>
                <a:gd name="T0" fmla="*/ 0 w 124"/>
                <a:gd name="T1" fmla="*/ 0 h 66"/>
                <a:gd name="T2" fmla="*/ 0 w 124"/>
                <a:gd name="T3" fmla="*/ 0 h 66"/>
                <a:gd name="T4" fmla="*/ 0 w 124"/>
                <a:gd name="T5" fmla="*/ 0 h 66"/>
                <a:gd name="T6" fmla="*/ 0 w 124"/>
                <a:gd name="T7" fmla="*/ 0 h 66"/>
                <a:gd name="T8" fmla="*/ 0 w 124"/>
                <a:gd name="T9" fmla="*/ 0 h 66"/>
                <a:gd name="T10" fmla="*/ 0 w 124"/>
                <a:gd name="T11" fmla="*/ 0 h 66"/>
                <a:gd name="T12" fmla="*/ 0 w 124"/>
                <a:gd name="T13" fmla="*/ 0 h 66"/>
                <a:gd name="T14" fmla="*/ 0 w 124"/>
                <a:gd name="T15" fmla="*/ 0 h 66"/>
                <a:gd name="T16" fmla="*/ 0 w 124"/>
                <a:gd name="T17" fmla="*/ 0 h 66"/>
                <a:gd name="T18" fmla="*/ 0 w 124"/>
                <a:gd name="T19" fmla="*/ 0 h 66"/>
                <a:gd name="T20" fmla="*/ 0 w 124"/>
                <a:gd name="T21" fmla="*/ 0 h 66"/>
                <a:gd name="T22" fmla="*/ 0 w 124"/>
                <a:gd name="T23" fmla="*/ 0 h 66"/>
                <a:gd name="T24" fmla="*/ 0 w 124"/>
                <a:gd name="T25" fmla="*/ 0 h 66"/>
                <a:gd name="T26" fmla="*/ 0 w 124"/>
                <a:gd name="T27" fmla="*/ 0 h 66"/>
                <a:gd name="T28" fmla="*/ 0 w 124"/>
                <a:gd name="T29" fmla="*/ 0 h 66"/>
                <a:gd name="T30" fmla="*/ 0 w 124"/>
                <a:gd name="T31" fmla="*/ 0 h 66"/>
                <a:gd name="T32" fmla="*/ 0 w 124"/>
                <a:gd name="T33" fmla="*/ 0 h 66"/>
                <a:gd name="T34" fmla="*/ 0 w 124"/>
                <a:gd name="T35" fmla="*/ 0 h 66"/>
                <a:gd name="T36" fmla="*/ 0 w 124"/>
                <a:gd name="T37" fmla="*/ 0 h 66"/>
                <a:gd name="T38" fmla="*/ 0 w 124"/>
                <a:gd name="T39" fmla="*/ 0 h 66"/>
                <a:gd name="T40" fmla="*/ 0 w 124"/>
                <a:gd name="T41" fmla="*/ 0 h 66"/>
                <a:gd name="T42" fmla="*/ 0 w 124"/>
                <a:gd name="T43" fmla="*/ 0 h 66"/>
                <a:gd name="T44" fmla="*/ 0 w 124"/>
                <a:gd name="T45" fmla="*/ 0 h 66"/>
                <a:gd name="T46" fmla="*/ 0 w 124"/>
                <a:gd name="T47" fmla="*/ 0 h 66"/>
                <a:gd name="T48" fmla="*/ 0 w 124"/>
                <a:gd name="T49" fmla="*/ 0 h 66"/>
                <a:gd name="T50" fmla="*/ 0 w 124"/>
                <a:gd name="T51" fmla="*/ 0 h 66"/>
                <a:gd name="T52" fmla="*/ 0 w 124"/>
                <a:gd name="T53" fmla="*/ 0 h 66"/>
                <a:gd name="T54" fmla="*/ 0 w 124"/>
                <a:gd name="T55" fmla="*/ 0 h 66"/>
                <a:gd name="T56" fmla="*/ 0 w 124"/>
                <a:gd name="T57" fmla="*/ 0 h 66"/>
                <a:gd name="T58" fmla="*/ 0 w 124"/>
                <a:gd name="T59" fmla="*/ 0 h 66"/>
                <a:gd name="T60" fmla="*/ 0 w 124"/>
                <a:gd name="T61" fmla="*/ 0 h 66"/>
                <a:gd name="T62" fmla="*/ 0 w 124"/>
                <a:gd name="T63" fmla="*/ 0 h 66"/>
                <a:gd name="T64" fmla="*/ 0 w 124"/>
                <a:gd name="T65" fmla="*/ 0 h 66"/>
                <a:gd name="T66" fmla="*/ 0 w 124"/>
                <a:gd name="T67" fmla="*/ 0 h 66"/>
                <a:gd name="T68" fmla="*/ 0 w 124"/>
                <a:gd name="T69" fmla="*/ 0 h 66"/>
                <a:gd name="T70" fmla="*/ 0 w 124"/>
                <a:gd name="T71" fmla="*/ 0 h 66"/>
                <a:gd name="T72" fmla="*/ 0 w 124"/>
                <a:gd name="T73" fmla="*/ 0 h 66"/>
                <a:gd name="T74" fmla="*/ 0 w 124"/>
                <a:gd name="T75" fmla="*/ 0 h 66"/>
                <a:gd name="T76" fmla="*/ 0 w 124"/>
                <a:gd name="T77" fmla="*/ 0 h 66"/>
                <a:gd name="T78" fmla="*/ 0 w 124"/>
                <a:gd name="T79" fmla="*/ 0 h 66"/>
                <a:gd name="T80" fmla="*/ 0 w 124"/>
                <a:gd name="T81" fmla="*/ 0 h 66"/>
                <a:gd name="T82" fmla="*/ 0 w 124"/>
                <a:gd name="T83" fmla="*/ 0 h 66"/>
                <a:gd name="T84" fmla="*/ 0 w 124"/>
                <a:gd name="T85" fmla="*/ 0 h 66"/>
                <a:gd name="T86" fmla="*/ 0 w 124"/>
                <a:gd name="T87" fmla="*/ 0 h 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"/>
                <a:gd name="T133" fmla="*/ 0 h 66"/>
                <a:gd name="T134" fmla="*/ 124 w 124"/>
                <a:gd name="T135" fmla="*/ 66 h 66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" h="66">
                  <a:moveTo>
                    <a:pt x="105" y="0"/>
                  </a:moveTo>
                  <a:lnTo>
                    <a:pt x="110" y="2"/>
                  </a:lnTo>
                  <a:lnTo>
                    <a:pt x="115" y="7"/>
                  </a:lnTo>
                  <a:lnTo>
                    <a:pt x="118" y="11"/>
                  </a:lnTo>
                  <a:lnTo>
                    <a:pt x="122" y="16"/>
                  </a:lnTo>
                  <a:lnTo>
                    <a:pt x="123" y="24"/>
                  </a:lnTo>
                  <a:lnTo>
                    <a:pt x="124" y="31"/>
                  </a:lnTo>
                  <a:lnTo>
                    <a:pt x="115" y="31"/>
                  </a:lnTo>
                  <a:lnTo>
                    <a:pt x="107" y="31"/>
                  </a:lnTo>
                  <a:lnTo>
                    <a:pt x="98" y="33"/>
                  </a:lnTo>
                  <a:lnTo>
                    <a:pt x="92" y="36"/>
                  </a:lnTo>
                  <a:lnTo>
                    <a:pt x="84" y="39"/>
                  </a:lnTo>
                  <a:lnTo>
                    <a:pt x="76" y="41"/>
                  </a:lnTo>
                  <a:lnTo>
                    <a:pt x="69" y="46"/>
                  </a:lnTo>
                  <a:lnTo>
                    <a:pt x="62" y="51"/>
                  </a:lnTo>
                  <a:lnTo>
                    <a:pt x="62" y="57"/>
                  </a:lnTo>
                  <a:lnTo>
                    <a:pt x="60" y="63"/>
                  </a:lnTo>
                  <a:lnTo>
                    <a:pt x="57" y="65"/>
                  </a:lnTo>
                  <a:lnTo>
                    <a:pt x="52" y="66"/>
                  </a:lnTo>
                  <a:lnTo>
                    <a:pt x="43" y="65"/>
                  </a:lnTo>
                  <a:lnTo>
                    <a:pt x="37" y="63"/>
                  </a:lnTo>
                  <a:lnTo>
                    <a:pt x="29" y="62"/>
                  </a:lnTo>
                  <a:lnTo>
                    <a:pt x="23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5" y="48"/>
                  </a:lnTo>
                  <a:lnTo>
                    <a:pt x="10" y="42"/>
                  </a:lnTo>
                  <a:lnTo>
                    <a:pt x="16" y="37"/>
                  </a:lnTo>
                  <a:lnTo>
                    <a:pt x="24" y="33"/>
                  </a:lnTo>
                  <a:lnTo>
                    <a:pt x="33" y="28"/>
                  </a:lnTo>
                  <a:lnTo>
                    <a:pt x="42" y="24"/>
                  </a:lnTo>
                  <a:lnTo>
                    <a:pt x="52" y="20"/>
                  </a:lnTo>
                  <a:lnTo>
                    <a:pt x="62" y="15"/>
                  </a:lnTo>
                  <a:lnTo>
                    <a:pt x="70" y="11"/>
                  </a:lnTo>
                  <a:lnTo>
                    <a:pt x="80" y="9"/>
                  </a:lnTo>
                  <a:lnTo>
                    <a:pt x="87" y="6"/>
                  </a:lnTo>
                  <a:lnTo>
                    <a:pt x="95" y="2"/>
                  </a:lnTo>
                  <a:lnTo>
                    <a:pt x="100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36" name="Freeform 388"/>
            <p:cNvSpPr/>
            <p:nvPr/>
          </p:nvSpPr>
          <p:spPr bwMode="auto">
            <a:xfrm>
              <a:off x="7060" y="3644"/>
              <a:ext cx="13" cy="11"/>
            </a:xfrm>
            <a:custGeom>
              <a:gdLst>
                <a:gd name="T0" fmla="*/ 0 w 53"/>
                <a:gd name="T1" fmla="*/ 0 h 43"/>
                <a:gd name="T2" fmla="*/ 0 w 53"/>
                <a:gd name="T3" fmla="*/ 0 h 43"/>
                <a:gd name="T4" fmla="*/ 0 w 53"/>
                <a:gd name="T5" fmla="*/ 0 h 43"/>
                <a:gd name="T6" fmla="*/ 0 w 53"/>
                <a:gd name="T7" fmla="*/ 0 h 43"/>
                <a:gd name="T8" fmla="*/ 0 w 53"/>
                <a:gd name="T9" fmla="*/ 0 h 43"/>
                <a:gd name="T10" fmla="*/ 0 w 53"/>
                <a:gd name="T11" fmla="*/ 0 h 43"/>
                <a:gd name="T12" fmla="*/ 0 w 53"/>
                <a:gd name="T13" fmla="*/ 0 h 43"/>
                <a:gd name="T14" fmla="*/ 0 w 53"/>
                <a:gd name="T15" fmla="*/ 0 h 43"/>
                <a:gd name="T16" fmla="*/ 0 w 53"/>
                <a:gd name="T17" fmla="*/ 0 h 43"/>
                <a:gd name="T18" fmla="*/ 0 w 53"/>
                <a:gd name="T19" fmla="*/ 0 h 43"/>
                <a:gd name="T20" fmla="*/ 0 w 53"/>
                <a:gd name="T21" fmla="*/ 0 h 43"/>
                <a:gd name="T22" fmla="*/ 0 w 53"/>
                <a:gd name="T23" fmla="*/ 0 h 43"/>
                <a:gd name="T24" fmla="*/ 0 w 53"/>
                <a:gd name="T25" fmla="*/ 0 h 43"/>
                <a:gd name="T26" fmla="*/ 0 w 53"/>
                <a:gd name="T27" fmla="*/ 0 h 43"/>
                <a:gd name="T28" fmla="*/ 0 w 53"/>
                <a:gd name="T29" fmla="*/ 0 h 43"/>
                <a:gd name="T30" fmla="*/ 0 w 53"/>
                <a:gd name="T31" fmla="*/ 0 h 43"/>
                <a:gd name="T32" fmla="*/ 0 w 53"/>
                <a:gd name="T33" fmla="*/ 0 h 43"/>
                <a:gd name="T34" fmla="*/ 0 w 53"/>
                <a:gd name="T35" fmla="*/ 0 h 43"/>
                <a:gd name="T36" fmla="*/ 0 w 53"/>
                <a:gd name="T37" fmla="*/ 0 h 43"/>
                <a:gd name="T38" fmla="*/ 0 w 53"/>
                <a:gd name="T39" fmla="*/ 0 h 43"/>
                <a:gd name="T40" fmla="*/ 0 w 53"/>
                <a:gd name="T41" fmla="*/ 0 h 43"/>
                <a:gd name="T42" fmla="*/ 0 w 53"/>
                <a:gd name="T43" fmla="*/ 0 h 43"/>
                <a:gd name="T44" fmla="*/ 0 w 53"/>
                <a:gd name="T45" fmla="*/ 0 h 43"/>
                <a:gd name="T46" fmla="*/ 0 w 53"/>
                <a:gd name="T47" fmla="*/ 0 h 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"/>
                <a:gd name="T73" fmla="*/ 0 h 43"/>
                <a:gd name="T74" fmla="*/ 53 w 53"/>
                <a:gd name="T75" fmla="*/ 43 h 43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2" h="43">
                  <a:moveTo>
                    <a:pt x="40" y="0"/>
                  </a:moveTo>
                  <a:lnTo>
                    <a:pt x="45" y="2"/>
                  </a:lnTo>
                  <a:lnTo>
                    <a:pt x="49" y="8"/>
                  </a:lnTo>
                  <a:lnTo>
                    <a:pt x="52" y="12"/>
                  </a:lnTo>
                  <a:lnTo>
                    <a:pt x="53" y="19"/>
                  </a:lnTo>
                  <a:lnTo>
                    <a:pt x="52" y="24"/>
                  </a:lnTo>
                  <a:lnTo>
                    <a:pt x="52" y="30"/>
                  </a:lnTo>
                  <a:lnTo>
                    <a:pt x="51" y="36"/>
                  </a:lnTo>
                  <a:lnTo>
                    <a:pt x="51" y="42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2"/>
                  </a:lnTo>
                  <a:lnTo>
                    <a:pt x="24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42"/>
                  </a:lnTo>
                  <a:lnTo>
                    <a:pt x="4" y="33"/>
                  </a:lnTo>
                  <a:lnTo>
                    <a:pt x="11" y="24"/>
                  </a:lnTo>
                  <a:lnTo>
                    <a:pt x="17" y="15"/>
                  </a:lnTo>
                  <a:lnTo>
                    <a:pt x="23" y="9"/>
                  </a:lnTo>
                  <a:lnTo>
                    <a:pt x="30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37" name="Freeform 389"/>
            <p:cNvSpPr/>
            <p:nvPr/>
          </p:nvSpPr>
          <p:spPr bwMode="auto">
            <a:xfrm>
              <a:off x="6866" y="3645"/>
              <a:ext cx="10" cy="15"/>
            </a:xfrm>
            <a:custGeom>
              <a:gdLst>
                <a:gd name="T0" fmla="*/ 0 w 42"/>
                <a:gd name="T1" fmla="*/ 0 h 59"/>
                <a:gd name="T2" fmla="*/ 0 w 42"/>
                <a:gd name="T3" fmla="*/ 0 h 59"/>
                <a:gd name="T4" fmla="*/ 0 w 42"/>
                <a:gd name="T5" fmla="*/ 0 h 59"/>
                <a:gd name="T6" fmla="*/ 0 w 42"/>
                <a:gd name="T7" fmla="*/ 0 h 59"/>
                <a:gd name="T8" fmla="*/ 0 w 42"/>
                <a:gd name="T9" fmla="*/ 0 h 59"/>
                <a:gd name="T10" fmla="*/ 0 w 42"/>
                <a:gd name="T11" fmla="*/ 0 h 59"/>
                <a:gd name="T12" fmla="*/ 0 w 42"/>
                <a:gd name="T13" fmla="*/ 0 h 59"/>
                <a:gd name="T14" fmla="*/ 0 w 42"/>
                <a:gd name="T15" fmla="*/ 0 h 59"/>
                <a:gd name="T16" fmla="*/ 0 w 42"/>
                <a:gd name="T17" fmla="*/ 0 h 59"/>
                <a:gd name="T18" fmla="*/ 0 w 42"/>
                <a:gd name="T19" fmla="*/ 0 h 59"/>
                <a:gd name="T20" fmla="*/ 0 w 42"/>
                <a:gd name="T21" fmla="*/ 0 h 59"/>
                <a:gd name="T22" fmla="*/ 0 w 42"/>
                <a:gd name="T23" fmla="*/ 0 h 59"/>
                <a:gd name="T24" fmla="*/ 0 w 42"/>
                <a:gd name="T25" fmla="*/ 0 h 59"/>
                <a:gd name="T26" fmla="*/ 0 w 42"/>
                <a:gd name="T27" fmla="*/ 0 h 59"/>
                <a:gd name="T28" fmla="*/ 0 w 42"/>
                <a:gd name="T29" fmla="*/ 0 h 59"/>
                <a:gd name="T30" fmla="*/ 0 w 42"/>
                <a:gd name="T31" fmla="*/ 0 h 59"/>
                <a:gd name="T32" fmla="*/ 0 w 42"/>
                <a:gd name="T33" fmla="*/ 0 h 59"/>
                <a:gd name="T34" fmla="*/ 0 w 42"/>
                <a:gd name="T35" fmla="*/ 0 h 59"/>
                <a:gd name="T36" fmla="*/ 0 w 42"/>
                <a:gd name="T37" fmla="*/ 0 h 59"/>
                <a:gd name="T38" fmla="*/ 0 w 42"/>
                <a:gd name="T39" fmla="*/ 0 h 59"/>
                <a:gd name="T40" fmla="*/ 0 w 42"/>
                <a:gd name="T41" fmla="*/ 0 h 59"/>
                <a:gd name="T42" fmla="*/ 0 w 42"/>
                <a:gd name="T43" fmla="*/ 0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59"/>
                <a:gd name="T68" fmla="*/ 42 w 42"/>
                <a:gd name="T69" fmla="*/ 59 h 5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59">
                  <a:moveTo>
                    <a:pt x="33" y="0"/>
                  </a:moveTo>
                  <a:lnTo>
                    <a:pt x="38" y="9"/>
                  </a:lnTo>
                  <a:lnTo>
                    <a:pt x="42" y="18"/>
                  </a:lnTo>
                  <a:lnTo>
                    <a:pt x="37" y="20"/>
                  </a:lnTo>
                  <a:lnTo>
                    <a:pt x="32" y="24"/>
                  </a:lnTo>
                  <a:lnTo>
                    <a:pt x="27" y="30"/>
                  </a:lnTo>
                  <a:lnTo>
                    <a:pt x="25" y="35"/>
                  </a:lnTo>
                  <a:lnTo>
                    <a:pt x="20" y="40"/>
                  </a:lnTo>
                  <a:lnTo>
                    <a:pt x="18" y="47"/>
                  </a:lnTo>
                  <a:lnTo>
                    <a:pt x="15" y="52"/>
                  </a:lnTo>
                  <a:lnTo>
                    <a:pt x="16" y="59"/>
                  </a:lnTo>
                  <a:lnTo>
                    <a:pt x="7" y="57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1" y="38"/>
                  </a:lnTo>
                  <a:lnTo>
                    <a:pt x="3" y="30"/>
                  </a:lnTo>
                  <a:lnTo>
                    <a:pt x="6" y="24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2" y="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38" name="Freeform 390"/>
            <p:cNvSpPr/>
            <p:nvPr/>
          </p:nvSpPr>
          <p:spPr bwMode="auto">
            <a:xfrm>
              <a:off x="6890" y="3647"/>
              <a:ext cx="26" cy="13"/>
            </a:xfrm>
            <a:custGeom>
              <a:gdLst>
                <a:gd name="T0" fmla="*/ 0 w 106"/>
                <a:gd name="T1" fmla="*/ 0 h 53"/>
                <a:gd name="T2" fmla="*/ 0 w 106"/>
                <a:gd name="T3" fmla="*/ 0 h 53"/>
                <a:gd name="T4" fmla="*/ 0 w 106"/>
                <a:gd name="T5" fmla="*/ 0 h 53"/>
                <a:gd name="T6" fmla="*/ 0 w 106"/>
                <a:gd name="T7" fmla="*/ 0 h 53"/>
                <a:gd name="T8" fmla="*/ 0 w 106"/>
                <a:gd name="T9" fmla="*/ 0 h 53"/>
                <a:gd name="T10" fmla="*/ 0 w 106"/>
                <a:gd name="T11" fmla="*/ 0 h 53"/>
                <a:gd name="T12" fmla="*/ 0 w 106"/>
                <a:gd name="T13" fmla="*/ 0 h 53"/>
                <a:gd name="T14" fmla="*/ 0 w 106"/>
                <a:gd name="T15" fmla="*/ 0 h 53"/>
                <a:gd name="T16" fmla="*/ 0 w 106"/>
                <a:gd name="T17" fmla="*/ 0 h 53"/>
                <a:gd name="T18" fmla="*/ 0 w 106"/>
                <a:gd name="T19" fmla="*/ 0 h 53"/>
                <a:gd name="T20" fmla="*/ 0 w 106"/>
                <a:gd name="T21" fmla="*/ 0 h 53"/>
                <a:gd name="T22" fmla="*/ 0 w 106"/>
                <a:gd name="T23" fmla="*/ 0 h 53"/>
                <a:gd name="T24" fmla="*/ 0 w 106"/>
                <a:gd name="T25" fmla="*/ 0 h 53"/>
                <a:gd name="T26" fmla="*/ 0 w 106"/>
                <a:gd name="T27" fmla="*/ 0 h 53"/>
                <a:gd name="T28" fmla="*/ 0 w 106"/>
                <a:gd name="T29" fmla="*/ 0 h 53"/>
                <a:gd name="T30" fmla="*/ 0 w 106"/>
                <a:gd name="T31" fmla="*/ 0 h 53"/>
                <a:gd name="T32" fmla="*/ 0 w 106"/>
                <a:gd name="T33" fmla="*/ 0 h 53"/>
                <a:gd name="T34" fmla="*/ 0 w 106"/>
                <a:gd name="T35" fmla="*/ 0 h 53"/>
                <a:gd name="T36" fmla="*/ 0 w 106"/>
                <a:gd name="T37" fmla="*/ 0 h 53"/>
                <a:gd name="T38" fmla="*/ 0 w 106"/>
                <a:gd name="T39" fmla="*/ 0 h 53"/>
                <a:gd name="T40" fmla="*/ 0 w 106"/>
                <a:gd name="T41" fmla="*/ 0 h 53"/>
                <a:gd name="T42" fmla="*/ 0 w 106"/>
                <a:gd name="T43" fmla="*/ 0 h 53"/>
                <a:gd name="T44" fmla="*/ 0 w 106"/>
                <a:gd name="T45" fmla="*/ 0 h 53"/>
                <a:gd name="T46" fmla="*/ 0 w 106"/>
                <a:gd name="T47" fmla="*/ 0 h 53"/>
                <a:gd name="T48" fmla="*/ 0 w 106"/>
                <a:gd name="T49" fmla="*/ 0 h 53"/>
                <a:gd name="T50" fmla="*/ 0 w 106"/>
                <a:gd name="T51" fmla="*/ 0 h 53"/>
                <a:gd name="T52" fmla="*/ 0 w 106"/>
                <a:gd name="T53" fmla="*/ 0 h 53"/>
                <a:gd name="T54" fmla="*/ 0 w 106"/>
                <a:gd name="T55" fmla="*/ 0 h 53"/>
                <a:gd name="T56" fmla="*/ 0 w 106"/>
                <a:gd name="T57" fmla="*/ 0 h 53"/>
                <a:gd name="T58" fmla="*/ 0 w 106"/>
                <a:gd name="T59" fmla="*/ 0 h 53"/>
                <a:gd name="T60" fmla="*/ 0 w 106"/>
                <a:gd name="T61" fmla="*/ 0 h 53"/>
                <a:gd name="T62" fmla="*/ 0 w 106"/>
                <a:gd name="T63" fmla="*/ 0 h 53"/>
                <a:gd name="T64" fmla="*/ 0 w 106"/>
                <a:gd name="T65" fmla="*/ 0 h 53"/>
                <a:gd name="T66" fmla="*/ 0 w 106"/>
                <a:gd name="T67" fmla="*/ 0 h 53"/>
                <a:gd name="T68" fmla="*/ 0 w 106"/>
                <a:gd name="T69" fmla="*/ 0 h 53"/>
                <a:gd name="T70" fmla="*/ 0 w 106"/>
                <a:gd name="T71" fmla="*/ 0 h 53"/>
                <a:gd name="T72" fmla="*/ 0 w 106"/>
                <a:gd name="T73" fmla="*/ 0 h 53"/>
                <a:gd name="T74" fmla="*/ 0 w 106"/>
                <a:gd name="T75" fmla="*/ 0 h 53"/>
                <a:gd name="T76" fmla="*/ 0 w 106"/>
                <a:gd name="T77" fmla="*/ 0 h 53"/>
                <a:gd name="T78" fmla="*/ 0 w 106"/>
                <a:gd name="T79" fmla="*/ 0 h 53"/>
                <a:gd name="T80" fmla="*/ 0 w 106"/>
                <a:gd name="T81" fmla="*/ 0 h 53"/>
                <a:gd name="T82" fmla="*/ 0 w 106"/>
                <a:gd name="T83" fmla="*/ 0 h 53"/>
                <a:gd name="T84" fmla="*/ 0 w 106"/>
                <a:gd name="T85" fmla="*/ 0 h 53"/>
                <a:gd name="T86" fmla="*/ 0 w 106"/>
                <a:gd name="T87" fmla="*/ 0 h 53"/>
                <a:gd name="T88" fmla="*/ 0 w 106"/>
                <a:gd name="T89" fmla="*/ 0 h 53"/>
                <a:gd name="T90" fmla="*/ 0 w 106"/>
                <a:gd name="T91" fmla="*/ 0 h 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53"/>
                <a:gd name="T140" fmla="*/ 106 w 106"/>
                <a:gd name="T141" fmla="*/ 53 h 53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5" h="52">
                  <a:moveTo>
                    <a:pt x="78" y="0"/>
                  </a:moveTo>
                  <a:lnTo>
                    <a:pt x="87" y="0"/>
                  </a:lnTo>
                  <a:lnTo>
                    <a:pt x="95" y="3"/>
                  </a:lnTo>
                  <a:lnTo>
                    <a:pt x="89" y="8"/>
                  </a:lnTo>
                  <a:lnTo>
                    <a:pt x="89" y="13"/>
                  </a:lnTo>
                  <a:lnTo>
                    <a:pt x="96" y="11"/>
                  </a:lnTo>
                  <a:lnTo>
                    <a:pt x="102" y="12"/>
                  </a:lnTo>
                  <a:lnTo>
                    <a:pt x="105" y="15"/>
                  </a:lnTo>
                  <a:lnTo>
                    <a:pt x="106" y="22"/>
                  </a:lnTo>
                  <a:lnTo>
                    <a:pt x="105" y="26"/>
                  </a:lnTo>
                  <a:lnTo>
                    <a:pt x="105" y="32"/>
                  </a:lnTo>
                  <a:lnTo>
                    <a:pt x="102" y="37"/>
                  </a:lnTo>
                  <a:lnTo>
                    <a:pt x="100" y="43"/>
                  </a:lnTo>
                  <a:lnTo>
                    <a:pt x="93" y="44"/>
                  </a:lnTo>
                  <a:lnTo>
                    <a:pt x="85" y="45"/>
                  </a:lnTo>
                  <a:lnTo>
                    <a:pt x="78" y="44"/>
                  </a:lnTo>
                  <a:lnTo>
                    <a:pt x="71" y="43"/>
                  </a:lnTo>
                  <a:lnTo>
                    <a:pt x="65" y="40"/>
                  </a:lnTo>
                  <a:lnTo>
                    <a:pt x="60" y="36"/>
                  </a:lnTo>
                  <a:lnTo>
                    <a:pt x="58" y="30"/>
                  </a:lnTo>
                  <a:lnTo>
                    <a:pt x="59" y="23"/>
                  </a:lnTo>
                  <a:lnTo>
                    <a:pt x="53" y="29"/>
                  </a:lnTo>
                  <a:lnTo>
                    <a:pt x="47" y="35"/>
                  </a:lnTo>
                  <a:lnTo>
                    <a:pt x="37" y="41"/>
                  </a:lnTo>
                  <a:lnTo>
                    <a:pt x="29" y="46"/>
                  </a:lnTo>
                  <a:lnTo>
                    <a:pt x="22" y="50"/>
                  </a:lnTo>
                  <a:lnTo>
                    <a:pt x="14" y="53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5" y="27"/>
                  </a:lnTo>
                  <a:lnTo>
                    <a:pt x="7" y="22"/>
                  </a:lnTo>
                  <a:lnTo>
                    <a:pt x="11" y="17"/>
                  </a:lnTo>
                  <a:lnTo>
                    <a:pt x="13" y="13"/>
                  </a:lnTo>
                  <a:lnTo>
                    <a:pt x="18" y="11"/>
                  </a:lnTo>
                  <a:lnTo>
                    <a:pt x="26" y="6"/>
                  </a:lnTo>
                  <a:lnTo>
                    <a:pt x="36" y="5"/>
                  </a:lnTo>
                  <a:lnTo>
                    <a:pt x="47" y="3"/>
                  </a:lnTo>
                  <a:lnTo>
                    <a:pt x="57" y="3"/>
                  </a:lnTo>
                  <a:lnTo>
                    <a:pt x="67" y="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39" name="Freeform 391"/>
            <p:cNvSpPr/>
            <p:nvPr/>
          </p:nvSpPr>
          <p:spPr bwMode="auto">
            <a:xfrm>
              <a:off x="7079" y="3649"/>
              <a:ext cx="16" cy="16"/>
            </a:xfrm>
            <a:custGeom>
              <a:gdLst>
                <a:gd name="T0" fmla="*/ 0 w 66"/>
                <a:gd name="T1" fmla="*/ 0 h 64"/>
                <a:gd name="T2" fmla="*/ 0 w 66"/>
                <a:gd name="T3" fmla="*/ 0 h 64"/>
                <a:gd name="T4" fmla="*/ 0 w 66"/>
                <a:gd name="T5" fmla="*/ 0 h 64"/>
                <a:gd name="T6" fmla="*/ 0 w 66"/>
                <a:gd name="T7" fmla="*/ 0 h 64"/>
                <a:gd name="T8" fmla="*/ 0 w 66"/>
                <a:gd name="T9" fmla="*/ 0 h 64"/>
                <a:gd name="T10" fmla="*/ 0 w 66"/>
                <a:gd name="T11" fmla="*/ 0 h 64"/>
                <a:gd name="T12" fmla="*/ 0 w 66"/>
                <a:gd name="T13" fmla="*/ 0 h 64"/>
                <a:gd name="T14" fmla="*/ 0 w 66"/>
                <a:gd name="T15" fmla="*/ 0 h 64"/>
                <a:gd name="T16" fmla="*/ 0 w 66"/>
                <a:gd name="T17" fmla="*/ 0 h 64"/>
                <a:gd name="T18" fmla="*/ 0 w 66"/>
                <a:gd name="T19" fmla="*/ 0 h 64"/>
                <a:gd name="T20" fmla="*/ 0 w 66"/>
                <a:gd name="T21" fmla="*/ 0 h 64"/>
                <a:gd name="T22" fmla="*/ 0 w 66"/>
                <a:gd name="T23" fmla="*/ 0 h 64"/>
                <a:gd name="T24" fmla="*/ 0 w 66"/>
                <a:gd name="T25" fmla="*/ 0 h 64"/>
                <a:gd name="T26" fmla="*/ 0 w 66"/>
                <a:gd name="T27" fmla="*/ 0 h 64"/>
                <a:gd name="T28" fmla="*/ 0 w 66"/>
                <a:gd name="T29" fmla="*/ 0 h 64"/>
                <a:gd name="T30" fmla="*/ 0 w 66"/>
                <a:gd name="T31" fmla="*/ 0 h 64"/>
                <a:gd name="T32" fmla="*/ 0 w 66"/>
                <a:gd name="T33" fmla="*/ 0 h 64"/>
                <a:gd name="T34" fmla="*/ 0 w 66"/>
                <a:gd name="T35" fmla="*/ 0 h 64"/>
                <a:gd name="T36" fmla="*/ 0 w 66"/>
                <a:gd name="T37" fmla="*/ 0 h 64"/>
                <a:gd name="T38" fmla="*/ 0 w 66"/>
                <a:gd name="T39" fmla="*/ 0 h 64"/>
                <a:gd name="T40" fmla="*/ 0 w 66"/>
                <a:gd name="T41" fmla="*/ 0 h 64"/>
                <a:gd name="T42" fmla="*/ 0 w 66"/>
                <a:gd name="T43" fmla="*/ 0 h 64"/>
                <a:gd name="T44" fmla="*/ 0 w 66"/>
                <a:gd name="T45" fmla="*/ 0 h 64"/>
                <a:gd name="T46" fmla="*/ 0 w 66"/>
                <a:gd name="T47" fmla="*/ 0 h 64"/>
                <a:gd name="T48" fmla="*/ 0 w 66"/>
                <a:gd name="T49" fmla="*/ 0 h 64"/>
                <a:gd name="T50" fmla="*/ 0 w 66"/>
                <a:gd name="T51" fmla="*/ 0 h 64"/>
                <a:gd name="T52" fmla="*/ 0 w 66"/>
                <a:gd name="T53" fmla="*/ 0 h 64"/>
                <a:gd name="T54" fmla="*/ 0 w 66"/>
                <a:gd name="T55" fmla="*/ 0 h 64"/>
                <a:gd name="T56" fmla="*/ 0 w 66"/>
                <a:gd name="T57" fmla="*/ 0 h 64"/>
                <a:gd name="T58" fmla="*/ 0 w 66"/>
                <a:gd name="T59" fmla="*/ 0 h 64"/>
                <a:gd name="T60" fmla="*/ 0 w 66"/>
                <a:gd name="T61" fmla="*/ 0 h 64"/>
                <a:gd name="T62" fmla="*/ 0 w 66"/>
                <a:gd name="T63" fmla="*/ 0 h 64"/>
                <a:gd name="T64" fmla="*/ 0 w 66"/>
                <a:gd name="T65" fmla="*/ 0 h 64"/>
                <a:gd name="T66" fmla="*/ 0 w 66"/>
                <a:gd name="T67" fmla="*/ 0 h 64"/>
                <a:gd name="T68" fmla="*/ 0 w 66"/>
                <a:gd name="T69" fmla="*/ 0 h 64"/>
                <a:gd name="T70" fmla="*/ 0 w 66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64"/>
                <a:gd name="T110" fmla="*/ 66 w 66"/>
                <a:gd name="T111" fmla="*/ 64 h 64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64">
                  <a:moveTo>
                    <a:pt x="45" y="0"/>
                  </a:moveTo>
                  <a:lnTo>
                    <a:pt x="48" y="1"/>
                  </a:lnTo>
                  <a:lnTo>
                    <a:pt x="54" y="2"/>
                  </a:lnTo>
                  <a:lnTo>
                    <a:pt x="58" y="4"/>
                  </a:lnTo>
                  <a:lnTo>
                    <a:pt x="58" y="9"/>
                  </a:lnTo>
                  <a:lnTo>
                    <a:pt x="52" y="10"/>
                  </a:lnTo>
                  <a:lnTo>
                    <a:pt x="46" y="11"/>
                  </a:lnTo>
                  <a:lnTo>
                    <a:pt x="51" y="12"/>
                  </a:lnTo>
                  <a:lnTo>
                    <a:pt x="57" y="14"/>
                  </a:lnTo>
                  <a:lnTo>
                    <a:pt x="62" y="14"/>
                  </a:lnTo>
                  <a:lnTo>
                    <a:pt x="66" y="19"/>
                  </a:lnTo>
                  <a:lnTo>
                    <a:pt x="58" y="24"/>
                  </a:lnTo>
                  <a:lnTo>
                    <a:pt x="51" y="33"/>
                  </a:lnTo>
                  <a:lnTo>
                    <a:pt x="43" y="38"/>
                  </a:lnTo>
                  <a:lnTo>
                    <a:pt x="35" y="46"/>
                  </a:lnTo>
                  <a:lnTo>
                    <a:pt x="27" y="51"/>
                  </a:lnTo>
                  <a:lnTo>
                    <a:pt x="18" y="57"/>
                  </a:lnTo>
                  <a:lnTo>
                    <a:pt x="9" y="61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5" y="49"/>
                  </a:lnTo>
                  <a:lnTo>
                    <a:pt x="10" y="43"/>
                  </a:lnTo>
                  <a:lnTo>
                    <a:pt x="15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7" y="35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11" y="24"/>
                  </a:lnTo>
                  <a:lnTo>
                    <a:pt x="16" y="19"/>
                  </a:lnTo>
                  <a:lnTo>
                    <a:pt x="23" y="15"/>
                  </a:lnTo>
                  <a:lnTo>
                    <a:pt x="27" y="9"/>
                  </a:lnTo>
                  <a:lnTo>
                    <a:pt x="34" y="5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40" name="Freeform 392"/>
            <p:cNvSpPr/>
            <p:nvPr/>
          </p:nvSpPr>
          <p:spPr bwMode="auto">
            <a:xfrm>
              <a:off x="6753" y="3651"/>
              <a:ext cx="25" cy="20"/>
            </a:xfrm>
            <a:custGeom>
              <a:gdLst>
                <a:gd name="T0" fmla="*/ 0 w 101"/>
                <a:gd name="T1" fmla="*/ 0 h 81"/>
                <a:gd name="T2" fmla="*/ 0 w 101"/>
                <a:gd name="T3" fmla="*/ 0 h 81"/>
                <a:gd name="T4" fmla="*/ 0 w 101"/>
                <a:gd name="T5" fmla="*/ 0 h 81"/>
                <a:gd name="T6" fmla="*/ 0 w 101"/>
                <a:gd name="T7" fmla="*/ 0 h 81"/>
                <a:gd name="T8" fmla="*/ 0 w 101"/>
                <a:gd name="T9" fmla="*/ 0 h 81"/>
                <a:gd name="T10" fmla="*/ 0 w 101"/>
                <a:gd name="T11" fmla="*/ 0 h 81"/>
                <a:gd name="T12" fmla="*/ 0 w 101"/>
                <a:gd name="T13" fmla="*/ 0 h 81"/>
                <a:gd name="T14" fmla="*/ 0 w 101"/>
                <a:gd name="T15" fmla="*/ 0 h 81"/>
                <a:gd name="T16" fmla="*/ 0 w 101"/>
                <a:gd name="T17" fmla="*/ 0 h 81"/>
                <a:gd name="T18" fmla="*/ 0 w 101"/>
                <a:gd name="T19" fmla="*/ 0 h 81"/>
                <a:gd name="T20" fmla="*/ 0 w 101"/>
                <a:gd name="T21" fmla="*/ 0 h 81"/>
                <a:gd name="T22" fmla="*/ 0 w 101"/>
                <a:gd name="T23" fmla="*/ 0 h 81"/>
                <a:gd name="T24" fmla="*/ 0 w 101"/>
                <a:gd name="T25" fmla="*/ 0 h 81"/>
                <a:gd name="T26" fmla="*/ 0 w 101"/>
                <a:gd name="T27" fmla="*/ 0 h 81"/>
                <a:gd name="T28" fmla="*/ 0 w 101"/>
                <a:gd name="T29" fmla="*/ 0 h 81"/>
                <a:gd name="T30" fmla="*/ 0 w 101"/>
                <a:gd name="T31" fmla="*/ 0 h 81"/>
                <a:gd name="T32" fmla="*/ 0 w 101"/>
                <a:gd name="T33" fmla="*/ 0 h 81"/>
                <a:gd name="T34" fmla="*/ 0 w 101"/>
                <a:gd name="T35" fmla="*/ 0 h 81"/>
                <a:gd name="T36" fmla="*/ 0 w 101"/>
                <a:gd name="T37" fmla="*/ 0 h 81"/>
                <a:gd name="T38" fmla="*/ 0 w 101"/>
                <a:gd name="T39" fmla="*/ 0 h 81"/>
                <a:gd name="T40" fmla="*/ 0 w 101"/>
                <a:gd name="T41" fmla="*/ 0 h 81"/>
                <a:gd name="T42" fmla="*/ 0 w 101"/>
                <a:gd name="T43" fmla="*/ 0 h 81"/>
                <a:gd name="T44" fmla="*/ 0 w 101"/>
                <a:gd name="T45" fmla="*/ 0 h 81"/>
                <a:gd name="T46" fmla="*/ 0 w 101"/>
                <a:gd name="T47" fmla="*/ 0 h 81"/>
                <a:gd name="T48" fmla="*/ 0 w 101"/>
                <a:gd name="T49" fmla="*/ 0 h 81"/>
                <a:gd name="T50" fmla="*/ 0 w 101"/>
                <a:gd name="T51" fmla="*/ 0 h 81"/>
                <a:gd name="T52" fmla="*/ 0 w 101"/>
                <a:gd name="T53" fmla="*/ 0 h 81"/>
                <a:gd name="T54" fmla="*/ 0 w 101"/>
                <a:gd name="T55" fmla="*/ 0 h 81"/>
                <a:gd name="T56" fmla="*/ 0 w 101"/>
                <a:gd name="T57" fmla="*/ 0 h 81"/>
                <a:gd name="T58" fmla="*/ 0 w 101"/>
                <a:gd name="T59" fmla="*/ 0 h 81"/>
                <a:gd name="T60" fmla="*/ 0 w 101"/>
                <a:gd name="T61" fmla="*/ 0 h 81"/>
                <a:gd name="T62" fmla="*/ 0 w 101"/>
                <a:gd name="T63" fmla="*/ 0 h 81"/>
                <a:gd name="T64" fmla="*/ 0 w 101"/>
                <a:gd name="T65" fmla="*/ 0 h 81"/>
                <a:gd name="T66" fmla="*/ 0 w 101"/>
                <a:gd name="T67" fmla="*/ 0 h 81"/>
                <a:gd name="T68" fmla="*/ 0 w 101"/>
                <a:gd name="T69" fmla="*/ 0 h 81"/>
                <a:gd name="T70" fmla="*/ 0 w 101"/>
                <a:gd name="T71" fmla="*/ 0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81"/>
                <a:gd name="T110" fmla="*/ 101 w 101"/>
                <a:gd name="T111" fmla="*/ 81 h 8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" h="81">
                  <a:moveTo>
                    <a:pt x="101" y="0"/>
                  </a:moveTo>
                  <a:lnTo>
                    <a:pt x="97" y="8"/>
                  </a:lnTo>
                  <a:lnTo>
                    <a:pt x="94" y="17"/>
                  </a:lnTo>
                  <a:lnTo>
                    <a:pt x="89" y="25"/>
                  </a:lnTo>
                  <a:lnTo>
                    <a:pt x="85" y="34"/>
                  </a:lnTo>
                  <a:lnTo>
                    <a:pt x="83" y="38"/>
                  </a:lnTo>
                  <a:lnTo>
                    <a:pt x="79" y="43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1" y="55"/>
                  </a:lnTo>
                  <a:lnTo>
                    <a:pt x="54" y="60"/>
                  </a:lnTo>
                  <a:lnTo>
                    <a:pt x="47" y="63"/>
                  </a:lnTo>
                  <a:lnTo>
                    <a:pt x="39" y="68"/>
                  </a:lnTo>
                  <a:lnTo>
                    <a:pt x="32" y="70"/>
                  </a:lnTo>
                  <a:lnTo>
                    <a:pt x="26" y="75"/>
                  </a:lnTo>
                  <a:lnTo>
                    <a:pt x="19" y="77"/>
                  </a:lnTo>
                  <a:lnTo>
                    <a:pt x="13" y="79"/>
                  </a:lnTo>
                  <a:lnTo>
                    <a:pt x="6" y="80"/>
                  </a:lnTo>
                  <a:lnTo>
                    <a:pt x="0" y="81"/>
                  </a:lnTo>
                  <a:lnTo>
                    <a:pt x="2" y="73"/>
                  </a:lnTo>
                  <a:lnTo>
                    <a:pt x="5" y="66"/>
                  </a:lnTo>
                  <a:lnTo>
                    <a:pt x="8" y="60"/>
                  </a:lnTo>
                  <a:lnTo>
                    <a:pt x="13" y="55"/>
                  </a:lnTo>
                  <a:lnTo>
                    <a:pt x="15" y="49"/>
                  </a:lnTo>
                  <a:lnTo>
                    <a:pt x="21" y="44"/>
                  </a:lnTo>
                  <a:lnTo>
                    <a:pt x="26" y="39"/>
                  </a:lnTo>
                  <a:lnTo>
                    <a:pt x="32" y="36"/>
                  </a:lnTo>
                  <a:lnTo>
                    <a:pt x="38" y="29"/>
                  </a:lnTo>
                  <a:lnTo>
                    <a:pt x="45" y="24"/>
                  </a:lnTo>
                  <a:lnTo>
                    <a:pt x="53" y="18"/>
                  </a:lnTo>
                  <a:lnTo>
                    <a:pt x="62" y="15"/>
                  </a:lnTo>
                  <a:lnTo>
                    <a:pt x="72" y="10"/>
                  </a:lnTo>
                  <a:lnTo>
                    <a:pt x="82" y="7"/>
                  </a:lnTo>
                  <a:lnTo>
                    <a:pt x="91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41" name="Freeform 393"/>
            <p:cNvSpPr/>
            <p:nvPr/>
          </p:nvSpPr>
          <p:spPr bwMode="auto">
            <a:xfrm>
              <a:off x="7012" y="3652"/>
              <a:ext cx="13" cy="15"/>
            </a:xfrm>
            <a:custGeom>
              <a:gdLst>
                <a:gd name="T0" fmla="*/ 0 w 54"/>
                <a:gd name="T1" fmla="*/ 0 h 61"/>
                <a:gd name="T2" fmla="*/ 0 w 54"/>
                <a:gd name="T3" fmla="*/ 0 h 61"/>
                <a:gd name="T4" fmla="*/ 0 w 54"/>
                <a:gd name="T5" fmla="*/ 0 h 61"/>
                <a:gd name="T6" fmla="*/ 0 w 54"/>
                <a:gd name="T7" fmla="*/ 0 h 61"/>
                <a:gd name="T8" fmla="*/ 0 w 54"/>
                <a:gd name="T9" fmla="*/ 0 h 61"/>
                <a:gd name="T10" fmla="*/ 0 w 54"/>
                <a:gd name="T11" fmla="*/ 0 h 61"/>
                <a:gd name="T12" fmla="*/ 0 w 54"/>
                <a:gd name="T13" fmla="*/ 0 h 61"/>
                <a:gd name="T14" fmla="*/ 0 w 54"/>
                <a:gd name="T15" fmla="*/ 0 h 61"/>
                <a:gd name="T16" fmla="*/ 0 w 54"/>
                <a:gd name="T17" fmla="*/ 0 h 61"/>
                <a:gd name="T18" fmla="*/ 0 w 54"/>
                <a:gd name="T19" fmla="*/ 0 h 61"/>
                <a:gd name="T20" fmla="*/ 0 w 54"/>
                <a:gd name="T21" fmla="*/ 0 h 61"/>
                <a:gd name="T22" fmla="*/ 0 w 54"/>
                <a:gd name="T23" fmla="*/ 0 h 61"/>
                <a:gd name="T24" fmla="*/ 0 w 54"/>
                <a:gd name="T25" fmla="*/ 0 h 61"/>
                <a:gd name="T26" fmla="*/ 0 w 54"/>
                <a:gd name="T27" fmla="*/ 0 h 61"/>
                <a:gd name="T28" fmla="*/ 0 w 54"/>
                <a:gd name="T29" fmla="*/ 0 h 61"/>
                <a:gd name="T30" fmla="*/ 0 w 54"/>
                <a:gd name="T31" fmla="*/ 0 h 61"/>
                <a:gd name="T32" fmla="*/ 0 w 54"/>
                <a:gd name="T33" fmla="*/ 0 h 61"/>
                <a:gd name="T34" fmla="*/ 0 w 54"/>
                <a:gd name="T35" fmla="*/ 0 h 61"/>
                <a:gd name="T36" fmla="*/ 0 w 54"/>
                <a:gd name="T37" fmla="*/ 0 h 61"/>
                <a:gd name="T38" fmla="*/ 0 w 54"/>
                <a:gd name="T39" fmla="*/ 0 h 61"/>
                <a:gd name="T40" fmla="*/ 0 w 54"/>
                <a:gd name="T41" fmla="*/ 0 h 61"/>
                <a:gd name="T42" fmla="*/ 0 w 54"/>
                <a:gd name="T43" fmla="*/ 0 h 61"/>
                <a:gd name="T44" fmla="*/ 0 w 54"/>
                <a:gd name="T45" fmla="*/ 0 h 61"/>
                <a:gd name="T46" fmla="*/ 0 w 54"/>
                <a:gd name="T47" fmla="*/ 0 h 61"/>
                <a:gd name="T48" fmla="*/ 0 w 54"/>
                <a:gd name="T49" fmla="*/ 0 h 61"/>
                <a:gd name="T50" fmla="*/ 0 w 54"/>
                <a:gd name="T51" fmla="*/ 0 h 61"/>
                <a:gd name="T52" fmla="*/ 0 w 54"/>
                <a:gd name="T53" fmla="*/ 0 h 61"/>
                <a:gd name="T54" fmla="*/ 0 w 54"/>
                <a:gd name="T55" fmla="*/ 0 h 61"/>
                <a:gd name="T56" fmla="*/ 0 w 54"/>
                <a:gd name="T57" fmla="*/ 0 h 61"/>
                <a:gd name="T58" fmla="*/ 0 w 54"/>
                <a:gd name="T59" fmla="*/ 0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61"/>
                <a:gd name="T92" fmla="*/ 54 w 54"/>
                <a:gd name="T93" fmla="*/ 61 h 61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61">
                  <a:moveTo>
                    <a:pt x="12" y="0"/>
                  </a:moveTo>
                  <a:lnTo>
                    <a:pt x="18" y="3"/>
                  </a:lnTo>
                  <a:lnTo>
                    <a:pt x="24" y="5"/>
                  </a:lnTo>
                  <a:lnTo>
                    <a:pt x="27" y="9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41" y="24"/>
                  </a:lnTo>
                  <a:lnTo>
                    <a:pt x="47" y="29"/>
                  </a:lnTo>
                  <a:lnTo>
                    <a:pt x="54" y="34"/>
                  </a:lnTo>
                  <a:lnTo>
                    <a:pt x="44" y="34"/>
                  </a:lnTo>
                  <a:lnTo>
                    <a:pt x="37" y="36"/>
                  </a:lnTo>
                  <a:lnTo>
                    <a:pt x="31" y="42"/>
                  </a:lnTo>
                  <a:lnTo>
                    <a:pt x="25" y="47"/>
                  </a:lnTo>
                  <a:lnTo>
                    <a:pt x="21" y="52"/>
                  </a:lnTo>
                  <a:lnTo>
                    <a:pt x="17" y="57"/>
                  </a:lnTo>
                  <a:lnTo>
                    <a:pt x="12" y="59"/>
                  </a:lnTo>
                  <a:lnTo>
                    <a:pt x="6" y="61"/>
                  </a:lnTo>
                  <a:lnTo>
                    <a:pt x="6" y="54"/>
                  </a:lnTo>
                  <a:lnTo>
                    <a:pt x="5" y="48"/>
                  </a:lnTo>
                  <a:lnTo>
                    <a:pt x="5" y="43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5" y="7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42" name="Freeform 394"/>
            <p:cNvSpPr/>
            <p:nvPr/>
          </p:nvSpPr>
          <p:spPr bwMode="auto">
            <a:xfrm>
              <a:off x="6739" y="3655"/>
              <a:ext cx="10" cy="12"/>
            </a:xfrm>
            <a:custGeom>
              <a:gdLst>
                <a:gd name="T0" fmla="*/ 0 w 40"/>
                <a:gd name="T1" fmla="*/ 0 h 50"/>
                <a:gd name="T2" fmla="*/ 0 w 40"/>
                <a:gd name="T3" fmla="*/ 0 h 50"/>
                <a:gd name="T4" fmla="*/ 0 w 40"/>
                <a:gd name="T5" fmla="*/ 0 h 50"/>
                <a:gd name="T6" fmla="*/ 0 w 40"/>
                <a:gd name="T7" fmla="*/ 0 h 50"/>
                <a:gd name="T8" fmla="*/ 0 w 40"/>
                <a:gd name="T9" fmla="*/ 0 h 50"/>
                <a:gd name="T10" fmla="*/ 0 w 40"/>
                <a:gd name="T11" fmla="*/ 0 h 50"/>
                <a:gd name="T12" fmla="*/ 0 w 40"/>
                <a:gd name="T13" fmla="*/ 0 h 50"/>
                <a:gd name="T14" fmla="*/ 0 w 40"/>
                <a:gd name="T15" fmla="*/ 0 h 50"/>
                <a:gd name="T16" fmla="*/ 0 w 40"/>
                <a:gd name="T17" fmla="*/ 0 h 50"/>
                <a:gd name="T18" fmla="*/ 0 w 40"/>
                <a:gd name="T19" fmla="*/ 0 h 50"/>
                <a:gd name="T20" fmla="*/ 0 w 40"/>
                <a:gd name="T21" fmla="*/ 0 h 50"/>
                <a:gd name="T22" fmla="*/ 0 w 40"/>
                <a:gd name="T23" fmla="*/ 0 h 50"/>
                <a:gd name="T24" fmla="*/ 0 w 40"/>
                <a:gd name="T25" fmla="*/ 0 h 50"/>
                <a:gd name="T26" fmla="*/ 0 w 40"/>
                <a:gd name="T27" fmla="*/ 0 h 50"/>
                <a:gd name="T28" fmla="*/ 0 w 40"/>
                <a:gd name="T29" fmla="*/ 0 h 50"/>
                <a:gd name="T30" fmla="*/ 0 w 40"/>
                <a:gd name="T31" fmla="*/ 0 h 50"/>
                <a:gd name="T32" fmla="*/ 0 w 40"/>
                <a:gd name="T33" fmla="*/ 0 h 50"/>
                <a:gd name="T34" fmla="*/ 0 w 40"/>
                <a:gd name="T35" fmla="*/ 0 h 50"/>
                <a:gd name="T36" fmla="*/ 0 w 40"/>
                <a:gd name="T37" fmla="*/ 0 h 50"/>
                <a:gd name="T38" fmla="*/ 0 w 40"/>
                <a:gd name="T39" fmla="*/ 0 h 50"/>
                <a:gd name="T40" fmla="*/ 0 w 40"/>
                <a:gd name="T41" fmla="*/ 0 h 50"/>
                <a:gd name="T42" fmla="*/ 0 w 40"/>
                <a:gd name="T43" fmla="*/ 0 h 50"/>
                <a:gd name="T44" fmla="*/ 0 w 40"/>
                <a:gd name="T45" fmla="*/ 0 h 50"/>
                <a:gd name="T46" fmla="*/ 0 w 40"/>
                <a:gd name="T47" fmla="*/ 0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50"/>
                <a:gd name="T74" fmla="*/ 40 w 40"/>
                <a:gd name="T75" fmla="*/ 50 h 50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50">
                  <a:moveTo>
                    <a:pt x="27" y="0"/>
                  </a:moveTo>
                  <a:lnTo>
                    <a:pt x="32" y="1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10"/>
                  </a:lnTo>
                  <a:lnTo>
                    <a:pt x="39" y="14"/>
                  </a:lnTo>
                  <a:lnTo>
                    <a:pt x="36" y="21"/>
                  </a:lnTo>
                  <a:lnTo>
                    <a:pt x="33" y="25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34" y="47"/>
                  </a:lnTo>
                  <a:lnTo>
                    <a:pt x="24" y="49"/>
                  </a:lnTo>
                  <a:lnTo>
                    <a:pt x="16" y="50"/>
                  </a:lnTo>
                  <a:lnTo>
                    <a:pt x="9" y="49"/>
                  </a:lnTo>
                  <a:lnTo>
                    <a:pt x="2" y="49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6" y="22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1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43" name="Freeform 395"/>
            <p:cNvSpPr/>
            <p:nvPr/>
          </p:nvSpPr>
          <p:spPr bwMode="auto">
            <a:xfrm>
              <a:off x="6990" y="3656"/>
              <a:ext cx="17" cy="14"/>
            </a:xfrm>
            <a:custGeom>
              <a:gdLst>
                <a:gd name="T0" fmla="*/ 0 w 68"/>
                <a:gd name="T1" fmla="*/ 0 h 57"/>
                <a:gd name="T2" fmla="*/ 0 w 68"/>
                <a:gd name="T3" fmla="*/ 0 h 57"/>
                <a:gd name="T4" fmla="*/ 0 w 68"/>
                <a:gd name="T5" fmla="*/ 0 h 57"/>
                <a:gd name="T6" fmla="*/ 0 w 68"/>
                <a:gd name="T7" fmla="*/ 0 h 57"/>
                <a:gd name="T8" fmla="*/ 0 w 68"/>
                <a:gd name="T9" fmla="*/ 0 h 57"/>
                <a:gd name="T10" fmla="*/ 0 w 68"/>
                <a:gd name="T11" fmla="*/ 0 h 57"/>
                <a:gd name="T12" fmla="*/ 0 w 68"/>
                <a:gd name="T13" fmla="*/ 0 h 57"/>
                <a:gd name="T14" fmla="*/ 0 w 68"/>
                <a:gd name="T15" fmla="*/ 0 h 57"/>
                <a:gd name="T16" fmla="*/ 0 w 68"/>
                <a:gd name="T17" fmla="*/ 0 h 57"/>
                <a:gd name="T18" fmla="*/ 0 w 68"/>
                <a:gd name="T19" fmla="*/ 0 h 57"/>
                <a:gd name="T20" fmla="*/ 0 w 68"/>
                <a:gd name="T21" fmla="*/ 0 h 57"/>
                <a:gd name="T22" fmla="*/ 0 w 68"/>
                <a:gd name="T23" fmla="*/ 0 h 57"/>
                <a:gd name="T24" fmla="*/ 0 w 68"/>
                <a:gd name="T25" fmla="*/ 0 h 57"/>
                <a:gd name="T26" fmla="*/ 0 w 68"/>
                <a:gd name="T27" fmla="*/ 0 h 57"/>
                <a:gd name="T28" fmla="*/ 0 w 68"/>
                <a:gd name="T29" fmla="*/ 0 h 57"/>
                <a:gd name="T30" fmla="*/ 0 w 68"/>
                <a:gd name="T31" fmla="*/ 0 h 57"/>
                <a:gd name="T32" fmla="*/ 0 w 68"/>
                <a:gd name="T33" fmla="*/ 0 h 57"/>
                <a:gd name="T34" fmla="*/ 0 w 68"/>
                <a:gd name="T35" fmla="*/ 0 h 57"/>
                <a:gd name="T36" fmla="*/ 0 w 68"/>
                <a:gd name="T37" fmla="*/ 0 h 57"/>
                <a:gd name="T38" fmla="*/ 0 w 68"/>
                <a:gd name="T39" fmla="*/ 0 h 57"/>
                <a:gd name="T40" fmla="*/ 0 w 68"/>
                <a:gd name="T41" fmla="*/ 0 h 57"/>
                <a:gd name="T42" fmla="*/ 0 w 68"/>
                <a:gd name="T43" fmla="*/ 0 h 57"/>
                <a:gd name="T44" fmla="*/ 0 w 68"/>
                <a:gd name="T45" fmla="*/ 0 h 57"/>
                <a:gd name="T46" fmla="*/ 0 w 68"/>
                <a:gd name="T47" fmla="*/ 0 h 57"/>
                <a:gd name="T48" fmla="*/ 0 w 68"/>
                <a:gd name="T49" fmla="*/ 0 h 57"/>
                <a:gd name="T50" fmla="*/ 0 w 68"/>
                <a:gd name="T51" fmla="*/ 0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7"/>
                <a:gd name="T80" fmla="*/ 68 w 68"/>
                <a:gd name="T81" fmla="*/ 57 h 5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7">
                  <a:moveTo>
                    <a:pt x="42" y="0"/>
                  </a:moveTo>
                  <a:lnTo>
                    <a:pt x="44" y="3"/>
                  </a:lnTo>
                  <a:lnTo>
                    <a:pt x="51" y="7"/>
                  </a:lnTo>
                  <a:lnTo>
                    <a:pt x="55" y="10"/>
                  </a:lnTo>
                  <a:lnTo>
                    <a:pt x="61" y="16"/>
                  </a:lnTo>
                  <a:lnTo>
                    <a:pt x="65" y="19"/>
                  </a:lnTo>
                  <a:lnTo>
                    <a:pt x="67" y="24"/>
                  </a:lnTo>
                  <a:lnTo>
                    <a:pt x="68" y="30"/>
                  </a:lnTo>
                  <a:lnTo>
                    <a:pt x="67" y="37"/>
                  </a:lnTo>
                  <a:lnTo>
                    <a:pt x="59" y="38"/>
                  </a:lnTo>
                  <a:lnTo>
                    <a:pt x="50" y="40"/>
                  </a:lnTo>
                  <a:lnTo>
                    <a:pt x="41" y="40"/>
                  </a:lnTo>
                  <a:lnTo>
                    <a:pt x="31" y="41"/>
                  </a:lnTo>
                  <a:lnTo>
                    <a:pt x="20" y="42"/>
                  </a:lnTo>
                  <a:lnTo>
                    <a:pt x="14" y="46"/>
                  </a:lnTo>
                  <a:lnTo>
                    <a:pt x="8" y="50"/>
                  </a:lnTo>
                  <a:lnTo>
                    <a:pt x="4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4" y="33"/>
                  </a:lnTo>
                  <a:lnTo>
                    <a:pt x="12" y="22"/>
                  </a:lnTo>
                  <a:lnTo>
                    <a:pt x="21" y="14"/>
                  </a:lnTo>
                  <a:lnTo>
                    <a:pt x="31" y="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44" name="Freeform 396"/>
            <p:cNvSpPr/>
            <p:nvPr/>
          </p:nvSpPr>
          <p:spPr bwMode="auto">
            <a:xfrm>
              <a:off x="6834" y="3658"/>
              <a:ext cx="23" cy="11"/>
            </a:xfrm>
            <a:custGeom>
              <a:gdLst>
                <a:gd name="T0" fmla="*/ 0 w 91"/>
                <a:gd name="T1" fmla="*/ 0 h 45"/>
                <a:gd name="T2" fmla="*/ 0 w 91"/>
                <a:gd name="T3" fmla="*/ 0 h 45"/>
                <a:gd name="T4" fmla="*/ 0 w 91"/>
                <a:gd name="T5" fmla="*/ 0 h 45"/>
                <a:gd name="T6" fmla="*/ 0 w 91"/>
                <a:gd name="T7" fmla="*/ 0 h 45"/>
                <a:gd name="T8" fmla="*/ 0 w 91"/>
                <a:gd name="T9" fmla="*/ 0 h 45"/>
                <a:gd name="T10" fmla="*/ 0 w 91"/>
                <a:gd name="T11" fmla="*/ 0 h 45"/>
                <a:gd name="T12" fmla="*/ 0 w 91"/>
                <a:gd name="T13" fmla="*/ 0 h 45"/>
                <a:gd name="T14" fmla="*/ 0 w 91"/>
                <a:gd name="T15" fmla="*/ 0 h 45"/>
                <a:gd name="T16" fmla="*/ 0 w 91"/>
                <a:gd name="T17" fmla="*/ 0 h 45"/>
                <a:gd name="T18" fmla="*/ 0 w 91"/>
                <a:gd name="T19" fmla="*/ 0 h 45"/>
                <a:gd name="T20" fmla="*/ 0 w 91"/>
                <a:gd name="T21" fmla="*/ 0 h 45"/>
                <a:gd name="T22" fmla="*/ 0 w 91"/>
                <a:gd name="T23" fmla="*/ 0 h 45"/>
                <a:gd name="T24" fmla="*/ 0 w 91"/>
                <a:gd name="T25" fmla="*/ 0 h 45"/>
                <a:gd name="T26" fmla="*/ 0 w 91"/>
                <a:gd name="T27" fmla="*/ 0 h 45"/>
                <a:gd name="T28" fmla="*/ 0 w 91"/>
                <a:gd name="T29" fmla="*/ 0 h 45"/>
                <a:gd name="T30" fmla="*/ 0 w 91"/>
                <a:gd name="T31" fmla="*/ 0 h 45"/>
                <a:gd name="T32" fmla="*/ 0 w 91"/>
                <a:gd name="T33" fmla="*/ 0 h 45"/>
                <a:gd name="T34" fmla="*/ 0 w 91"/>
                <a:gd name="T35" fmla="*/ 0 h 45"/>
                <a:gd name="T36" fmla="*/ 0 w 91"/>
                <a:gd name="T37" fmla="*/ 0 h 45"/>
                <a:gd name="T38" fmla="*/ 0 w 91"/>
                <a:gd name="T39" fmla="*/ 0 h 45"/>
                <a:gd name="T40" fmla="*/ 0 w 91"/>
                <a:gd name="T41" fmla="*/ 0 h 45"/>
                <a:gd name="T42" fmla="*/ 0 w 91"/>
                <a:gd name="T43" fmla="*/ 0 h 45"/>
                <a:gd name="T44" fmla="*/ 0 w 91"/>
                <a:gd name="T45" fmla="*/ 0 h 45"/>
                <a:gd name="T46" fmla="*/ 0 w 91"/>
                <a:gd name="T47" fmla="*/ 0 h 45"/>
                <a:gd name="T48" fmla="*/ 0 w 91"/>
                <a:gd name="T49" fmla="*/ 0 h 45"/>
                <a:gd name="T50" fmla="*/ 0 w 91"/>
                <a:gd name="T51" fmla="*/ 0 h 45"/>
                <a:gd name="T52" fmla="*/ 0 w 91"/>
                <a:gd name="T53" fmla="*/ 0 h 45"/>
                <a:gd name="T54" fmla="*/ 0 w 91"/>
                <a:gd name="T55" fmla="*/ 0 h 45"/>
                <a:gd name="T56" fmla="*/ 0 w 91"/>
                <a:gd name="T57" fmla="*/ 0 h 45"/>
                <a:gd name="T58" fmla="*/ 0 w 91"/>
                <a:gd name="T59" fmla="*/ 0 h 45"/>
                <a:gd name="T60" fmla="*/ 0 w 91"/>
                <a:gd name="T61" fmla="*/ 0 h 45"/>
                <a:gd name="T62" fmla="*/ 0 w 91"/>
                <a:gd name="T63" fmla="*/ 0 h 45"/>
                <a:gd name="T64" fmla="*/ 0 w 91"/>
                <a:gd name="T65" fmla="*/ 0 h 45"/>
                <a:gd name="T66" fmla="*/ 0 w 91"/>
                <a:gd name="T67" fmla="*/ 0 h 45"/>
                <a:gd name="T68" fmla="*/ 0 w 91"/>
                <a:gd name="T69" fmla="*/ 0 h 45"/>
                <a:gd name="T70" fmla="*/ 0 w 91"/>
                <a:gd name="T71" fmla="*/ 0 h 45"/>
                <a:gd name="T72" fmla="*/ 0 w 91"/>
                <a:gd name="T73" fmla="*/ 0 h 45"/>
                <a:gd name="T74" fmla="*/ 0 w 91"/>
                <a:gd name="T75" fmla="*/ 0 h 45"/>
                <a:gd name="T76" fmla="*/ 0 w 91"/>
                <a:gd name="T77" fmla="*/ 0 h 45"/>
                <a:gd name="T78" fmla="*/ 0 w 91"/>
                <a:gd name="T79" fmla="*/ 0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"/>
                <a:gd name="T121" fmla="*/ 0 h 45"/>
                <a:gd name="T122" fmla="*/ 91 w 91"/>
                <a:gd name="T123" fmla="*/ 45 h 45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" h="45">
                  <a:moveTo>
                    <a:pt x="67" y="0"/>
                  </a:moveTo>
                  <a:lnTo>
                    <a:pt x="73" y="1"/>
                  </a:lnTo>
                  <a:lnTo>
                    <a:pt x="79" y="5"/>
                  </a:lnTo>
                  <a:lnTo>
                    <a:pt x="83" y="8"/>
                  </a:lnTo>
                  <a:lnTo>
                    <a:pt x="86" y="10"/>
                  </a:lnTo>
                  <a:lnTo>
                    <a:pt x="90" y="18"/>
                  </a:lnTo>
                  <a:lnTo>
                    <a:pt x="91" y="25"/>
                  </a:lnTo>
                  <a:lnTo>
                    <a:pt x="86" y="33"/>
                  </a:lnTo>
                  <a:lnTo>
                    <a:pt x="82" y="38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62" y="33"/>
                  </a:lnTo>
                  <a:lnTo>
                    <a:pt x="59" y="29"/>
                  </a:lnTo>
                  <a:lnTo>
                    <a:pt x="55" y="23"/>
                  </a:lnTo>
                  <a:lnTo>
                    <a:pt x="54" y="18"/>
                  </a:lnTo>
                  <a:lnTo>
                    <a:pt x="49" y="21"/>
                  </a:lnTo>
                  <a:lnTo>
                    <a:pt x="42" y="27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9"/>
                  </a:lnTo>
                  <a:lnTo>
                    <a:pt x="14" y="42"/>
                  </a:lnTo>
                  <a:lnTo>
                    <a:pt x="8" y="43"/>
                  </a:lnTo>
                  <a:lnTo>
                    <a:pt x="5" y="45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5" y="28"/>
                  </a:lnTo>
                  <a:lnTo>
                    <a:pt x="9" y="23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18" y="10"/>
                  </a:lnTo>
                  <a:lnTo>
                    <a:pt x="23" y="9"/>
                  </a:lnTo>
                  <a:lnTo>
                    <a:pt x="29" y="7"/>
                  </a:lnTo>
                  <a:lnTo>
                    <a:pt x="38" y="7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0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45" name="Freeform 397"/>
            <p:cNvSpPr/>
            <p:nvPr/>
          </p:nvSpPr>
          <p:spPr bwMode="auto">
            <a:xfrm>
              <a:off x="6802" y="3660"/>
              <a:ext cx="23" cy="19"/>
            </a:xfrm>
            <a:custGeom>
              <a:gdLst>
                <a:gd name="T0" fmla="*/ 0 w 94"/>
                <a:gd name="T1" fmla="*/ 0 h 77"/>
                <a:gd name="T2" fmla="*/ 0 w 94"/>
                <a:gd name="T3" fmla="*/ 0 h 77"/>
                <a:gd name="T4" fmla="*/ 0 w 94"/>
                <a:gd name="T5" fmla="*/ 0 h 77"/>
                <a:gd name="T6" fmla="*/ 0 w 94"/>
                <a:gd name="T7" fmla="*/ 0 h 77"/>
                <a:gd name="T8" fmla="*/ 0 w 94"/>
                <a:gd name="T9" fmla="*/ 0 h 77"/>
                <a:gd name="T10" fmla="*/ 0 w 94"/>
                <a:gd name="T11" fmla="*/ 0 h 77"/>
                <a:gd name="T12" fmla="*/ 0 w 94"/>
                <a:gd name="T13" fmla="*/ 0 h 77"/>
                <a:gd name="T14" fmla="*/ 0 w 94"/>
                <a:gd name="T15" fmla="*/ 0 h 77"/>
                <a:gd name="T16" fmla="*/ 0 w 94"/>
                <a:gd name="T17" fmla="*/ 0 h 77"/>
                <a:gd name="T18" fmla="*/ 0 w 94"/>
                <a:gd name="T19" fmla="*/ 0 h 77"/>
                <a:gd name="T20" fmla="*/ 0 w 94"/>
                <a:gd name="T21" fmla="*/ 0 h 77"/>
                <a:gd name="T22" fmla="*/ 0 w 94"/>
                <a:gd name="T23" fmla="*/ 0 h 77"/>
                <a:gd name="T24" fmla="*/ 0 w 94"/>
                <a:gd name="T25" fmla="*/ 0 h 77"/>
                <a:gd name="T26" fmla="*/ 0 w 94"/>
                <a:gd name="T27" fmla="*/ 0 h 77"/>
                <a:gd name="T28" fmla="*/ 0 w 94"/>
                <a:gd name="T29" fmla="*/ 0 h 77"/>
                <a:gd name="T30" fmla="*/ 0 w 94"/>
                <a:gd name="T31" fmla="*/ 0 h 77"/>
                <a:gd name="T32" fmla="*/ 0 w 94"/>
                <a:gd name="T33" fmla="*/ 0 h 77"/>
                <a:gd name="T34" fmla="*/ 0 w 94"/>
                <a:gd name="T35" fmla="*/ 0 h 77"/>
                <a:gd name="T36" fmla="*/ 0 w 94"/>
                <a:gd name="T37" fmla="*/ 0 h 77"/>
                <a:gd name="T38" fmla="*/ 0 w 94"/>
                <a:gd name="T39" fmla="*/ 0 h 77"/>
                <a:gd name="T40" fmla="*/ 0 w 94"/>
                <a:gd name="T41" fmla="*/ 0 h 77"/>
                <a:gd name="T42" fmla="*/ 0 w 94"/>
                <a:gd name="T43" fmla="*/ 0 h 77"/>
                <a:gd name="T44" fmla="*/ 0 w 94"/>
                <a:gd name="T45" fmla="*/ 0 h 77"/>
                <a:gd name="T46" fmla="*/ 0 w 94"/>
                <a:gd name="T47" fmla="*/ 0 h 77"/>
                <a:gd name="T48" fmla="*/ 0 w 94"/>
                <a:gd name="T49" fmla="*/ 0 h 77"/>
                <a:gd name="T50" fmla="*/ 0 w 94"/>
                <a:gd name="T51" fmla="*/ 0 h 77"/>
                <a:gd name="T52" fmla="*/ 0 w 94"/>
                <a:gd name="T53" fmla="*/ 0 h 77"/>
                <a:gd name="T54" fmla="*/ 0 w 94"/>
                <a:gd name="T55" fmla="*/ 0 h 77"/>
                <a:gd name="T56" fmla="*/ 0 w 94"/>
                <a:gd name="T57" fmla="*/ 0 h 77"/>
                <a:gd name="T58" fmla="*/ 0 w 94"/>
                <a:gd name="T59" fmla="*/ 0 h 77"/>
                <a:gd name="T60" fmla="*/ 0 w 94"/>
                <a:gd name="T61" fmla="*/ 0 h 77"/>
                <a:gd name="T62" fmla="*/ 0 w 94"/>
                <a:gd name="T63" fmla="*/ 0 h 77"/>
                <a:gd name="T64" fmla="*/ 0 w 94"/>
                <a:gd name="T65" fmla="*/ 0 h 77"/>
                <a:gd name="T66" fmla="*/ 0 w 94"/>
                <a:gd name="T67" fmla="*/ 0 h 77"/>
                <a:gd name="T68" fmla="*/ 0 w 94"/>
                <a:gd name="T69" fmla="*/ 0 h 77"/>
                <a:gd name="T70" fmla="*/ 0 w 94"/>
                <a:gd name="T71" fmla="*/ 0 h 77"/>
                <a:gd name="T72" fmla="*/ 0 w 94"/>
                <a:gd name="T73" fmla="*/ 0 h 77"/>
                <a:gd name="T74" fmla="*/ 0 w 94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4"/>
                <a:gd name="T115" fmla="*/ 0 h 77"/>
                <a:gd name="T116" fmla="*/ 94 w 94"/>
                <a:gd name="T117" fmla="*/ 77 h 7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4" h="77">
                  <a:moveTo>
                    <a:pt x="59" y="1"/>
                  </a:moveTo>
                  <a:lnTo>
                    <a:pt x="64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78" y="5"/>
                  </a:lnTo>
                  <a:lnTo>
                    <a:pt x="82" y="9"/>
                  </a:lnTo>
                  <a:lnTo>
                    <a:pt x="86" y="13"/>
                  </a:lnTo>
                  <a:lnTo>
                    <a:pt x="88" y="18"/>
                  </a:lnTo>
                  <a:lnTo>
                    <a:pt x="94" y="25"/>
                  </a:lnTo>
                  <a:lnTo>
                    <a:pt x="86" y="28"/>
                  </a:lnTo>
                  <a:lnTo>
                    <a:pt x="78" y="31"/>
                  </a:lnTo>
                  <a:lnTo>
                    <a:pt x="70" y="32"/>
                  </a:lnTo>
                  <a:lnTo>
                    <a:pt x="63" y="36"/>
                  </a:lnTo>
                  <a:lnTo>
                    <a:pt x="54" y="38"/>
                  </a:lnTo>
                  <a:lnTo>
                    <a:pt x="47" y="40"/>
                  </a:lnTo>
                  <a:lnTo>
                    <a:pt x="40" y="43"/>
                  </a:lnTo>
                  <a:lnTo>
                    <a:pt x="33" y="46"/>
                  </a:lnTo>
                  <a:lnTo>
                    <a:pt x="24" y="52"/>
                  </a:lnTo>
                  <a:lnTo>
                    <a:pt x="17" y="58"/>
                  </a:lnTo>
                  <a:lnTo>
                    <a:pt x="12" y="62"/>
                  </a:lnTo>
                  <a:lnTo>
                    <a:pt x="8" y="66"/>
                  </a:lnTo>
                  <a:lnTo>
                    <a:pt x="6" y="71"/>
                  </a:lnTo>
                  <a:lnTo>
                    <a:pt x="2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6" y="48"/>
                  </a:lnTo>
                  <a:lnTo>
                    <a:pt x="13" y="39"/>
                  </a:lnTo>
                  <a:lnTo>
                    <a:pt x="17" y="32"/>
                  </a:lnTo>
                  <a:lnTo>
                    <a:pt x="22" y="27"/>
                  </a:lnTo>
                  <a:lnTo>
                    <a:pt x="27" y="22"/>
                  </a:lnTo>
                  <a:lnTo>
                    <a:pt x="33" y="17"/>
                  </a:lnTo>
                  <a:lnTo>
                    <a:pt x="40" y="12"/>
                  </a:lnTo>
                  <a:lnTo>
                    <a:pt x="46" y="9"/>
                  </a:lnTo>
                  <a:lnTo>
                    <a:pt x="52" y="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46" name="Freeform 398"/>
            <p:cNvSpPr/>
            <p:nvPr/>
          </p:nvSpPr>
          <p:spPr bwMode="auto">
            <a:xfrm>
              <a:off x="7085" y="3663"/>
              <a:ext cx="15" cy="13"/>
            </a:xfrm>
            <a:custGeom>
              <a:gdLst>
                <a:gd name="T0" fmla="*/ 0 w 62"/>
                <a:gd name="T1" fmla="*/ 0 h 50"/>
                <a:gd name="T2" fmla="*/ 0 w 62"/>
                <a:gd name="T3" fmla="*/ 0 h 50"/>
                <a:gd name="T4" fmla="*/ 0 w 62"/>
                <a:gd name="T5" fmla="*/ 0 h 50"/>
                <a:gd name="T6" fmla="*/ 0 w 62"/>
                <a:gd name="T7" fmla="*/ 0 h 50"/>
                <a:gd name="T8" fmla="*/ 0 w 62"/>
                <a:gd name="T9" fmla="*/ 0 h 50"/>
                <a:gd name="T10" fmla="*/ 0 w 62"/>
                <a:gd name="T11" fmla="*/ 0 h 50"/>
                <a:gd name="T12" fmla="*/ 0 w 62"/>
                <a:gd name="T13" fmla="*/ 0 h 50"/>
                <a:gd name="T14" fmla="*/ 0 w 62"/>
                <a:gd name="T15" fmla="*/ 0 h 50"/>
                <a:gd name="T16" fmla="*/ 0 w 62"/>
                <a:gd name="T17" fmla="*/ 0 h 50"/>
                <a:gd name="T18" fmla="*/ 0 w 62"/>
                <a:gd name="T19" fmla="*/ 0 h 50"/>
                <a:gd name="T20" fmla="*/ 0 w 62"/>
                <a:gd name="T21" fmla="*/ 0 h 50"/>
                <a:gd name="T22" fmla="*/ 0 w 62"/>
                <a:gd name="T23" fmla="*/ 0 h 50"/>
                <a:gd name="T24" fmla="*/ 0 w 62"/>
                <a:gd name="T25" fmla="*/ 0 h 50"/>
                <a:gd name="T26" fmla="*/ 0 w 62"/>
                <a:gd name="T27" fmla="*/ 0 h 50"/>
                <a:gd name="T28" fmla="*/ 0 w 62"/>
                <a:gd name="T29" fmla="*/ 0 h 50"/>
                <a:gd name="T30" fmla="*/ 0 w 62"/>
                <a:gd name="T31" fmla="*/ 0 h 50"/>
                <a:gd name="T32" fmla="*/ 0 w 62"/>
                <a:gd name="T33" fmla="*/ 0 h 50"/>
                <a:gd name="T34" fmla="*/ 0 w 62"/>
                <a:gd name="T35" fmla="*/ 0 h 50"/>
                <a:gd name="T36" fmla="*/ 0 w 62"/>
                <a:gd name="T37" fmla="*/ 0 h 50"/>
                <a:gd name="T38" fmla="*/ 0 w 62"/>
                <a:gd name="T39" fmla="*/ 0 h 50"/>
                <a:gd name="T40" fmla="*/ 0 w 62"/>
                <a:gd name="T41" fmla="*/ 0 h 50"/>
                <a:gd name="T42" fmla="*/ 0 w 62"/>
                <a:gd name="T43" fmla="*/ 0 h 50"/>
                <a:gd name="T44" fmla="*/ 0 w 62"/>
                <a:gd name="T45" fmla="*/ 0 h 50"/>
                <a:gd name="T46" fmla="*/ 0 w 62"/>
                <a:gd name="T47" fmla="*/ 0 h 50"/>
                <a:gd name="T48" fmla="*/ 0 w 62"/>
                <a:gd name="T49" fmla="*/ 0 h 50"/>
                <a:gd name="T50" fmla="*/ 0 w 62"/>
                <a:gd name="T51" fmla="*/ 0 h 50"/>
                <a:gd name="T52" fmla="*/ 0 w 62"/>
                <a:gd name="T53" fmla="*/ 0 h 50"/>
                <a:gd name="T54" fmla="*/ 0 w 62"/>
                <a:gd name="T55" fmla="*/ 0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2"/>
                <a:gd name="T85" fmla="*/ 0 h 50"/>
                <a:gd name="T86" fmla="*/ 62 w 62"/>
                <a:gd name="T87" fmla="*/ 50 h 50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2" h="50">
                  <a:moveTo>
                    <a:pt x="34" y="0"/>
                  </a:moveTo>
                  <a:lnTo>
                    <a:pt x="39" y="0"/>
                  </a:lnTo>
                  <a:lnTo>
                    <a:pt x="44" y="3"/>
                  </a:lnTo>
                  <a:lnTo>
                    <a:pt x="46" y="7"/>
                  </a:lnTo>
                  <a:lnTo>
                    <a:pt x="48" y="13"/>
                  </a:lnTo>
                  <a:lnTo>
                    <a:pt x="50" y="19"/>
                  </a:lnTo>
                  <a:lnTo>
                    <a:pt x="53" y="25"/>
                  </a:lnTo>
                  <a:lnTo>
                    <a:pt x="57" y="30"/>
                  </a:lnTo>
                  <a:lnTo>
                    <a:pt x="62" y="36"/>
                  </a:lnTo>
                  <a:lnTo>
                    <a:pt x="56" y="35"/>
                  </a:lnTo>
                  <a:lnTo>
                    <a:pt x="50" y="35"/>
                  </a:lnTo>
                  <a:lnTo>
                    <a:pt x="44" y="33"/>
                  </a:lnTo>
                  <a:lnTo>
                    <a:pt x="36" y="35"/>
                  </a:lnTo>
                  <a:lnTo>
                    <a:pt x="30" y="35"/>
                  </a:lnTo>
                  <a:lnTo>
                    <a:pt x="24" y="39"/>
                  </a:lnTo>
                  <a:lnTo>
                    <a:pt x="21" y="42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1" y="41"/>
                  </a:lnTo>
                  <a:lnTo>
                    <a:pt x="13" y="37"/>
                  </a:lnTo>
                  <a:lnTo>
                    <a:pt x="16" y="31"/>
                  </a:lnTo>
                  <a:lnTo>
                    <a:pt x="9" y="29"/>
                  </a:lnTo>
                  <a:lnTo>
                    <a:pt x="0" y="30"/>
                  </a:lnTo>
                  <a:lnTo>
                    <a:pt x="7" y="22"/>
                  </a:lnTo>
                  <a:lnTo>
                    <a:pt x="15" y="14"/>
                  </a:lnTo>
                  <a:lnTo>
                    <a:pt x="23" y="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47" name="Freeform 399"/>
            <p:cNvSpPr/>
            <p:nvPr/>
          </p:nvSpPr>
          <p:spPr bwMode="auto">
            <a:xfrm>
              <a:off x="6917" y="3666"/>
              <a:ext cx="16" cy="15"/>
            </a:xfrm>
            <a:custGeom>
              <a:gdLst>
                <a:gd name="T0" fmla="*/ 0 w 62"/>
                <a:gd name="T1" fmla="*/ 0 h 58"/>
                <a:gd name="T2" fmla="*/ 0 w 62"/>
                <a:gd name="T3" fmla="*/ 0 h 58"/>
                <a:gd name="T4" fmla="*/ 0 w 62"/>
                <a:gd name="T5" fmla="*/ 0 h 58"/>
                <a:gd name="T6" fmla="*/ 0 w 62"/>
                <a:gd name="T7" fmla="*/ 0 h 58"/>
                <a:gd name="T8" fmla="*/ 0 w 62"/>
                <a:gd name="T9" fmla="*/ 0 h 58"/>
                <a:gd name="T10" fmla="*/ 0 w 62"/>
                <a:gd name="T11" fmla="*/ 0 h 58"/>
                <a:gd name="T12" fmla="*/ 0 w 62"/>
                <a:gd name="T13" fmla="*/ 0 h 58"/>
                <a:gd name="T14" fmla="*/ 0 w 62"/>
                <a:gd name="T15" fmla="*/ 0 h 58"/>
                <a:gd name="T16" fmla="*/ 0 w 62"/>
                <a:gd name="T17" fmla="*/ 0 h 58"/>
                <a:gd name="T18" fmla="*/ 0 w 62"/>
                <a:gd name="T19" fmla="*/ 0 h 58"/>
                <a:gd name="T20" fmla="*/ 0 w 62"/>
                <a:gd name="T21" fmla="*/ 0 h 58"/>
                <a:gd name="T22" fmla="*/ 0 w 62"/>
                <a:gd name="T23" fmla="*/ 0 h 58"/>
                <a:gd name="T24" fmla="*/ 0 w 62"/>
                <a:gd name="T25" fmla="*/ 0 h 58"/>
                <a:gd name="T26" fmla="*/ 0 w 62"/>
                <a:gd name="T27" fmla="*/ 0 h 58"/>
                <a:gd name="T28" fmla="*/ 0 w 62"/>
                <a:gd name="T29" fmla="*/ 0 h 58"/>
                <a:gd name="T30" fmla="*/ 0 w 62"/>
                <a:gd name="T31" fmla="*/ 0 h 58"/>
                <a:gd name="T32" fmla="*/ 0 w 62"/>
                <a:gd name="T33" fmla="*/ 0 h 58"/>
                <a:gd name="T34" fmla="*/ 0 w 62"/>
                <a:gd name="T35" fmla="*/ 0 h 58"/>
                <a:gd name="T36" fmla="*/ 0 w 62"/>
                <a:gd name="T37" fmla="*/ 0 h 58"/>
                <a:gd name="T38" fmla="*/ 0 w 62"/>
                <a:gd name="T39" fmla="*/ 0 h 58"/>
                <a:gd name="T40" fmla="*/ 0 w 62"/>
                <a:gd name="T41" fmla="*/ 0 h 58"/>
                <a:gd name="T42" fmla="*/ 0 w 62"/>
                <a:gd name="T43" fmla="*/ 0 h 58"/>
                <a:gd name="T44" fmla="*/ 0 w 62"/>
                <a:gd name="T45" fmla="*/ 0 h 58"/>
                <a:gd name="T46" fmla="*/ 0 w 62"/>
                <a:gd name="T47" fmla="*/ 0 h 58"/>
                <a:gd name="T48" fmla="*/ 0 w 62"/>
                <a:gd name="T49" fmla="*/ 0 h 58"/>
                <a:gd name="T50" fmla="*/ 0 w 62"/>
                <a:gd name="T51" fmla="*/ 0 h 58"/>
                <a:gd name="T52" fmla="*/ 0 w 62"/>
                <a:gd name="T53" fmla="*/ 0 h 58"/>
                <a:gd name="T54" fmla="*/ 0 w 62"/>
                <a:gd name="T55" fmla="*/ 0 h 58"/>
                <a:gd name="T56" fmla="*/ 0 w 62"/>
                <a:gd name="T57" fmla="*/ 0 h 58"/>
                <a:gd name="T58" fmla="*/ 0 w 62"/>
                <a:gd name="T59" fmla="*/ 0 h 58"/>
                <a:gd name="T60" fmla="*/ 0 w 62"/>
                <a:gd name="T61" fmla="*/ 0 h 58"/>
                <a:gd name="T62" fmla="*/ 0 w 62"/>
                <a:gd name="T63" fmla="*/ 0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58"/>
                <a:gd name="T98" fmla="*/ 62 w 62"/>
                <a:gd name="T99" fmla="*/ 58 h 58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57">
                  <a:moveTo>
                    <a:pt x="44" y="2"/>
                  </a:moveTo>
                  <a:lnTo>
                    <a:pt x="51" y="0"/>
                  </a:lnTo>
                  <a:lnTo>
                    <a:pt x="56" y="2"/>
                  </a:lnTo>
                  <a:lnTo>
                    <a:pt x="59" y="5"/>
                  </a:lnTo>
                  <a:lnTo>
                    <a:pt x="62" y="10"/>
                  </a:lnTo>
                  <a:lnTo>
                    <a:pt x="62" y="15"/>
                  </a:lnTo>
                  <a:lnTo>
                    <a:pt x="59" y="19"/>
                  </a:lnTo>
                  <a:lnTo>
                    <a:pt x="53" y="21"/>
                  </a:lnTo>
                  <a:lnTo>
                    <a:pt x="44" y="18"/>
                  </a:lnTo>
                  <a:lnTo>
                    <a:pt x="43" y="23"/>
                  </a:lnTo>
                  <a:lnTo>
                    <a:pt x="43" y="27"/>
                  </a:lnTo>
                  <a:lnTo>
                    <a:pt x="42" y="29"/>
                  </a:lnTo>
                  <a:lnTo>
                    <a:pt x="40" y="32"/>
                  </a:lnTo>
                  <a:lnTo>
                    <a:pt x="33" y="35"/>
                  </a:lnTo>
                  <a:lnTo>
                    <a:pt x="28" y="38"/>
                  </a:lnTo>
                  <a:lnTo>
                    <a:pt x="20" y="39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12" y="47"/>
                  </a:lnTo>
                  <a:lnTo>
                    <a:pt x="10" y="51"/>
                  </a:lnTo>
                  <a:lnTo>
                    <a:pt x="12" y="58"/>
                  </a:lnTo>
                  <a:lnTo>
                    <a:pt x="6" y="54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8" y="27"/>
                  </a:lnTo>
                  <a:lnTo>
                    <a:pt x="16" y="18"/>
                  </a:lnTo>
                  <a:lnTo>
                    <a:pt x="26" y="11"/>
                  </a:lnTo>
                  <a:lnTo>
                    <a:pt x="34" y="5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48" name="Freeform 400"/>
            <p:cNvSpPr/>
            <p:nvPr/>
          </p:nvSpPr>
          <p:spPr bwMode="auto">
            <a:xfrm>
              <a:off x="6766" y="3668"/>
              <a:ext cx="29" cy="19"/>
            </a:xfrm>
            <a:custGeom>
              <a:gdLst>
                <a:gd name="T0" fmla="*/ 0 w 115"/>
                <a:gd name="T1" fmla="*/ 0 h 77"/>
                <a:gd name="T2" fmla="*/ 0 w 115"/>
                <a:gd name="T3" fmla="*/ 0 h 77"/>
                <a:gd name="T4" fmla="*/ 0 w 115"/>
                <a:gd name="T5" fmla="*/ 0 h 77"/>
                <a:gd name="T6" fmla="*/ 0 w 115"/>
                <a:gd name="T7" fmla="*/ 0 h 77"/>
                <a:gd name="T8" fmla="*/ 0 w 115"/>
                <a:gd name="T9" fmla="*/ 0 h 77"/>
                <a:gd name="T10" fmla="*/ 0 w 115"/>
                <a:gd name="T11" fmla="*/ 0 h 77"/>
                <a:gd name="T12" fmla="*/ 0 w 115"/>
                <a:gd name="T13" fmla="*/ 0 h 77"/>
                <a:gd name="T14" fmla="*/ 0 w 115"/>
                <a:gd name="T15" fmla="*/ 0 h 77"/>
                <a:gd name="T16" fmla="*/ 0 w 115"/>
                <a:gd name="T17" fmla="*/ 0 h 77"/>
                <a:gd name="T18" fmla="*/ 0 w 115"/>
                <a:gd name="T19" fmla="*/ 0 h 77"/>
                <a:gd name="T20" fmla="*/ 0 w 115"/>
                <a:gd name="T21" fmla="*/ 0 h 77"/>
                <a:gd name="T22" fmla="*/ 0 w 115"/>
                <a:gd name="T23" fmla="*/ 0 h 77"/>
                <a:gd name="T24" fmla="*/ 0 w 115"/>
                <a:gd name="T25" fmla="*/ 0 h 77"/>
                <a:gd name="T26" fmla="*/ 0 w 115"/>
                <a:gd name="T27" fmla="*/ 0 h 77"/>
                <a:gd name="T28" fmla="*/ 0 w 115"/>
                <a:gd name="T29" fmla="*/ 0 h 77"/>
                <a:gd name="T30" fmla="*/ 0 w 115"/>
                <a:gd name="T31" fmla="*/ 0 h 77"/>
                <a:gd name="T32" fmla="*/ 0 w 115"/>
                <a:gd name="T33" fmla="*/ 0 h 77"/>
                <a:gd name="T34" fmla="*/ 0 w 115"/>
                <a:gd name="T35" fmla="*/ 0 h 77"/>
                <a:gd name="T36" fmla="*/ 0 w 115"/>
                <a:gd name="T37" fmla="*/ 0 h 77"/>
                <a:gd name="T38" fmla="*/ 0 w 115"/>
                <a:gd name="T39" fmla="*/ 0 h 77"/>
                <a:gd name="T40" fmla="*/ 0 w 115"/>
                <a:gd name="T41" fmla="*/ 0 h 77"/>
                <a:gd name="T42" fmla="*/ 0 w 115"/>
                <a:gd name="T43" fmla="*/ 0 h 77"/>
                <a:gd name="T44" fmla="*/ 0 w 115"/>
                <a:gd name="T45" fmla="*/ 0 h 77"/>
                <a:gd name="T46" fmla="*/ 0 w 115"/>
                <a:gd name="T47" fmla="*/ 0 h 77"/>
                <a:gd name="T48" fmla="*/ 0 w 115"/>
                <a:gd name="T49" fmla="*/ 0 h 77"/>
                <a:gd name="T50" fmla="*/ 0 w 115"/>
                <a:gd name="T51" fmla="*/ 0 h 77"/>
                <a:gd name="T52" fmla="*/ 0 w 115"/>
                <a:gd name="T53" fmla="*/ 0 h 77"/>
                <a:gd name="T54" fmla="*/ 0 w 115"/>
                <a:gd name="T55" fmla="*/ 0 h 77"/>
                <a:gd name="T56" fmla="*/ 0 w 115"/>
                <a:gd name="T57" fmla="*/ 0 h 77"/>
                <a:gd name="T58" fmla="*/ 0 w 115"/>
                <a:gd name="T59" fmla="*/ 0 h 77"/>
                <a:gd name="T60" fmla="*/ 0 w 115"/>
                <a:gd name="T61" fmla="*/ 0 h 77"/>
                <a:gd name="T62" fmla="*/ 0 w 115"/>
                <a:gd name="T63" fmla="*/ 0 h 77"/>
                <a:gd name="T64" fmla="*/ 0 w 115"/>
                <a:gd name="T65" fmla="*/ 0 h 77"/>
                <a:gd name="T66" fmla="*/ 0 w 115"/>
                <a:gd name="T67" fmla="*/ 0 h 77"/>
                <a:gd name="T68" fmla="*/ 0 w 115"/>
                <a:gd name="T69" fmla="*/ 0 h 77"/>
                <a:gd name="T70" fmla="*/ 0 w 115"/>
                <a:gd name="T71" fmla="*/ 0 h 77"/>
                <a:gd name="T72" fmla="*/ 0 w 115"/>
                <a:gd name="T73" fmla="*/ 0 h 77"/>
                <a:gd name="T74" fmla="*/ 0 w 115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5"/>
                <a:gd name="T115" fmla="*/ 0 h 77"/>
                <a:gd name="T116" fmla="*/ 115 w 115"/>
                <a:gd name="T117" fmla="*/ 77 h 7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5" h="77">
                  <a:moveTo>
                    <a:pt x="95" y="0"/>
                  </a:moveTo>
                  <a:lnTo>
                    <a:pt x="102" y="0"/>
                  </a:lnTo>
                  <a:lnTo>
                    <a:pt x="108" y="1"/>
                  </a:lnTo>
                  <a:lnTo>
                    <a:pt x="112" y="5"/>
                  </a:lnTo>
                  <a:lnTo>
                    <a:pt x="115" y="8"/>
                  </a:lnTo>
                  <a:lnTo>
                    <a:pt x="115" y="13"/>
                  </a:lnTo>
                  <a:lnTo>
                    <a:pt x="115" y="20"/>
                  </a:lnTo>
                  <a:lnTo>
                    <a:pt x="109" y="25"/>
                  </a:lnTo>
                  <a:lnTo>
                    <a:pt x="103" y="29"/>
                  </a:lnTo>
                  <a:lnTo>
                    <a:pt x="101" y="28"/>
                  </a:lnTo>
                  <a:lnTo>
                    <a:pt x="97" y="27"/>
                  </a:lnTo>
                  <a:lnTo>
                    <a:pt x="93" y="24"/>
                  </a:lnTo>
                  <a:lnTo>
                    <a:pt x="91" y="20"/>
                  </a:lnTo>
                  <a:lnTo>
                    <a:pt x="81" y="25"/>
                  </a:lnTo>
                  <a:lnTo>
                    <a:pt x="74" y="33"/>
                  </a:lnTo>
                  <a:lnTo>
                    <a:pt x="67" y="39"/>
                  </a:lnTo>
                  <a:lnTo>
                    <a:pt x="60" y="48"/>
                  </a:lnTo>
                  <a:lnTo>
                    <a:pt x="53" y="54"/>
                  </a:lnTo>
                  <a:lnTo>
                    <a:pt x="45" y="62"/>
                  </a:lnTo>
                  <a:lnTo>
                    <a:pt x="37" y="67"/>
                  </a:lnTo>
                  <a:lnTo>
                    <a:pt x="30" y="74"/>
                  </a:lnTo>
                  <a:lnTo>
                    <a:pt x="21" y="75"/>
                  </a:lnTo>
                  <a:lnTo>
                    <a:pt x="15" y="76"/>
                  </a:lnTo>
                  <a:lnTo>
                    <a:pt x="8" y="76"/>
                  </a:lnTo>
                  <a:lnTo>
                    <a:pt x="0" y="77"/>
                  </a:lnTo>
                  <a:lnTo>
                    <a:pt x="4" y="68"/>
                  </a:lnTo>
                  <a:lnTo>
                    <a:pt x="10" y="61"/>
                  </a:lnTo>
                  <a:lnTo>
                    <a:pt x="19" y="53"/>
                  </a:lnTo>
                  <a:lnTo>
                    <a:pt x="27" y="46"/>
                  </a:lnTo>
                  <a:lnTo>
                    <a:pt x="33" y="39"/>
                  </a:lnTo>
                  <a:lnTo>
                    <a:pt x="43" y="33"/>
                  </a:lnTo>
                  <a:lnTo>
                    <a:pt x="51" y="27"/>
                  </a:lnTo>
                  <a:lnTo>
                    <a:pt x="61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6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49" name="Freeform 401"/>
            <p:cNvSpPr/>
            <p:nvPr/>
          </p:nvSpPr>
          <p:spPr bwMode="auto">
            <a:xfrm>
              <a:off x="6967" y="3668"/>
              <a:ext cx="7" cy="10"/>
            </a:xfrm>
            <a:custGeom>
              <a:gdLst>
                <a:gd name="T0" fmla="*/ 0 w 28"/>
                <a:gd name="T1" fmla="*/ 0 h 39"/>
                <a:gd name="T2" fmla="*/ 0 w 28"/>
                <a:gd name="T3" fmla="*/ 0 h 39"/>
                <a:gd name="T4" fmla="*/ 0 w 28"/>
                <a:gd name="T5" fmla="*/ 0 h 39"/>
                <a:gd name="T6" fmla="*/ 0 w 28"/>
                <a:gd name="T7" fmla="*/ 0 h 39"/>
                <a:gd name="T8" fmla="*/ 0 w 28"/>
                <a:gd name="T9" fmla="*/ 0 h 39"/>
                <a:gd name="T10" fmla="*/ 0 w 28"/>
                <a:gd name="T11" fmla="*/ 0 h 39"/>
                <a:gd name="T12" fmla="*/ 0 w 28"/>
                <a:gd name="T13" fmla="*/ 0 h 39"/>
                <a:gd name="T14" fmla="*/ 0 w 28"/>
                <a:gd name="T15" fmla="*/ 0 h 39"/>
                <a:gd name="T16" fmla="*/ 0 w 28"/>
                <a:gd name="T17" fmla="*/ 0 h 39"/>
                <a:gd name="T18" fmla="*/ 0 w 28"/>
                <a:gd name="T19" fmla="*/ 0 h 39"/>
                <a:gd name="T20" fmla="*/ 0 w 28"/>
                <a:gd name="T21" fmla="*/ 0 h 39"/>
                <a:gd name="T22" fmla="*/ 0 w 28"/>
                <a:gd name="T23" fmla="*/ 0 h 39"/>
                <a:gd name="T24" fmla="*/ 0 w 28"/>
                <a:gd name="T25" fmla="*/ 0 h 39"/>
                <a:gd name="T26" fmla="*/ 0 w 28"/>
                <a:gd name="T27" fmla="*/ 0 h 39"/>
                <a:gd name="T28" fmla="*/ 0 w 28"/>
                <a:gd name="T29" fmla="*/ 0 h 39"/>
                <a:gd name="T30" fmla="*/ 0 w 28"/>
                <a:gd name="T31" fmla="*/ 0 h 39"/>
                <a:gd name="T32" fmla="*/ 0 w 28"/>
                <a:gd name="T33" fmla="*/ 0 h 39"/>
                <a:gd name="T34" fmla="*/ 0 w 28"/>
                <a:gd name="T35" fmla="*/ 0 h 39"/>
                <a:gd name="T36" fmla="*/ 0 w 28"/>
                <a:gd name="T37" fmla="*/ 0 h 39"/>
                <a:gd name="T38" fmla="*/ 0 w 2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"/>
                <a:gd name="T61" fmla="*/ 0 h 39"/>
                <a:gd name="T62" fmla="*/ 28 w 28"/>
                <a:gd name="T63" fmla="*/ 39 h 39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" h="39">
                  <a:moveTo>
                    <a:pt x="5" y="0"/>
                  </a:moveTo>
                  <a:lnTo>
                    <a:pt x="9" y="5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8" y="15"/>
                  </a:lnTo>
                  <a:lnTo>
                    <a:pt x="26" y="24"/>
                  </a:lnTo>
                  <a:lnTo>
                    <a:pt x="26" y="35"/>
                  </a:lnTo>
                  <a:lnTo>
                    <a:pt x="17" y="34"/>
                  </a:lnTo>
                  <a:lnTo>
                    <a:pt x="10" y="39"/>
                  </a:lnTo>
                  <a:lnTo>
                    <a:pt x="8" y="33"/>
                  </a:lnTo>
                  <a:lnTo>
                    <a:pt x="5" y="28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50" name="Freeform 402"/>
            <p:cNvSpPr/>
            <p:nvPr/>
          </p:nvSpPr>
          <p:spPr bwMode="auto">
            <a:xfrm>
              <a:off x="7046" y="3668"/>
              <a:ext cx="28" cy="14"/>
            </a:xfrm>
            <a:custGeom>
              <a:gdLst>
                <a:gd name="T0" fmla="*/ 0 w 112"/>
                <a:gd name="T1" fmla="*/ 0 h 55"/>
                <a:gd name="T2" fmla="*/ 0 w 112"/>
                <a:gd name="T3" fmla="*/ 0 h 55"/>
                <a:gd name="T4" fmla="*/ 0 w 112"/>
                <a:gd name="T5" fmla="*/ 0 h 55"/>
                <a:gd name="T6" fmla="*/ 0 w 112"/>
                <a:gd name="T7" fmla="*/ 0 h 55"/>
                <a:gd name="T8" fmla="*/ 0 w 112"/>
                <a:gd name="T9" fmla="*/ 0 h 55"/>
                <a:gd name="T10" fmla="*/ 0 w 112"/>
                <a:gd name="T11" fmla="*/ 0 h 55"/>
                <a:gd name="T12" fmla="*/ 0 w 112"/>
                <a:gd name="T13" fmla="*/ 0 h 55"/>
                <a:gd name="T14" fmla="*/ 0 w 112"/>
                <a:gd name="T15" fmla="*/ 0 h 55"/>
                <a:gd name="T16" fmla="*/ 0 w 112"/>
                <a:gd name="T17" fmla="*/ 0 h 55"/>
                <a:gd name="T18" fmla="*/ 0 w 112"/>
                <a:gd name="T19" fmla="*/ 0 h 55"/>
                <a:gd name="T20" fmla="*/ 0 w 112"/>
                <a:gd name="T21" fmla="*/ 0 h 55"/>
                <a:gd name="T22" fmla="*/ 0 w 112"/>
                <a:gd name="T23" fmla="*/ 0 h 55"/>
                <a:gd name="T24" fmla="*/ 0 w 112"/>
                <a:gd name="T25" fmla="*/ 0 h 55"/>
                <a:gd name="T26" fmla="*/ 0 w 112"/>
                <a:gd name="T27" fmla="*/ 0 h 55"/>
                <a:gd name="T28" fmla="*/ 0 w 112"/>
                <a:gd name="T29" fmla="*/ 0 h 55"/>
                <a:gd name="T30" fmla="*/ 0 w 112"/>
                <a:gd name="T31" fmla="*/ 0 h 55"/>
                <a:gd name="T32" fmla="*/ 0 w 112"/>
                <a:gd name="T33" fmla="*/ 0 h 55"/>
                <a:gd name="T34" fmla="*/ 0 w 112"/>
                <a:gd name="T35" fmla="*/ 0 h 55"/>
                <a:gd name="T36" fmla="*/ 0 w 112"/>
                <a:gd name="T37" fmla="*/ 0 h 55"/>
                <a:gd name="T38" fmla="*/ 0 w 112"/>
                <a:gd name="T39" fmla="*/ 0 h 55"/>
                <a:gd name="T40" fmla="*/ 0 w 112"/>
                <a:gd name="T41" fmla="*/ 0 h 55"/>
                <a:gd name="T42" fmla="*/ 0 w 112"/>
                <a:gd name="T43" fmla="*/ 0 h 55"/>
                <a:gd name="T44" fmla="*/ 0 w 112"/>
                <a:gd name="T45" fmla="*/ 0 h 55"/>
                <a:gd name="T46" fmla="*/ 0 w 112"/>
                <a:gd name="T47" fmla="*/ 0 h 55"/>
                <a:gd name="T48" fmla="*/ 0 w 112"/>
                <a:gd name="T49" fmla="*/ 0 h 55"/>
                <a:gd name="T50" fmla="*/ 0 w 112"/>
                <a:gd name="T51" fmla="*/ 0 h 55"/>
                <a:gd name="T52" fmla="*/ 0 w 112"/>
                <a:gd name="T53" fmla="*/ 0 h 55"/>
                <a:gd name="T54" fmla="*/ 0 w 112"/>
                <a:gd name="T55" fmla="*/ 0 h 55"/>
                <a:gd name="T56" fmla="*/ 0 w 112"/>
                <a:gd name="T57" fmla="*/ 0 h 55"/>
                <a:gd name="T58" fmla="*/ 0 w 112"/>
                <a:gd name="T59" fmla="*/ 0 h 55"/>
                <a:gd name="T60" fmla="*/ 0 w 112"/>
                <a:gd name="T61" fmla="*/ 0 h 55"/>
                <a:gd name="T62" fmla="*/ 0 w 112"/>
                <a:gd name="T63" fmla="*/ 0 h 55"/>
                <a:gd name="T64" fmla="*/ 0 w 112"/>
                <a:gd name="T65" fmla="*/ 0 h 55"/>
                <a:gd name="T66" fmla="*/ 0 w 112"/>
                <a:gd name="T67" fmla="*/ 0 h 55"/>
                <a:gd name="T68" fmla="*/ 0 w 112"/>
                <a:gd name="T69" fmla="*/ 0 h 55"/>
                <a:gd name="T70" fmla="*/ 0 w 112"/>
                <a:gd name="T71" fmla="*/ 0 h 55"/>
                <a:gd name="T72" fmla="*/ 0 w 112"/>
                <a:gd name="T73" fmla="*/ 0 h 55"/>
                <a:gd name="T74" fmla="*/ 0 w 112"/>
                <a:gd name="T75" fmla="*/ 0 h 55"/>
                <a:gd name="T76" fmla="*/ 0 w 112"/>
                <a:gd name="T77" fmla="*/ 0 h 55"/>
                <a:gd name="T78" fmla="*/ 0 w 112"/>
                <a:gd name="T79" fmla="*/ 0 h 55"/>
                <a:gd name="T80" fmla="*/ 0 w 112"/>
                <a:gd name="T81" fmla="*/ 0 h 55"/>
                <a:gd name="T82" fmla="*/ 0 w 112"/>
                <a:gd name="T83" fmla="*/ 0 h 55"/>
                <a:gd name="T84" fmla="*/ 0 w 112"/>
                <a:gd name="T85" fmla="*/ 0 h 55"/>
                <a:gd name="T86" fmla="*/ 0 w 112"/>
                <a:gd name="T87" fmla="*/ 0 h 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55"/>
                <a:gd name="T134" fmla="*/ 112 w 112"/>
                <a:gd name="T135" fmla="*/ 55 h 5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55">
                  <a:moveTo>
                    <a:pt x="34" y="0"/>
                  </a:moveTo>
                  <a:lnTo>
                    <a:pt x="43" y="1"/>
                  </a:lnTo>
                  <a:lnTo>
                    <a:pt x="53" y="2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6"/>
                  </a:lnTo>
                  <a:lnTo>
                    <a:pt x="95" y="10"/>
                  </a:lnTo>
                  <a:lnTo>
                    <a:pt x="104" y="14"/>
                  </a:lnTo>
                  <a:lnTo>
                    <a:pt x="112" y="23"/>
                  </a:lnTo>
                  <a:lnTo>
                    <a:pt x="110" y="28"/>
                  </a:lnTo>
                  <a:lnTo>
                    <a:pt x="107" y="33"/>
                  </a:lnTo>
                  <a:lnTo>
                    <a:pt x="105" y="37"/>
                  </a:lnTo>
                  <a:lnTo>
                    <a:pt x="101" y="41"/>
                  </a:lnTo>
                  <a:lnTo>
                    <a:pt x="94" y="47"/>
                  </a:lnTo>
                  <a:lnTo>
                    <a:pt x="90" y="55"/>
                  </a:lnTo>
                  <a:lnTo>
                    <a:pt x="83" y="54"/>
                  </a:lnTo>
                  <a:lnTo>
                    <a:pt x="77" y="55"/>
                  </a:lnTo>
                  <a:lnTo>
                    <a:pt x="76" y="49"/>
                  </a:lnTo>
                  <a:lnTo>
                    <a:pt x="69" y="48"/>
                  </a:lnTo>
                  <a:lnTo>
                    <a:pt x="71" y="44"/>
                  </a:lnTo>
                  <a:lnTo>
                    <a:pt x="74" y="38"/>
                  </a:lnTo>
                  <a:lnTo>
                    <a:pt x="77" y="33"/>
                  </a:lnTo>
                  <a:lnTo>
                    <a:pt x="80" y="29"/>
                  </a:lnTo>
                  <a:lnTo>
                    <a:pt x="80" y="28"/>
                  </a:lnTo>
                  <a:lnTo>
                    <a:pt x="80" y="27"/>
                  </a:lnTo>
                  <a:lnTo>
                    <a:pt x="70" y="31"/>
                  </a:lnTo>
                  <a:lnTo>
                    <a:pt x="60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36" y="31"/>
                  </a:lnTo>
                  <a:lnTo>
                    <a:pt x="29" y="33"/>
                  </a:lnTo>
                  <a:lnTo>
                    <a:pt x="22" y="33"/>
                  </a:lnTo>
                  <a:lnTo>
                    <a:pt x="14" y="33"/>
                  </a:lnTo>
                  <a:lnTo>
                    <a:pt x="7" y="33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3" y="5"/>
                  </a:lnTo>
                  <a:lnTo>
                    <a:pt x="2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51" name="Freeform 403"/>
            <p:cNvSpPr/>
            <p:nvPr/>
          </p:nvSpPr>
          <p:spPr bwMode="auto">
            <a:xfrm>
              <a:off x="6726" y="3671"/>
              <a:ext cx="12" cy="9"/>
            </a:xfrm>
            <a:custGeom>
              <a:gdLst>
                <a:gd name="T0" fmla="*/ 0 w 50"/>
                <a:gd name="T1" fmla="*/ 0 h 37"/>
                <a:gd name="T2" fmla="*/ 0 w 50"/>
                <a:gd name="T3" fmla="*/ 0 h 37"/>
                <a:gd name="T4" fmla="*/ 0 w 50"/>
                <a:gd name="T5" fmla="*/ 0 h 37"/>
                <a:gd name="T6" fmla="*/ 0 w 50"/>
                <a:gd name="T7" fmla="*/ 0 h 37"/>
                <a:gd name="T8" fmla="*/ 0 w 50"/>
                <a:gd name="T9" fmla="*/ 0 h 37"/>
                <a:gd name="T10" fmla="*/ 0 w 50"/>
                <a:gd name="T11" fmla="*/ 0 h 37"/>
                <a:gd name="T12" fmla="*/ 0 w 50"/>
                <a:gd name="T13" fmla="*/ 0 h 37"/>
                <a:gd name="T14" fmla="*/ 0 w 50"/>
                <a:gd name="T15" fmla="*/ 0 h 37"/>
                <a:gd name="T16" fmla="*/ 0 w 50"/>
                <a:gd name="T17" fmla="*/ 0 h 37"/>
                <a:gd name="T18" fmla="*/ 0 w 50"/>
                <a:gd name="T19" fmla="*/ 0 h 37"/>
                <a:gd name="T20" fmla="*/ 0 w 50"/>
                <a:gd name="T21" fmla="*/ 0 h 37"/>
                <a:gd name="T22" fmla="*/ 0 w 50"/>
                <a:gd name="T23" fmla="*/ 0 h 37"/>
                <a:gd name="T24" fmla="*/ 0 w 50"/>
                <a:gd name="T25" fmla="*/ 0 h 37"/>
                <a:gd name="T26" fmla="*/ 0 w 50"/>
                <a:gd name="T27" fmla="*/ 0 h 37"/>
                <a:gd name="T28" fmla="*/ 0 w 50"/>
                <a:gd name="T29" fmla="*/ 0 h 37"/>
                <a:gd name="T30" fmla="*/ 0 w 50"/>
                <a:gd name="T31" fmla="*/ 0 h 37"/>
                <a:gd name="T32" fmla="*/ 0 w 50"/>
                <a:gd name="T33" fmla="*/ 0 h 37"/>
                <a:gd name="T34" fmla="*/ 0 w 50"/>
                <a:gd name="T35" fmla="*/ 0 h 37"/>
                <a:gd name="T36" fmla="*/ 0 w 50"/>
                <a:gd name="T37" fmla="*/ 0 h 37"/>
                <a:gd name="T38" fmla="*/ 0 w 50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37"/>
                <a:gd name="T62" fmla="*/ 50 w 50"/>
                <a:gd name="T63" fmla="*/ 37 h 37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37">
                  <a:moveTo>
                    <a:pt x="39" y="0"/>
                  </a:moveTo>
                  <a:lnTo>
                    <a:pt x="45" y="2"/>
                  </a:lnTo>
                  <a:lnTo>
                    <a:pt x="48" y="7"/>
                  </a:lnTo>
                  <a:lnTo>
                    <a:pt x="50" y="10"/>
                  </a:lnTo>
                  <a:lnTo>
                    <a:pt x="50" y="15"/>
                  </a:lnTo>
                  <a:lnTo>
                    <a:pt x="45" y="21"/>
                  </a:lnTo>
                  <a:lnTo>
                    <a:pt x="41" y="25"/>
                  </a:lnTo>
                  <a:lnTo>
                    <a:pt x="32" y="30"/>
                  </a:lnTo>
                  <a:lnTo>
                    <a:pt x="20" y="35"/>
                  </a:lnTo>
                  <a:lnTo>
                    <a:pt x="9" y="37"/>
                  </a:lnTo>
                  <a:lnTo>
                    <a:pt x="0" y="36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7" y="14"/>
                  </a:lnTo>
                  <a:lnTo>
                    <a:pt x="21" y="9"/>
                  </a:lnTo>
                  <a:lnTo>
                    <a:pt x="28" y="6"/>
                  </a:lnTo>
                  <a:lnTo>
                    <a:pt x="33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52" name="Freeform 404"/>
            <p:cNvSpPr/>
            <p:nvPr/>
          </p:nvSpPr>
          <p:spPr bwMode="auto">
            <a:xfrm>
              <a:off x="7103" y="3674"/>
              <a:ext cx="8" cy="7"/>
            </a:xfrm>
            <a:custGeom>
              <a:gdLst>
                <a:gd name="T0" fmla="*/ 0 w 31"/>
                <a:gd name="T1" fmla="*/ 0 h 29"/>
                <a:gd name="T2" fmla="*/ 0 w 31"/>
                <a:gd name="T3" fmla="*/ 0 h 29"/>
                <a:gd name="T4" fmla="*/ 0 w 31"/>
                <a:gd name="T5" fmla="*/ 0 h 29"/>
                <a:gd name="T6" fmla="*/ 0 w 31"/>
                <a:gd name="T7" fmla="*/ 0 h 29"/>
                <a:gd name="T8" fmla="*/ 0 w 31"/>
                <a:gd name="T9" fmla="*/ 0 h 29"/>
                <a:gd name="T10" fmla="*/ 0 w 31"/>
                <a:gd name="T11" fmla="*/ 0 h 29"/>
                <a:gd name="T12" fmla="*/ 0 w 31"/>
                <a:gd name="T13" fmla="*/ 0 h 29"/>
                <a:gd name="T14" fmla="*/ 0 w 31"/>
                <a:gd name="T15" fmla="*/ 0 h 29"/>
                <a:gd name="T16" fmla="*/ 0 w 31"/>
                <a:gd name="T17" fmla="*/ 0 h 29"/>
                <a:gd name="T18" fmla="*/ 0 w 31"/>
                <a:gd name="T19" fmla="*/ 0 h 29"/>
                <a:gd name="T20" fmla="*/ 0 w 31"/>
                <a:gd name="T21" fmla="*/ 0 h 29"/>
                <a:gd name="T22" fmla="*/ 0 w 31"/>
                <a:gd name="T23" fmla="*/ 0 h 29"/>
                <a:gd name="T24" fmla="*/ 0 w 31"/>
                <a:gd name="T25" fmla="*/ 0 h 29"/>
                <a:gd name="T26" fmla="*/ 0 w 31"/>
                <a:gd name="T27" fmla="*/ 0 h 29"/>
                <a:gd name="T28" fmla="*/ 0 w 31"/>
                <a:gd name="T29" fmla="*/ 0 h 29"/>
                <a:gd name="T30" fmla="*/ 0 w 31"/>
                <a:gd name="T31" fmla="*/ 0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29"/>
                <a:gd name="T50" fmla="*/ 31 w 31"/>
                <a:gd name="T51" fmla="*/ 29 h 29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28">
                  <a:moveTo>
                    <a:pt x="17" y="0"/>
                  </a:moveTo>
                  <a:lnTo>
                    <a:pt x="26" y="4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0" y="19"/>
                  </a:lnTo>
                  <a:lnTo>
                    <a:pt x="25" y="21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8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1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53" name="Freeform 405"/>
            <p:cNvSpPr/>
            <p:nvPr/>
          </p:nvSpPr>
          <p:spPr bwMode="auto">
            <a:xfrm>
              <a:off x="6797" y="3682"/>
              <a:ext cx="20" cy="19"/>
            </a:xfrm>
            <a:custGeom>
              <a:gdLst>
                <a:gd name="T0" fmla="*/ 0 w 81"/>
                <a:gd name="T1" fmla="*/ 0 h 75"/>
                <a:gd name="T2" fmla="*/ 0 w 81"/>
                <a:gd name="T3" fmla="*/ 0 h 75"/>
                <a:gd name="T4" fmla="*/ 0 w 81"/>
                <a:gd name="T5" fmla="*/ 0 h 75"/>
                <a:gd name="T6" fmla="*/ 0 w 81"/>
                <a:gd name="T7" fmla="*/ 0 h 75"/>
                <a:gd name="T8" fmla="*/ 0 w 81"/>
                <a:gd name="T9" fmla="*/ 0 h 75"/>
                <a:gd name="T10" fmla="*/ 0 w 81"/>
                <a:gd name="T11" fmla="*/ 0 h 75"/>
                <a:gd name="T12" fmla="*/ 0 w 81"/>
                <a:gd name="T13" fmla="*/ 0 h 75"/>
                <a:gd name="T14" fmla="*/ 0 w 81"/>
                <a:gd name="T15" fmla="*/ 0 h 75"/>
                <a:gd name="T16" fmla="*/ 0 w 81"/>
                <a:gd name="T17" fmla="*/ 0 h 75"/>
                <a:gd name="T18" fmla="*/ 0 w 81"/>
                <a:gd name="T19" fmla="*/ 0 h 75"/>
                <a:gd name="T20" fmla="*/ 0 w 81"/>
                <a:gd name="T21" fmla="*/ 0 h 75"/>
                <a:gd name="T22" fmla="*/ 0 w 81"/>
                <a:gd name="T23" fmla="*/ 0 h 75"/>
                <a:gd name="T24" fmla="*/ 0 w 81"/>
                <a:gd name="T25" fmla="*/ 0 h 75"/>
                <a:gd name="T26" fmla="*/ 0 w 81"/>
                <a:gd name="T27" fmla="*/ 0 h 75"/>
                <a:gd name="T28" fmla="*/ 0 w 81"/>
                <a:gd name="T29" fmla="*/ 0 h 75"/>
                <a:gd name="T30" fmla="*/ 0 w 81"/>
                <a:gd name="T31" fmla="*/ 0 h 75"/>
                <a:gd name="T32" fmla="*/ 0 w 81"/>
                <a:gd name="T33" fmla="*/ 0 h 75"/>
                <a:gd name="T34" fmla="*/ 0 w 81"/>
                <a:gd name="T35" fmla="*/ 0 h 75"/>
                <a:gd name="T36" fmla="*/ 0 w 81"/>
                <a:gd name="T37" fmla="*/ 0 h 75"/>
                <a:gd name="T38" fmla="*/ 0 w 81"/>
                <a:gd name="T39" fmla="*/ 0 h 75"/>
                <a:gd name="T40" fmla="*/ 0 w 81"/>
                <a:gd name="T41" fmla="*/ 0 h 75"/>
                <a:gd name="T42" fmla="*/ 0 w 81"/>
                <a:gd name="T43" fmla="*/ 0 h 75"/>
                <a:gd name="T44" fmla="*/ 0 w 81"/>
                <a:gd name="T45" fmla="*/ 0 h 75"/>
                <a:gd name="T46" fmla="*/ 0 w 81"/>
                <a:gd name="T47" fmla="*/ 0 h 75"/>
                <a:gd name="T48" fmla="*/ 0 w 81"/>
                <a:gd name="T49" fmla="*/ 0 h 75"/>
                <a:gd name="T50" fmla="*/ 0 w 81"/>
                <a:gd name="T51" fmla="*/ 0 h 75"/>
                <a:gd name="T52" fmla="*/ 0 w 81"/>
                <a:gd name="T53" fmla="*/ 0 h 75"/>
                <a:gd name="T54" fmla="*/ 0 w 81"/>
                <a:gd name="T55" fmla="*/ 0 h 75"/>
                <a:gd name="T56" fmla="*/ 0 w 81"/>
                <a:gd name="T57" fmla="*/ 0 h 75"/>
                <a:gd name="T58" fmla="*/ 0 w 81"/>
                <a:gd name="T59" fmla="*/ 0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"/>
                <a:gd name="T91" fmla="*/ 0 h 75"/>
                <a:gd name="T92" fmla="*/ 81 w 81"/>
                <a:gd name="T93" fmla="*/ 75 h 75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" h="75">
                  <a:moveTo>
                    <a:pt x="48" y="0"/>
                  </a:moveTo>
                  <a:lnTo>
                    <a:pt x="59" y="8"/>
                  </a:lnTo>
                  <a:lnTo>
                    <a:pt x="68" y="17"/>
                  </a:lnTo>
                  <a:lnTo>
                    <a:pt x="72" y="21"/>
                  </a:lnTo>
                  <a:lnTo>
                    <a:pt x="75" y="27"/>
                  </a:lnTo>
                  <a:lnTo>
                    <a:pt x="78" y="32"/>
                  </a:lnTo>
                  <a:lnTo>
                    <a:pt x="81" y="38"/>
                  </a:lnTo>
                  <a:lnTo>
                    <a:pt x="72" y="35"/>
                  </a:lnTo>
                  <a:lnTo>
                    <a:pt x="63" y="36"/>
                  </a:lnTo>
                  <a:lnTo>
                    <a:pt x="55" y="39"/>
                  </a:lnTo>
                  <a:lnTo>
                    <a:pt x="48" y="46"/>
                  </a:lnTo>
                  <a:lnTo>
                    <a:pt x="39" y="52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5" y="75"/>
                  </a:lnTo>
                  <a:lnTo>
                    <a:pt x="16" y="73"/>
                  </a:lnTo>
                  <a:lnTo>
                    <a:pt x="10" y="73"/>
                  </a:lnTo>
                  <a:lnTo>
                    <a:pt x="4" y="71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2" y="47"/>
                  </a:lnTo>
                  <a:lnTo>
                    <a:pt x="8" y="40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8"/>
                  </a:lnTo>
                  <a:lnTo>
                    <a:pt x="38" y="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54" name="Freeform 406"/>
            <p:cNvSpPr/>
            <p:nvPr/>
          </p:nvSpPr>
          <p:spPr bwMode="auto">
            <a:xfrm>
              <a:off x="6816" y="3682"/>
              <a:ext cx="34" cy="23"/>
            </a:xfrm>
            <a:custGeom>
              <a:gdLst>
                <a:gd name="T0" fmla="*/ 0 w 136"/>
                <a:gd name="T1" fmla="*/ 0 h 92"/>
                <a:gd name="T2" fmla="*/ 0 w 136"/>
                <a:gd name="T3" fmla="*/ 0 h 92"/>
                <a:gd name="T4" fmla="*/ 0 w 136"/>
                <a:gd name="T5" fmla="*/ 0 h 92"/>
                <a:gd name="T6" fmla="*/ 0 w 136"/>
                <a:gd name="T7" fmla="*/ 0 h 92"/>
                <a:gd name="T8" fmla="*/ 0 w 136"/>
                <a:gd name="T9" fmla="*/ 0 h 92"/>
                <a:gd name="T10" fmla="*/ 0 w 136"/>
                <a:gd name="T11" fmla="*/ 0 h 92"/>
                <a:gd name="T12" fmla="*/ 0 w 136"/>
                <a:gd name="T13" fmla="*/ 0 h 92"/>
                <a:gd name="T14" fmla="*/ 0 w 136"/>
                <a:gd name="T15" fmla="*/ 0 h 92"/>
                <a:gd name="T16" fmla="*/ 0 w 136"/>
                <a:gd name="T17" fmla="*/ 0 h 92"/>
                <a:gd name="T18" fmla="*/ 0 w 136"/>
                <a:gd name="T19" fmla="*/ 0 h 92"/>
                <a:gd name="T20" fmla="*/ 0 w 136"/>
                <a:gd name="T21" fmla="*/ 0 h 92"/>
                <a:gd name="T22" fmla="*/ 0 w 136"/>
                <a:gd name="T23" fmla="*/ 0 h 92"/>
                <a:gd name="T24" fmla="*/ 0 w 136"/>
                <a:gd name="T25" fmla="*/ 0 h 92"/>
                <a:gd name="T26" fmla="*/ 0 w 136"/>
                <a:gd name="T27" fmla="*/ 0 h 92"/>
                <a:gd name="T28" fmla="*/ 0 w 136"/>
                <a:gd name="T29" fmla="*/ 0 h 92"/>
                <a:gd name="T30" fmla="*/ 0 w 136"/>
                <a:gd name="T31" fmla="*/ 0 h 92"/>
                <a:gd name="T32" fmla="*/ 0 w 136"/>
                <a:gd name="T33" fmla="*/ 0 h 92"/>
                <a:gd name="T34" fmla="*/ 0 w 136"/>
                <a:gd name="T35" fmla="*/ 0 h 92"/>
                <a:gd name="T36" fmla="*/ 0 w 136"/>
                <a:gd name="T37" fmla="*/ 0 h 92"/>
                <a:gd name="T38" fmla="*/ 0 w 136"/>
                <a:gd name="T39" fmla="*/ 0 h 92"/>
                <a:gd name="T40" fmla="*/ 0 w 136"/>
                <a:gd name="T41" fmla="*/ 0 h 92"/>
                <a:gd name="T42" fmla="*/ 0 w 136"/>
                <a:gd name="T43" fmla="*/ 0 h 92"/>
                <a:gd name="T44" fmla="*/ 0 w 136"/>
                <a:gd name="T45" fmla="*/ 0 h 92"/>
                <a:gd name="T46" fmla="*/ 0 w 136"/>
                <a:gd name="T47" fmla="*/ 0 h 92"/>
                <a:gd name="T48" fmla="*/ 0 w 136"/>
                <a:gd name="T49" fmla="*/ 0 h 92"/>
                <a:gd name="T50" fmla="*/ 0 w 136"/>
                <a:gd name="T51" fmla="*/ 0 h 92"/>
                <a:gd name="T52" fmla="*/ 0 w 136"/>
                <a:gd name="T53" fmla="*/ 0 h 92"/>
                <a:gd name="T54" fmla="*/ 0 w 136"/>
                <a:gd name="T55" fmla="*/ 0 h 92"/>
                <a:gd name="T56" fmla="*/ 0 w 136"/>
                <a:gd name="T57" fmla="*/ 0 h 92"/>
                <a:gd name="T58" fmla="*/ 0 w 136"/>
                <a:gd name="T59" fmla="*/ 0 h 92"/>
                <a:gd name="T60" fmla="*/ 0 w 136"/>
                <a:gd name="T61" fmla="*/ 0 h 92"/>
                <a:gd name="T62" fmla="*/ 0 w 136"/>
                <a:gd name="T63" fmla="*/ 0 h 92"/>
                <a:gd name="T64" fmla="*/ 0 w 136"/>
                <a:gd name="T65" fmla="*/ 0 h 92"/>
                <a:gd name="T66" fmla="*/ 0 w 136"/>
                <a:gd name="T67" fmla="*/ 0 h 92"/>
                <a:gd name="T68" fmla="*/ 0 w 136"/>
                <a:gd name="T69" fmla="*/ 0 h 92"/>
                <a:gd name="T70" fmla="*/ 0 w 136"/>
                <a:gd name="T71" fmla="*/ 0 h 92"/>
                <a:gd name="T72" fmla="*/ 0 w 136"/>
                <a:gd name="T73" fmla="*/ 0 h 92"/>
                <a:gd name="T74" fmla="*/ 0 w 136"/>
                <a:gd name="T75" fmla="*/ 0 h 92"/>
                <a:gd name="T76" fmla="*/ 0 w 136"/>
                <a:gd name="T77" fmla="*/ 0 h 92"/>
                <a:gd name="T78" fmla="*/ 0 w 136"/>
                <a:gd name="T79" fmla="*/ 0 h 92"/>
                <a:gd name="T80" fmla="*/ 0 w 136"/>
                <a:gd name="T81" fmla="*/ 0 h 92"/>
                <a:gd name="T82" fmla="*/ 0 w 136"/>
                <a:gd name="T83" fmla="*/ 0 h 92"/>
                <a:gd name="T84" fmla="*/ 0 w 136"/>
                <a:gd name="T85" fmla="*/ 0 h 92"/>
                <a:gd name="T86" fmla="*/ 0 w 136"/>
                <a:gd name="T87" fmla="*/ 0 h 92"/>
                <a:gd name="T88" fmla="*/ 0 w 136"/>
                <a:gd name="T89" fmla="*/ 0 h 92"/>
                <a:gd name="T90" fmla="*/ 0 w 136"/>
                <a:gd name="T91" fmla="*/ 0 h 92"/>
                <a:gd name="T92" fmla="*/ 0 w 136"/>
                <a:gd name="T93" fmla="*/ 0 h 92"/>
                <a:gd name="T94" fmla="*/ 0 w 136"/>
                <a:gd name="T95" fmla="*/ 0 h 92"/>
                <a:gd name="T96" fmla="*/ 0 w 136"/>
                <a:gd name="T97" fmla="*/ 0 h 92"/>
                <a:gd name="T98" fmla="*/ 0 w 136"/>
                <a:gd name="T99" fmla="*/ 0 h 92"/>
                <a:gd name="T100" fmla="*/ 0 w 136"/>
                <a:gd name="T101" fmla="*/ 0 h 92"/>
                <a:gd name="T102" fmla="*/ 0 w 136"/>
                <a:gd name="T103" fmla="*/ 0 h 92"/>
                <a:gd name="T104" fmla="*/ 0 w 136"/>
                <a:gd name="T105" fmla="*/ 0 h 92"/>
                <a:gd name="T106" fmla="*/ 0 w 136"/>
                <a:gd name="T107" fmla="*/ 0 h 92"/>
                <a:gd name="T108" fmla="*/ 0 w 136"/>
                <a:gd name="T109" fmla="*/ 0 h 92"/>
                <a:gd name="T110" fmla="*/ 0 w 136"/>
                <a:gd name="T111" fmla="*/ 0 h 92"/>
                <a:gd name="T112" fmla="*/ 0 w 136"/>
                <a:gd name="T113" fmla="*/ 0 h 92"/>
                <a:gd name="T114" fmla="*/ 0 w 136"/>
                <a:gd name="T115" fmla="*/ 0 h 92"/>
                <a:gd name="T116" fmla="*/ 0 w 136"/>
                <a:gd name="T117" fmla="*/ 0 h 92"/>
                <a:gd name="T118" fmla="*/ 0 w 136"/>
                <a:gd name="T119" fmla="*/ 0 h 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6"/>
                <a:gd name="T181" fmla="*/ 0 h 92"/>
                <a:gd name="T182" fmla="*/ 136 w 136"/>
                <a:gd name="T183" fmla="*/ 92 h 92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6" h="92">
                  <a:moveTo>
                    <a:pt x="100" y="1"/>
                  </a:move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2" y="6"/>
                  </a:lnTo>
                  <a:lnTo>
                    <a:pt x="131" y="11"/>
                  </a:lnTo>
                  <a:lnTo>
                    <a:pt x="136" y="20"/>
                  </a:lnTo>
                  <a:lnTo>
                    <a:pt x="135" y="23"/>
                  </a:lnTo>
                  <a:lnTo>
                    <a:pt x="132" y="28"/>
                  </a:lnTo>
                  <a:lnTo>
                    <a:pt x="127" y="30"/>
                  </a:lnTo>
                  <a:lnTo>
                    <a:pt x="124" y="31"/>
                  </a:lnTo>
                  <a:lnTo>
                    <a:pt x="118" y="32"/>
                  </a:lnTo>
                  <a:lnTo>
                    <a:pt x="112" y="33"/>
                  </a:lnTo>
                  <a:lnTo>
                    <a:pt x="106" y="31"/>
                  </a:lnTo>
                  <a:lnTo>
                    <a:pt x="100" y="31"/>
                  </a:lnTo>
                  <a:lnTo>
                    <a:pt x="94" y="31"/>
                  </a:lnTo>
                  <a:lnTo>
                    <a:pt x="90" y="33"/>
                  </a:lnTo>
                  <a:lnTo>
                    <a:pt x="80" y="38"/>
                  </a:lnTo>
                  <a:lnTo>
                    <a:pt x="76" y="45"/>
                  </a:lnTo>
                  <a:lnTo>
                    <a:pt x="71" y="53"/>
                  </a:lnTo>
                  <a:lnTo>
                    <a:pt x="68" y="63"/>
                  </a:lnTo>
                  <a:lnTo>
                    <a:pt x="67" y="68"/>
                  </a:lnTo>
                  <a:lnTo>
                    <a:pt x="68" y="74"/>
                  </a:lnTo>
                  <a:lnTo>
                    <a:pt x="68" y="80"/>
                  </a:lnTo>
                  <a:lnTo>
                    <a:pt x="72" y="86"/>
                  </a:lnTo>
                  <a:lnTo>
                    <a:pt x="72" y="88"/>
                  </a:lnTo>
                  <a:lnTo>
                    <a:pt x="72" y="92"/>
                  </a:lnTo>
                  <a:lnTo>
                    <a:pt x="65" y="87"/>
                  </a:lnTo>
                  <a:lnTo>
                    <a:pt x="59" y="86"/>
                  </a:lnTo>
                  <a:lnTo>
                    <a:pt x="53" y="85"/>
                  </a:lnTo>
                  <a:lnTo>
                    <a:pt x="48" y="86"/>
                  </a:lnTo>
                  <a:lnTo>
                    <a:pt x="42" y="86"/>
                  </a:lnTo>
                  <a:lnTo>
                    <a:pt x="38" y="86"/>
                  </a:lnTo>
                  <a:lnTo>
                    <a:pt x="33" y="85"/>
                  </a:lnTo>
                  <a:lnTo>
                    <a:pt x="30" y="80"/>
                  </a:lnTo>
                  <a:lnTo>
                    <a:pt x="25" y="85"/>
                  </a:lnTo>
                  <a:lnTo>
                    <a:pt x="17" y="88"/>
                  </a:lnTo>
                  <a:lnTo>
                    <a:pt x="7" y="89"/>
                  </a:lnTo>
                  <a:lnTo>
                    <a:pt x="0" y="92"/>
                  </a:lnTo>
                  <a:lnTo>
                    <a:pt x="1" y="85"/>
                  </a:lnTo>
                  <a:lnTo>
                    <a:pt x="6" y="77"/>
                  </a:lnTo>
                  <a:lnTo>
                    <a:pt x="9" y="68"/>
                  </a:lnTo>
                  <a:lnTo>
                    <a:pt x="17" y="61"/>
                  </a:lnTo>
                  <a:lnTo>
                    <a:pt x="21" y="54"/>
                  </a:lnTo>
                  <a:lnTo>
                    <a:pt x="27" y="53"/>
                  </a:lnTo>
                  <a:lnTo>
                    <a:pt x="29" y="52"/>
                  </a:lnTo>
                  <a:lnTo>
                    <a:pt x="30" y="53"/>
                  </a:lnTo>
                  <a:lnTo>
                    <a:pt x="31" y="57"/>
                  </a:lnTo>
                  <a:lnTo>
                    <a:pt x="32" y="63"/>
                  </a:lnTo>
                  <a:lnTo>
                    <a:pt x="42" y="54"/>
                  </a:lnTo>
                  <a:lnTo>
                    <a:pt x="53" y="49"/>
                  </a:lnTo>
                  <a:lnTo>
                    <a:pt x="61" y="43"/>
                  </a:lnTo>
                  <a:lnTo>
                    <a:pt x="70" y="35"/>
                  </a:lnTo>
                  <a:lnTo>
                    <a:pt x="76" y="28"/>
                  </a:lnTo>
                  <a:lnTo>
                    <a:pt x="83" y="21"/>
                  </a:lnTo>
                  <a:lnTo>
                    <a:pt x="86" y="17"/>
                  </a:lnTo>
                  <a:lnTo>
                    <a:pt x="90" y="11"/>
                  </a:lnTo>
                  <a:lnTo>
                    <a:pt x="95" y="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55" name="Freeform 407"/>
            <p:cNvSpPr/>
            <p:nvPr/>
          </p:nvSpPr>
          <p:spPr bwMode="auto">
            <a:xfrm>
              <a:off x="7041" y="3683"/>
              <a:ext cx="14" cy="15"/>
            </a:xfrm>
            <a:custGeom>
              <a:gdLst>
                <a:gd name="T0" fmla="*/ 0 w 55"/>
                <a:gd name="T1" fmla="*/ 0 h 60"/>
                <a:gd name="T2" fmla="*/ 0 w 55"/>
                <a:gd name="T3" fmla="*/ 0 h 60"/>
                <a:gd name="T4" fmla="*/ 0 w 55"/>
                <a:gd name="T5" fmla="*/ 0 h 60"/>
                <a:gd name="T6" fmla="*/ 0 w 55"/>
                <a:gd name="T7" fmla="*/ 0 h 60"/>
                <a:gd name="T8" fmla="*/ 0 w 55"/>
                <a:gd name="T9" fmla="*/ 0 h 60"/>
                <a:gd name="T10" fmla="*/ 0 w 55"/>
                <a:gd name="T11" fmla="*/ 0 h 60"/>
                <a:gd name="T12" fmla="*/ 0 w 55"/>
                <a:gd name="T13" fmla="*/ 0 h 60"/>
                <a:gd name="T14" fmla="*/ 0 w 55"/>
                <a:gd name="T15" fmla="*/ 0 h 60"/>
                <a:gd name="T16" fmla="*/ 0 w 55"/>
                <a:gd name="T17" fmla="*/ 0 h 60"/>
                <a:gd name="T18" fmla="*/ 0 w 55"/>
                <a:gd name="T19" fmla="*/ 0 h 60"/>
                <a:gd name="T20" fmla="*/ 0 w 55"/>
                <a:gd name="T21" fmla="*/ 0 h 60"/>
                <a:gd name="T22" fmla="*/ 0 w 55"/>
                <a:gd name="T23" fmla="*/ 0 h 60"/>
                <a:gd name="T24" fmla="*/ 0 w 55"/>
                <a:gd name="T25" fmla="*/ 0 h 60"/>
                <a:gd name="T26" fmla="*/ 0 w 55"/>
                <a:gd name="T27" fmla="*/ 0 h 60"/>
                <a:gd name="T28" fmla="*/ 0 w 55"/>
                <a:gd name="T29" fmla="*/ 0 h 60"/>
                <a:gd name="T30" fmla="*/ 0 w 55"/>
                <a:gd name="T31" fmla="*/ 0 h 60"/>
                <a:gd name="T32" fmla="*/ 0 w 55"/>
                <a:gd name="T33" fmla="*/ 0 h 60"/>
                <a:gd name="T34" fmla="*/ 0 w 55"/>
                <a:gd name="T35" fmla="*/ 0 h 60"/>
                <a:gd name="T36" fmla="*/ 0 w 55"/>
                <a:gd name="T37" fmla="*/ 0 h 60"/>
                <a:gd name="T38" fmla="*/ 0 w 55"/>
                <a:gd name="T39" fmla="*/ 0 h 60"/>
                <a:gd name="T40" fmla="*/ 0 w 55"/>
                <a:gd name="T41" fmla="*/ 0 h 60"/>
                <a:gd name="T42" fmla="*/ 0 w 55"/>
                <a:gd name="T43" fmla="*/ 0 h 60"/>
                <a:gd name="T44" fmla="*/ 0 w 55"/>
                <a:gd name="T45" fmla="*/ 0 h 60"/>
                <a:gd name="T46" fmla="*/ 0 w 55"/>
                <a:gd name="T47" fmla="*/ 0 h 60"/>
                <a:gd name="T48" fmla="*/ 0 w 55"/>
                <a:gd name="T49" fmla="*/ 0 h 60"/>
                <a:gd name="T50" fmla="*/ 0 w 55"/>
                <a:gd name="T51" fmla="*/ 0 h 60"/>
                <a:gd name="T52" fmla="*/ 0 w 55"/>
                <a:gd name="T53" fmla="*/ 0 h 60"/>
                <a:gd name="T54" fmla="*/ 0 w 55"/>
                <a:gd name="T55" fmla="*/ 0 h 60"/>
                <a:gd name="T56" fmla="*/ 0 w 55"/>
                <a:gd name="T57" fmla="*/ 0 h 60"/>
                <a:gd name="T58" fmla="*/ 0 w 55"/>
                <a:gd name="T59" fmla="*/ 0 h 60"/>
                <a:gd name="T60" fmla="*/ 0 w 55"/>
                <a:gd name="T61" fmla="*/ 0 h 60"/>
                <a:gd name="T62" fmla="*/ 0 w 55"/>
                <a:gd name="T63" fmla="*/ 0 h 60"/>
                <a:gd name="T64" fmla="*/ 0 w 55"/>
                <a:gd name="T65" fmla="*/ 0 h 60"/>
                <a:gd name="T66" fmla="*/ 0 w 55"/>
                <a:gd name="T67" fmla="*/ 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60"/>
                <a:gd name="T104" fmla="*/ 55 w 55"/>
                <a:gd name="T105" fmla="*/ 60 h 60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60">
                  <a:moveTo>
                    <a:pt x="6" y="0"/>
                  </a:moveTo>
                  <a:lnTo>
                    <a:pt x="15" y="4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6" y="1"/>
                  </a:lnTo>
                  <a:lnTo>
                    <a:pt x="43" y="2"/>
                  </a:lnTo>
                  <a:lnTo>
                    <a:pt x="50" y="5"/>
                  </a:lnTo>
                  <a:lnTo>
                    <a:pt x="48" y="7"/>
                  </a:lnTo>
                  <a:lnTo>
                    <a:pt x="46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5" y="25"/>
                  </a:lnTo>
                  <a:lnTo>
                    <a:pt x="53" y="30"/>
                  </a:lnTo>
                  <a:lnTo>
                    <a:pt x="48" y="37"/>
                  </a:lnTo>
                  <a:lnTo>
                    <a:pt x="46" y="43"/>
                  </a:lnTo>
                  <a:lnTo>
                    <a:pt x="46" y="48"/>
                  </a:lnTo>
                  <a:lnTo>
                    <a:pt x="50" y="55"/>
                  </a:lnTo>
                  <a:lnTo>
                    <a:pt x="43" y="56"/>
                  </a:lnTo>
                  <a:lnTo>
                    <a:pt x="36" y="57"/>
                  </a:lnTo>
                  <a:lnTo>
                    <a:pt x="30" y="58"/>
                  </a:lnTo>
                  <a:lnTo>
                    <a:pt x="23" y="60"/>
                  </a:lnTo>
                  <a:lnTo>
                    <a:pt x="26" y="51"/>
                  </a:lnTo>
                  <a:lnTo>
                    <a:pt x="29" y="43"/>
                  </a:lnTo>
                  <a:lnTo>
                    <a:pt x="29" y="34"/>
                  </a:lnTo>
                  <a:lnTo>
                    <a:pt x="27" y="28"/>
                  </a:lnTo>
                  <a:lnTo>
                    <a:pt x="23" y="24"/>
                  </a:lnTo>
                  <a:lnTo>
                    <a:pt x="19" y="21"/>
                  </a:lnTo>
                  <a:lnTo>
                    <a:pt x="11" y="21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56" name="Freeform 408"/>
            <p:cNvSpPr/>
            <p:nvPr/>
          </p:nvSpPr>
          <p:spPr bwMode="auto">
            <a:xfrm>
              <a:off x="6736" y="3684"/>
              <a:ext cx="9" cy="18"/>
            </a:xfrm>
            <a:custGeom>
              <a:gdLst>
                <a:gd name="T0" fmla="*/ 0 w 39"/>
                <a:gd name="T1" fmla="*/ 0 h 72"/>
                <a:gd name="T2" fmla="*/ 0 w 39"/>
                <a:gd name="T3" fmla="*/ 0 h 72"/>
                <a:gd name="T4" fmla="*/ 0 w 39"/>
                <a:gd name="T5" fmla="*/ 0 h 72"/>
                <a:gd name="T6" fmla="*/ 0 w 39"/>
                <a:gd name="T7" fmla="*/ 0 h 72"/>
                <a:gd name="T8" fmla="*/ 0 w 39"/>
                <a:gd name="T9" fmla="*/ 0 h 72"/>
                <a:gd name="T10" fmla="*/ 0 w 39"/>
                <a:gd name="T11" fmla="*/ 0 h 72"/>
                <a:gd name="T12" fmla="*/ 0 w 39"/>
                <a:gd name="T13" fmla="*/ 0 h 72"/>
                <a:gd name="T14" fmla="*/ 0 w 39"/>
                <a:gd name="T15" fmla="*/ 0 h 72"/>
                <a:gd name="T16" fmla="*/ 0 w 39"/>
                <a:gd name="T17" fmla="*/ 0 h 72"/>
                <a:gd name="T18" fmla="*/ 0 w 39"/>
                <a:gd name="T19" fmla="*/ 0 h 72"/>
                <a:gd name="T20" fmla="*/ 0 w 39"/>
                <a:gd name="T21" fmla="*/ 0 h 72"/>
                <a:gd name="T22" fmla="*/ 0 w 39"/>
                <a:gd name="T23" fmla="*/ 0 h 72"/>
                <a:gd name="T24" fmla="*/ 0 w 39"/>
                <a:gd name="T25" fmla="*/ 0 h 72"/>
                <a:gd name="T26" fmla="*/ 0 w 39"/>
                <a:gd name="T27" fmla="*/ 0 h 72"/>
                <a:gd name="T28" fmla="*/ 0 w 39"/>
                <a:gd name="T29" fmla="*/ 0 h 72"/>
                <a:gd name="T30" fmla="*/ 0 w 39"/>
                <a:gd name="T31" fmla="*/ 0 h 72"/>
                <a:gd name="T32" fmla="*/ 0 w 39"/>
                <a:gd name="T33" fmla="*/ 0 h 72"/>
                <a:gd name="T34" fmla="*/ 0 w 39"/>
                <a:gd name="T35" fmla="*/ 0 h 72"/>
                <a:gd name="T36" fmla="*/ 0 w 39"/>
                <a:gd name="T37" fmla="*/ 0 h 72"/>
                <a:gd name="T38" fmla="*/ 0 w 39"/>
                <a:gd name="T39" fmla="*/ 0 h 72"/>
                <a:gd name="T40" fmla="*/ 0 w 39"/>
                <a:gd name="T41" fmla="*/ 0 h 72"/>
                <a:gd name="T42" fmla="*/ 0 w 39"/>
                <a:gd name="T43" fmla="*/ 0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"/>
                <a:gd name="T67" fmla="*/ 0 h 72"/>
                <a:gd name="T68" fmla="*/ 39 w 39"/>
                <a:gd name="T69" fmla="*/ 72 h 72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" h="72">
                  <a:moveTo>
                    <a:pt x="30" y="0"/>
                  </a:moveTo>
                  <a:lnTo>
                    <a:pt x="36" y="2"/>
                  </a:lnTo>
                  <a:lnTo>
                    <a:pt x="39" y="7"/>
                  </a:lnTo>
                  <a:lnTo>
                    <a:pt x="39" y="11"/>
                  </a:lnTo>
                  <a:lnTo>
                    <a:pt x="39" y="19"/>
                  </a:lnTo>
                  <a:lnTo>
                    <a:pt x="30" y="27"/>
                  </a:lnTo>
                  <a:lnTo>
                    <a:pt x="22" y="38"/>
                  </a:lnTo>
                  <a:lnTo>
                    <a:pt x="14" y="48"/>
                  </a:lnTo>
                  <a:lnTo>
                    <a:pt x="11" y="55"/>
                  </a:lnTo>
                  <a:lnTo>
                    <a:pt x="17" y="67"/>
                  </a:lnTo>
                  <a:lnTo>
                    <a:pt x="9" y="72"/>
                  </a:lnTo>
                  <a:lnTo>
                    <a:pt x="1" y="64"/>
                  </a:lnTo>
                  <a:lnTo>
                    <a:pt x="0" y="56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4" y="22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57" name="Freeform 409"/>
            <p:cNvSpPr/>
            <p:nvPr/>
          </p:nvSpPr>
          <p:spPr bwMode="auto">
            <a:xfrm>
              <a:off x="7061" y="3687"/>
              <a:ext cx="11" cy="7"/>
            </a:xfrm>
            <a:custGeom>
              <a:gdLst>
                <a:gd name="T0" fmla="*/ 0 w 43"/>
                <a:gd name="T1" fmla="*/ 0 h 28"/>
                <a:gd name="T2" fmla="*/ 0 w 43"/>
                <a:gd name="T3" fmla="*/ 0 h 28"/>
                <a:gd name="T4" fmla="*/ 0 w 43"/>
                <a:gd name="T5" fmla="*/ 0 h 28"/>
                <a:gd name="T6" fmla="*/ 0 w 43"/>
                <a:gd name="T7" fmla="*/ 0 h 28"/>
                <a:gd name="T8" fmla="*/ 0 w 43"/>
                <a:gd name="T9" fmla="*/ 0 h 28"/>
                <a:gd name="T10" fmla="*/ 0 w 43"/>
                <a:gd name="T11" fmla="*/ 0 h 28"/>
                <a:gd name="T12" fmla="*/ 0 w 43"/>
                <a:gd name="T13" fmla="*/ 0 h 28"/>
                <a:gd name="T14" fmla="*/ 0 w 43"/>
                <a:gd name="T15" fmla="*/ 0 h 28"/>
                <a:gd name="T16" fmla="*/ 0 w 43"/>
                <a:gd name="T17" fmla="*/ 0 h 28"/>
                <a:gd name="T18" fmla="*/ 0 w 43"/>
                <a:gd name="T19" fmla="*/ 0 h 28"/>
                <a:gd name="T20" fmla="*/ 0 w 43"/>
                <a:gd name="T21" fmla="*/ 0 h 28"/>
                <a:gd name="T22" fmla="*/ 0 w 43"/>
                <a:gd name="T23" fmla="*/ 0 h 28"/>
                <a:gd name="T24" fmla="*/ 0 w 43"/>
                <a:gd name="T25" fmla="*/ 0 h 28"/>
                <a:gd name="T26" fmla="*/ 0 w 43"/>
                <a:gd name="T27" fmla="*/ 0 h 28"/>
                <a:gd name="T28" fmla="*/ 0 w 43"/>
                <a:gd name="T29" fmla="*/ 0 h 28"/>
                <a:gd name="T30" fmla="*/ 0 w 43"/>
                <a:gd name="T31" fmla="*/ 0 h 28"/>
                <a:gd name="T32" fmla="*/ 0 w 43"/>
                <a:gd name="T33" fmla="*/ 0 h 28"/>
                <a:gd name="T34" fmla="*/ 0 w 43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28"/>
                <a:gd name="T56" fmla="*/ 43 w 43"/>
                <a:gd name="T57" fmla="*/ 28 h 28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28">
                  <a:moveTo>
                    <a:pt x="22" y="0"/>
                  </a:moveTo>
                  <a:lnTo>
                    <a:pt x="26" y="1"/>
                  </a:lnTo>
                  <a:lnTo>
                    <a:pt x="32" y="7"/>
                  </a:lnTo>
                  <a:lnTo>
                    <a:pt x="37" y="11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37" y="15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19" y="18"/>
                  </a:lnTo>
                  <a:lnTo>
                    <a:pt x="9" y="24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9" y="13"/>
                  </a:lnTo>
                  <a:lnTo>
                    <a:pt x="17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58" name="Freeform 410"/>
            <p:cNvSpPr/>
            <p:nvPr/>
          </p:nvSpPr>
          <p:spPr bwMode="auto">
            <a:xfrm>
              <a:off x="6857" y="3688"/>
              <a:ext cx="17" cy="13"/>
            </a:xfrm>
            <a:custGeom>
              <a:gdLst>
                <a:gd name="T0" fmla="*/ 0 w 68"/>
                <a:gd name="T1" fmla="*/ 0 h 49"/>
                <a:gd name="T2" fmla="*/ 0 w 68"/>
                <a:gd name="T3" fmla="*/ 0 h 49"/>
                <a:gd name="T4" fmla="*/ 0 w 68"/>
                <a:gd name="T5" fmla="*/ 0 h 49"/>
                <a:gd name="T6" fmla="*/ 0 w 68"/>
                <a:gd name="T7" fmla="*/ 0 h 49"/>
                <a:gd name="T8" fmla="*/ 0 w 68"/>
                <a:gd name="T9" fmla="*/ 0 h 49"/>
                <a:gd name="T10" fmla="*/ 0 w 68"/>
                <a:gd name="T11" fmla="*/ 0 h 49"/>
                <a:gd name="T12" fmla="*/ 0 w 68"/>
                <a:gd name="T13" fmla="*/ 0 h 49"/>
                <a:gd name="T14" fmla="*/ 0 w 68"/>
                <a:gd name="T15" fmla="*/ 0 h 49"/>
                <a:gd name="T16" fmla="*/ 0 w 68"/>
                <a:gd name="T17" fmla="*/ 0 h 49"/>
                <a:gd name="T18" fmla="*/ 0 w 68"/>
                <a:gd name="T19" fmla="*/ 0 h 49"/>
                <a:gd name="T20" fmla="*/ 0 w 68"/>
                <a:gd name="T21" fmla="*/ 0 h 49"/>
                <a:gd name="T22" fmla="*/ 0 w 68"/>
                <a:gd name="T23" fmla="*/ 0 h 49"/>
                <a:gd name="T24" fmla="*/ 0 w 68"/>
                <a:gd name="T25" fmla="*/ 0 h 49"/>
                <a:gd name="T26" fmla="*/ 0 w 68"/>
                <a:gd name="T27" fmla="*/ 0 h 49"/>
                <a:gd name="T28" fmla="*/ 0 w 68"/>
                <a:gd name="T29" fmla="*/ 0 h 49"/>
                <a:gd name="T30" fmla="*/ 0 w 68"/>
                <a:gd name="T31" fmla="*/ 0 h 49"/>
                <a:gd name="T32" fmla="*/ 0 w 68"/>
                <a:gd name="T33" fmla="*/ 0 h 49"/>
                <a:gd name="T34" fmla="*/ 0 w 68"/>
                <a:gd name="T35" fmla="*/ 0 h 49"/>
                <a:gd name="T36" fmla="*/ 0 w 68"/>
                <a:gd name="T37" fmla="*/ 0 h 49"/>
                <a:gd name="T38" fmla="*/ 0 w 68"/>
                <a:gd name="T39" fmla="*/ 0 h 49"/>
                <a:gd name="T40" fmla="*/ 0 w 68"/>
                <a:gd name="T41" fmla="*/ 0 h 49"/>
                <a:gd name="T42" fmla="*/ 0 w 68"/>
                <a:gd name="T43" fmla="*/ 0 h 49"/>
                <a:gd name="T44" fmla="*/ 0 w 68"/>
                <a:gd name="T45" fmla="*/ 0 h 49"/>
                <a:gd name="T46" fmla="*/ 0 w 68"/>
                <a:gd name="T47" fmla="*/ 0 h 49"/>
                <a:gd name="T48" fmla="*/ 0 w 68"/>
                <a:gd name="T49" fmla="*/ 0 h 49"/>
                <a:gd name="T50" fmla="*/ 0 w 68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49"/>
                <a:gd name="T80" fmla="*/ 68 w 68"/>
                <a:gd name="T81" fmla="*/ 49 h 49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49">
                  <a:moveTo>
                    <a:pt x="54" y="0"/>
                  </a:moveTo>
                  <a:lnTo>
                    <a:pt x="59" y="4"/>
                  </a:lnTo>
                  <a:lnTo>
                    <a:pt x="63" y="9"/>
                  </a:lnTo>
                  <a:lnTo>
                    <a:pt x="67" y="16"/>
                  </a:lnTo>
                  <a:lnTo>
                    <a:pt x="68" y="24"/>
                  </a:lnTo>
                  <a:lnTo>
                    <a:pt x="60" y="22"/>
                  </a:lnTo>
                  <a:lnTo>
                    <a:pt x="53" y="23"/>
                  </a:lnTo>
                  <a:lnTo>
                    <a:pt x="48" y="25"/>
                  </a:lnTo>
                  <a:lnTo>
                    <a:pt x="42" y="30"/>
                  </a:lnTo>
                  <a:lnTo>
                    <a:pt x="36" y="35"/>
                  </a:lnTo>
                  <a:lnTo>
                    <a:pt x="30" y="39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15" y="48"/>
                  </a:lnTo>
                  <a:lnTo>
                    <a:pt x="10" y="49"/>
                  </a:lnTo>
                  <a:lnTo>
                    <a:pt x="4" y="48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12" y="33"/>
                  </a:lnTo>
                  <a:lnTo>
                    <a:pt x="17" y="26"/>
                  </a:lnTo>
                  <a:lnTo>
                    <a:pt x="24" y="21"/>
                  </a:lnTo>
                  <a:lnTo>
                    <a:pt x="29" y="16"/>
                  </a:lnTo>
                  <a:lnTo>
                    <a:pt x="37" y="10"/>
                  </a:lnTo>
                  <a:lnTo>
                    <a:pt x="44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59" name="Freeform 411"/>
            <p:cNvSpPr/>
            <p:nvPr/>
          </p:nvSpPr>
          <p:spPr bwMode="auto">
            <a:xfrm>
              <a:off x="6713" y="3690"/>
              <a:ext cx="7" cy="8"/>
            </a:xfrm>
            <a:custGeom>
              <a:gdLst>
                <a:gd name="T0" fmla="*/ 0 w 30"/>
                <a:gd name="T1" fmla="*/ 0 h 31"/>
                <a:gd name="T2" fmla="*/ 0 w 30"/>
                <a:gd name="T3" fmla="*/ 0 h 31"/>
                <a:gd name="T4" fmla="*/ 0 w 30"/>
                <a:gd name="T5" fmla="*/ 0 h 31"/>
                <a:gd name="T6" fmla="*/ 0 w 30"/>
                <a:gd name="T7" fmla="*/ 0 h 31"/>
                <a:gd name="T8" fmla="*/ 0 w 30"/>
                <a:gd name="T9" fmla="*/ 0 h 31"/>
                <a:gd name="T10" fmla="*/ 0 w 30"/>
                <a:gd name="T11" fmla="*/ 0 h 31"/>
                <a:gd name="T12" fmla="*/ 0 w 30"/>
                <a:gd name="T13" fmla="*/ 0 h 31"/>
                <a:gd name="T14" fmla="*/ 0 w 30"/>
                <a:gd name="T15" fmla="*/ 0 h 31"/>
                <a:gd name="T16" fmla="*/ 0 w 30"/>
                <a:gd name="T17" fmla="*/ 0 h 31"/>
                <a:gd name="T18" fmla="*/ 0 w 30"/>
                <a:gd name="T19" fmla="*/ 0 h 31"/>
                <a:gd name="T20" fmla="*/ 0 w 30"/>
                <a:gd name="T21" fmla="*/ 0 h 31"/>
                <a:gd name="T22" fmla="*/ 0 w 30"/>
                <a:gd name="T23" fmla="*/ 0 h 31"/>
                <a:gd name="T24" fmla="*/ 0 w 30"/>
                <a:gd name="T25" fmla="*/ 0 h 31"/>
                <a:gd name="T26" fmla="*/ 0 w 30"/>
                <a:gd name="T27" fmla="*/ 0 h 31"/>
                <a:gd name="T28" fmla="*/ 0 w 30"/>
                <a:gd name="T29" fmla="*/ 0 h 31"/>
                <a:gd name="T30" fmla="*/ 0 w 30"/>
                <a:gd name="T31" fmla="*/ 0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31"/>
                <a:gd name="T50" fmla="*/ 30 w 30"/>
                <a:gd name="T51" fmla="*/ 31 h 3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31">
                  <a:moveTo>
                    <a:pt x="21" y="0"/>
                  </a:moveTo>
                  <a:lnTo>
                    <a:pt x="27" y="4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1" y="17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8" y="9"/>
                  </a:lnTo>
                  <a:lnTo>
                    <a:pt x="14" y="6"/>
                  </a:lnTo>
                  <a:lnTo>
                    <a:pt x="18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60" name="Freeform 412"/>
            <p:cNvSpPr/>
            <p:nvPr/>
          </p:nvSpPr>
          <p:spPr bwMode="auto">
            <a:xfrm>
              <a:off x="6769" y="3693"/>
              <a:ext cx="17" cy="13"/>
            </a:xfrm>
            <a:custGeom>
              <a:gdLst>
                <a:gd name="T0" fmla="*/ 0 w 68"/>
                <a:gd name="T1" fmla="*/ 0 h 53"/>
                <a:gd name="T2" fmla="*/ 0 w 68"/>
                <a:gd name="T3" fmla="*/ 0 h 53"/>
                <a:gd name="T4" fmla="*/ 0 w 68"/>
                <a:gd name="T5" fmla="*/ 0 h 53"/>
                <a:gd name="T6" fmla="*/ 0 w 68"/>
                <a:gd name="T7" fmla="*/ 0 h 53"/>
                <a:gd name="T8" fmla="*/ 0 w 68"/>
                <a:gd name="T9" fmla="*/ 0 h 53"/>
                <a:gd name="T10" fmla="*/ 0 w 68"/>
                <a:gd name="T11" fmla="*/ 0 h 53"/>
                <a:gd name="T12" fmla="*/ 0 w 68"/>
                <a:gd name="T13" fmla="*/ 0 h 53"/>
                <a:gd name="T14" fmla="*/ 0 w 68"/>
                <a:gd name="T15" fmla="*/ 0 h 53"/>
                <a:gd name="T16" fmla="*/ 0 w 68"/>
                <a:gd name="T17" fmla="*/ 0 h 53"/>
                <a:gd name="T18" fmla="*/ 0 w 68"/>
                <a:gd name="T19" fmla="*/ 0 h 53"/>
                <a:gd name="T20" fmla="*/ 0 w 68"/>
                <a:gd name="T21" fmla="*/ 0 h 53"/>
                <a:gd name="T22" fmla="*/ 0 w 68"/>
                <a:gd name="T23" fmla="*/ 0 h 53"/>
                <a:gd name="T24" fmla="*/ 0 w 68"/>
                <a:gd name="T25" fmla="*/ 0 h 53"/>
                <a:gd name="T26" fmla="*/ 0 w 68"/>
                <a:gd name="T27" fmla="*/ 0 h 53"/>
                <a:gd name="T28" fmla="*/ 0 w 68"/>
                <a:gd name="T29" fmla="*/ 0 h 53"/>
                <a:gd name="T30" fmla="*/ 0 w 68"/>
                <a:gd name="T31" fmla="*/ 0 h 53"/>
                <a:gd name="T32" fmla="*/ 0 w 68"/>
                <a:gd name="T33" fmla="*/ 0 h 53"/>
                <a:gd name="T34" fmla="*/ 0 w 68"/>
                <a:gd name="T35" fmla="*/ 0 h 53"/>
                <a:gd name="T36" fmla="*/ 0 w 68"/>
                <a:gd name="T37" fmla="*/ 0 h 53"/>
                <a:gd name="T38" fmla="*/ 0 w 68"/>
                <a:gd name="T39" fmla="*/ 0 h 53"/>
                <a:gd name="T40" fmla="*/ 0 w 68"/>
                <a:gd name="T41" fmla="*/ 0 h 53"/>
                <a:gd name="T42" fmla="*/ 0 w 68"/>
                <a:gd name="T43" fmla="*/ 0 h 53"/>
                <a:gd name="T44" fmla="*/ 0 w 68"/>
                <a:gd name="T45" fmla="*/ 0 h 53"/>
                <a:gd name="T46" fmla="*/ 0 w 68"/>
                <a:gd name="T47" fmla="*/ 0 h 53"/>
                <a:gd name="T48" fmla="*/ 0 w 68"/>
                <a:gd name="T49" fmla="*/ 0 h 53"/>
                <a:gd name="T50" fmla="*/ 0 w 68"/>
                <a:gd name="T51" fmla="*/ 0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3"/>
                <a:gd name="T80" fmla="*/ 68 w 68"/>
                <a:gd name="T81" fmla="*/ 53 h 53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2">
                  <a:moveTo>
                    <a:pt x="42" y="0"/>
                  </a:moveTo>
                  <a:lnTo>
                    <a:pt x="47" y="4"/>
                  </a:lnTo>
                  <a:lnTo>
                    <a:pt x="56" y="8"/>
                  </a:lnTo>
                  <a:lnTo>
                    <a:pt x="63" y="15"/>
                  </a:lnTo>
                  <a:lnTo>
                    <a:pt x="68" y="24"/>
                  </a:lnTo>
                  <a:lnTo>
                    <a:pt x="61" y="19"/>
                  </a:lnTo>
                  <a:lnTo>
                    <a:pt x="56" y="19"/>
                  </a:lnTo>
                  <a:lnTo>
                    <a:pt x="51" y="18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34" y="36"/>
                  </a:lnTo>
                  <a:lnTo>
                    <a:pt x="27" y="42"/>
                  </a:lnTo>
                  <a:lnTo>
                    <a:pt x="21" y="47"/>
                  </a:lnTo>
                  <a:lnTo>
                    <a:pt x="15" y="50"/>
                  </a:lnTo>
                  <a:lnTo>
                    <a:pt x="10" y="52"/>
                  </a:lnTo>
                  <a:lnTo>
                    <a:pt x="6" y="52"/>
                  </a:lnTo>
                  <a:lnTo>
                    <a:pt x="0" y="53"/>
                  </a:lnTo>
                  <a:lnTo>
                    <a:pt x="4" y="46"/>
                  </a:lnTo>
                  <a:lnTo>
                    <a:pt x="9" y="39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5" y="19"/>
                  </a:lnTo>
                  <a:lnTo>
                    <a:pt x="31" y="13"/>
                  </a:lnTo>
                  <a:lnTo>
                    <a:pt x="36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61" name="Freeform 413"/>
            <p:cNvSpPr/>
            <p:nvPr/>
          </p:nvSpPr>
          <p:spPr bwMode="auto">
            <a:xfrm>
              <a:off x="6926" y="3693"/>
              <a:ext cx="17" cy="10"/>
            </a:xfrm>
            <a:custGeom>
              <a:gdLst>
                <a:gd name="T0" fmla="*/ 0 w 69"/>
                <a:gd name="T1" fmla="*/ 0 h 38"/>
                <a:gd name="T2" fmla="*/ 0 w 69"/>
                <a:gd name="T3" fmla="*/ 0 h 38"/>
                <a:gd name="T4" fmla="*/ 0 w 69"/>
                <a:gd name="T5" fmla="*/ 0 h 38"/>
                <a:gd name="T6" fmla="*/ 0 w 69"/>
                <a:gd name="T7" fmla="*/ 0 h 38"/>
                <a:gd name="T8" fmla="*/ 0 w 69"/>
                <a:gd name="T9" fmla="*/ 0 h 38"/>
                <a:gd name="T10" fmla="*/ 0 w 69"/>
                <a:gd name="T11" fmla="*/ 0 h 38"/>
                <a:gd name="T12" fmla="*/ 0 w 69"/>
                <a:gd name="T13" fmla="*/ 0 h 38"/>
                <a:gd name="T14" fmla="*/ 0 w 69"/>
                <a:gd name="T15" fmla="*/ 0 h 38"/>
                <a:gd name="T16" fmla="*/ 0 w 69"/>
                <a:gd name="T17" fmla="*/ 0 h 38"/>
                <a:gd name="T18" fmla="*/ 0 w 69"/>
                <a:gd name="T19" fmla="*/ 0 h 38"/>
                <a:gd name="T20" fmla="*/ 0 w 69"/>
                <a:gd name="T21" fmla="*/ 0 h 38"/>
                <a:gd name="T22" fmla="*/ 0 w 69"/>
                <a:gd name="T23" fmla="*/ 0 h 38"/>
                <a:gd name="T24" fmla="*/ 0 w 69"/>
                <a:gd name="T25" fmla="*/ 0 h 38"/>
                <a:gd name="T26" fmla="*/ 0 w 69"/>
                <a:gd name="T27" fmla="*/ 0 h 38"/>
                <a:gd name="T28" fmla="*/ 0 w 69"/>
                <a:gd name="T29" fmla="*/ 0 h 38"/>
                <a:gd name="T30" fmla="*/ 0 w 69"/>
                <a:gd name="T31" fmla="*/ 0 h 38"/>
                <a:gd name="T32" fmla="*/ 0 w 69"/>
                <a:gd name="T33" fmla="*/ 0 h 38"/>
                <a:gd name="T34" fmla="*/ 0 w 69"/>
                <a:gd name="T35" fmla="*/ 0 h 38"/>
                <a:gd name="T36" fmla="*/ 0 w 69"/>
                <a:gd name="T37" fmla="*/ 0 h 38"/>
                <a:gd name="T38" fmla="*/ 0 w 69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38"/>
                <a:gd name="T62" fmla="*/ 69 w 69"/>
                <a:gd name="T63" fmla="*/ 38 h 38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38">
                  <a:moveTo>
                    <a:pt x="32" y="0"/>
                  </a:moveTo>
                  <a:lnTo>
                    <a:pt x="41" y="2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69" y="21"/>
                  </a:lnTo>
                  <a:lnTo>
                    <a:pt x="59" y="17"/>
                  </a:lnTo>
                  <a:lnTo>
                    <a:pt x="52" y="16"/>
                  </a:lnTo>
                  <a:lnTo>
                    <a:pt x="42" y="17"/>
                  </a:lnTo>
                  <a:lnTo>
                    <a:pt x="34" y="20"/>
                  </a:lnTo>
                  <a:lnTo>
                    <a:pt x="26" y="24"/>
                  </a:lnTo>
                  <a:lnTo>
                    <a:pt x="17" y="28"/>
                  </a:lnTo>
                  <a:lnTo>
                    <a:pt x="9" y="33"/>
                  </a:lnTo>
                  <a:lnTo>
                    <a:pt x="0" y="38"/>
                  </a:lnTo>
                  <a:lnTo>
                    <a:pt x="5" y="31"/>
                  </a:lnTo>
                  <a:lnTo>
                    <a:pt x="10" y="26"/>
                  </a:lnTo>
                  <a:lnTo>
                    <a:pt x="15" y="19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62" name="Freeform 414"/>
            <p:cNvSpPr/>
            <p:nvPr/>
          </p:nvSpPr>
          <p:spPr bwMode="auto">
            <a:xfrm>
              <a:off x="7105" y="3694"/>
              <a:ext cx="17" cy="16"/>
            </a:xfrm>
            <a:custGeom>
              <a:gdLst>
                <a:gd name="T0" fmla="*/ 0 w 67"/>
                <a:gd name="T1" fmla="*/ 0 h 63"/>
                <a:gd name="T2" fmla="*/ 0 w 67"/>
                <a:gd name="T3" fmla="*/ 0 h 63"/>
                <a:gd name="T4" fmla="*/ 0 w 67"/>
                <a:gd name="T5" fmla="*/ 0 h 63"/>
                <a:gd name="T6" fmla="*/ 0 w 67"/>
                <a:gd name="T7" fmla="*/ 0 h 63"/>
                <a:gd name="T8" fmla="*/ 0 w 67"/>
                <a:gd name="T9" fmla="*/ 0 h 63"/>
                <a:gd name="T10" fmla="*/ 0 w 67"/>
                <a:gd name="T11" fmla="*/ 0 h 63"/>
                <a:gd name="T12" fmla="*/ 0 w 67"/>
                <a:gd name="T13" fmla="*/ 0 h 63"/>
                <a:gd name="T14" fmla="*/ 0 w 67"/>
                <a:gd name="T15" fmla="*/ 0 h 63"/>
                <a:gd name="T16" fmla="*/ 0 w 67"/>
                <a:gd name="T17" fmla="*/ 0 h 63"/>
                <a:gd name="T18" fmla="*/ 0 w 67"/>
                <a:gd name="T19" fmla="*/ 0 h 63"/>
                <a:gd name="T20" fmla="*/ 0 w 67"/>
                <a:gd name="T21" fmla="*/ 0 h 63"/>
                <a:gd name="T22" fmla="*/ 0 w 67"/>
                <a:gd name="T23" fmla="*/ 0 h 63"/>
                <a:gd name="T24" fmla="*/ 0 w 67"/>
                <a:gd name="T25" fmla="*/ 0 h 63"/>
                <a:gd name="T26" fmla="*/ 0 w 67"/>
                <a:gd name="T27" fmla="*/ 0 h 63"/>
                <a:gd name="T28" fmla="*/ 0 w 67"/>
                <a:gd name="T29" fmla="*/ 0 h 63"/>
                <a:gd name="T30" fmla="*/ 0 w 67"/>
                <a:gd name="T31" fmla="*/ 0 h 63"/>
                <a:gd name="T32" fmla="*/ 0 w 67"/>
                <a:gd name="T33" fmla="*/ 0 h 63"/>
                <a:gd name="T34" fmla="*/ 0 w 67"/>
                <a:gd name="T35" fmla="*/ 0 h 63"/>
                <a:gd name="T36" fmla="*/ 0 w 67"/>
                <a:gd name="T37" fmla="*/ 0 h 63"/>
                <a:gd name="T38" fmla="*/ 0 w 67"/>
                <a:gd name="T39" fmla="*/ 0 h 63"/>
                <a:gd name="T40" fmla="*/ 0 w 67"/>
                <a:gd name="T41" fmla="*/ 0 h 63"/>
                <a:gd name="T42" fmla="*/ 0 w 67"/>
                <a:gd name="T43" fmla="*/ 0 h 63"/>
                <a:gd name="T44" fmla="*/ 0 w 67"/>
                <a:gd name="T45" fmla="*/ 0 h 63"/>
                <a:gd name="T46" fmla="*/ 0 w 67"/>
                <a:gd name="T47" fmla="*/ 0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"/>
                <a:gd name="T73" fmla="*/ 0 h 63"/>
                <a:gd name="T74" fmla="*/ 67 w 67"/>
                <a:gd name="T75" fmla="*/ 63 h 63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" h="62">
                  <a:moveTo>
                    <a:pt x="42" y="0"/>
                  </a:moveTo>
                  <a:lnTo>
                    <a:pt x="48" y="2"/>
                  </a:lnTo>
                  <a:lnTo>
                    <a:pt x="55" y="9"/>
                  </a:lnTo>
                  <a:lnTo>
                    <a:pt x="60" y="15"/>
                  </a:lnTo>
                  <a:lnTo>
                    <a:pt x="67" y="22"/>
                  </a:lnTo>
                  <a:lnTo>
                    <a:pt x="60" y="27"/>
                  </a:lnTo>
                  <a:lnTo>
                    <a:pt x="55" y="36"/>
                  </a:lnTo>
                  <a:lnTo>
                    <a:pt x="47" y="43"/>
                  </a:lnTo>
                  <a:lnTo>
                    <a:pt x="40" y="51"/>
                  </a:lnTo>
                  <a:lnTo>
                    <a:pt x="31" y="56"/>
                  </a:lnTo>
                  <a:lnTo>
                    <a:pt x="22" y="62"/>
                  </a:lnTo>
                  <a:lnTo>
                    <a:pt x="17" y="62"/>
                  </a:lnTo>
                  <a:lnTo>
                    <a:pt x="11" y="63"/>
                  </a:lnTo>
                  <a:lnTo>
                    <a:pt x="6" y="62"/>
                  </a:lnTo>
                  <a:lnTo>
                    <a:pt x="0" y="61"/>
                  </a:lnTo>
                  <a:lnTo>
                    <a:pt x="8" y="52"/>
                  </a:lnTo>
                  <a:lnTo>
                    <a:pt x="14" y="43"/>
                  </a:lnTo>
                  <a:lnTo>
                    <a:pt x="19" y="34"/>
                  </a:lnTo>
                  <a:lnTo>
                    <a:pt x="24" y="25"/>
                  </a:lnTo>
                  <a:lnTo>
                    <a:pt x="28" y="17"/>
                  </a:lnTo>
                  <a:lnTo>
                    <a:pt x="31" y="12"/>
                  </a:lnTo>
                  <a:lnTo>
                    <a:pt x="35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63" name="Freeform 415"/>
            <p:cNvSpPr/>
            <p:nvPr/>
          </p:nvSpPr>
          <p:spPr bwMode="auto">
            <a:xfrm>
              <a:off x="6943" y="3696"/>
              <a:ext cx="12" cy="10"/>
            </a:xfrm>
            <a:custGeom>
              <a:gdLst>
                <a:gd name="T0" fmla="*/ 0 w 48"/>
                <a:gd name="T1" fmla="*/ 0 h 41"/>
                <a:gd name="T2" fmla="*/ 0 w 48"/>
                <a:gd name="T3" fmla="*/ 0 h 41"/>
                <a:gd name="T4" fmla="*/ 0 w 48"/>
                <a:gd name="T5" fmla="*/ 0 h 41"/>
                <a:gd name="T6" fmla="*/ 0 w 48"/>
                <a:gd name="T7" fmla="*/ 0 h 41"/>
                <a:gd name="T8" fmla="*/ 0 w 48"/>
                <a:gd name="T9" fmla="*/ 0 h 41"/>
                <a:gd name="T10" fmla="*/ 0 w 48"/>
                <a:gd name="T11" fmla="*/ 0 h 41"/>
                <a:gd name="T12" fmla="*/ 0 w 48"/>
                <a:gd name="T13" fmla="*/ 0 h 41"/>
                <a:gd name="T14" fmla="*/ 0 w 48"/>
                <a:gd name="T15" fmla="*/ 0 h 41"/>
                <a:gd name="T16" fmla="*/ 0 w 48"/>
                <a:gd name="T17" fmla="*/ 0 h 41"/>
                <a:gd name="T18" fmla="*/ 0 w 48"/>
                <a:gd name="T19" fmla="*/ 0 h 41"/>
                <a:gd name="T20" fmla="*/ 0 w 48"/>
                <a:gd name="T21" fmla="*/ 0 h 41"/>
                <a:gd name="T22" fmla="*/ 0 w 48"/>
                <a:gd name="T23" fmla="*/ 0 h 41"/>
                <a:gd name="T24" fmla="*/ 0 w 48"/>
                <a:gd name="T25" fmla="*/ 0 h 41"/>
                <a:gd name="T26" fmla="*/ 0 w 48"/>
                <a:gd name="T27" fmla="*/ 0 h 41"/>
                <a:gd name="T28" fmla="*/ 0 w 48"/>
                <a:gd name="T29" fmla="*/ 0 h 41"/>
                <a:gd name="T30" fmla="*/ 0 w 48"/>
                <a:gd name="T31" fmla="*/ 0 h 41"/>
                <a:gd name="T32" fmla="*/ 0 w 48"/>
                <a:gd name="T33" fmla="*/ 0 h 41"/>
                <a:gd name="T34" fmla="*/ 0 w 48"/>
                <a:gd name="T35" fmla="*/ 0 h 41"/>
                <a:gd name="T36" fmla="*/ 0 w 48"/>
                <a:gd name="T37" fmla="*/ 0 h 41"/>
                <a:gd name="T38" fmla="*/ 0 w 48"/>
                <a:gd name="T39" fmla="*/ 0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41"/>
                <a:gd name="T62" fmla="*/ 48 w 48"/>
                <a:gd name="T63" fmla="*/ 41 h 41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41">
                  <a:moveTo>
                    <a:pt x="35" y="0"/>
                  </a:moveTo>
                  <a:lnTo>
                    <a:pt x="41" y="1"/>
                  </a:lnTo>
                  <a:lnTo>
                    <a:pt x="44" y="4"/>
                  </a:lnTo>
                  <a:lnTo>
                    <a:pt x="47" y="5"/>
                  </a:lnTo>
                  <a:lnTo>
                    <a:pt x="48" y="7"/>
                  </a:lnTo>
                  <a:lnTo>
                    <a:pt x="47" y="12"/>
                  </a:lnTo>
                  <a:lnTo>
                    <a:pt x="44" y="17"/>
                  </a:lnTo>
                  <a:lnTo>
                    <a:pt x="41" y="22"/>
                  </a:lnTo>
                  <a:lnTo>
                    <a:pt x="35" y="27"/>
                  </a:lnTo>
                  <a:lnTo>
                    <a:pt x="26" y="32"/>
                  </a:lnTo>
                  <a:lnTo>
                    <a:pt x="19" y="37"/>
                  </a:lnTo>
                  <a:lnTo>
                    <a:pt x="10" y="39"/>
                  </a:lnTo>
                  <a:lnTo>
                    <a:pt x="5" y="41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7" y="15"/>
                  </a:lnTo>
                  <a:lnTo>
                    <a:pt x="16" y="7"/>
                  </a:lnTo>
                  <a:lnTo>
                    <a:pt x="24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64" name="Freeform 416"/>
            <p:cNvSpPr/>
            <p:nvPr/>
          </p:nvSpPr>
          <p:spPr bwMode="auto">
            <a:xfrm>
              <a:off x="6978" y="3696"/>
              <a:ext cx="22" cy="14"/>
            </a:xfrm>
            <a:custGeom>
              <a:gdLst>
                <a:gd name="T0" fmla="*/ 0 w 86"/>
                <a:gd name="T1" fmla="*/ 0 h 56"/>
                <a:gd name="T2" fmla="*/ 0 w 86"/>
                <a:gd name="T3" fmla="*/ 0 h 56"/>
                <a:gd name="T4" fmla="*/ 0 w 86"/>
                <a:gd name="T5" fmla="*/ 0 h 56"/>
                <a:gd name="T6" fmla="*/ 0 w 86"/>
                <a:gd name="T7" fmla="*/ 0 h 56"/>
                <a:gd name="T8" fmla="*/ 0 w 86"/>
                <a:gd name="T9" fmla="*/ 0 h 56"/>
                <a:gd name="T10" fmla="*/ 0 w 86"/>
                <a:gd name="T11" fmla="*/ 0 h 56"/>
                <a:gd name="T12" fmla="*/ 0 w 86"/>
                <a:gd name="T13" fmla="*/ 0 h 56"/>
                <a:gd name="T14" fmla="*/ 0 w 86"/>
                <a:gd name="T15" fmla="*/ 0 h 56"/>
                <a:gd name="T16" fmla="*/ 0 w 86"/>
                <a:gd name="T17" fmla="*/ 0 h 56"/>
                <a:gd name="T18" fmla="*/ 0 w 86"/>
                <a:gd name="T19" fmla="*/ 0 h 56"/>
                <a:gd name="T20" fmla="*/ 0 w 86"/>
                <a:gd name="T21" fmla="*/ 0 h 56"/>
                <a:gd name="T22" fmla="*/ 0 w 86"/>
                <a:gd name="T23" fmla="*/ 0 h 56"/>
                <a:gd name="T24" fmla="*/ 0 w 86"/>
                <a:gd name="T25" fmla="*/ 0 h 56"/>
                <a:gd name="T26" fmla="*/ 0 w 86"/>
                <a:gd name="T27" fmla="*/ 0 h 56"/>
                <a:gd name="T28" fmla="*/ 0 w 86"/>
                <a:gd name="T29" fmla="*/ 0 h 56"/>
                <a:gd name="T30" fmla="*/ 0 w 86"/>
                <a:gd name="T31" fmla="*/ 0 h 56"/>
                <a:gd name="T32" fmla="*/ 0 w 86"/>
                <a:gd name="T33" fmla="*/ 0 h 56"/>
                <a:gd name="T34" fmla="*/ 0 w 86"/>
                <a:gd name="T35" fmla="*/ 0 h 56"/>
                <a:gd name="T36" fmla="*/ 0 w 86"/>
                <a:gd name="T37" fmla="*/ 0 h 56"/>
                <a:gd name="T38" fmla="*/ 0 w 86"/>
                <a:gd name="T39" fmla="*/ 0 h 56"/>
                <a:gd name="T40" fmla="*/ 0 w 86"/>
                <a:gd name="T41" fmla="*/ 0 h 56"/>
                <a:gd name="T42" fmla="*/ 0 w 86"/>
                <a:gd name="T43" fmla="*/ 0 h 56"/>
                <a:gd name="T44" fmla="*/ 0 w 86"/>
                <a:gd name="T45" fmla="*/ 0 h 56"/>
                <a:gd name="T46" fmla="*/ 0 w 86"/>
                <a:gd name="T47" fmla="*/ 0 h 56"/>
                <a:gd name="T48" fmla="*/ 0 w 86"/>
                <a:gd name="T49" fmla="*/ 0 h 56"/>
                <a:gd name="T50" fmla="*/ 0 w 86"/>
                <a:gd name="T51" fmla="*/ 0 h 56"/>
                <a:gd name="T52" fmla="*/ 0 w 86"/>
                <a:gd name="T53" fmla="*/ 0 h 56"/>
                <a:gd name="T54" fmla="*/ 0 w 86"/>
                <a:gd name="T55" fmla="*/ 0 h 56"/>
                <a:gd name="T56" fmla="*/ 0 w 86"/>
                <a:gd name="T57" fmla="*/ 0 h 56"/>
                <a:gd name="T58" fmla="*/ 0 w 86"/>
                <a:gd name="T59" fmla="*/ 0 h 56"/>
                <a:gd name="T60" fmla="*/ 0 w 86"/>
                <a:gd name="T61" fmla="*/ 0 h 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56"/>
                <a:gd name="T95" fmla="*/ 86 w 86"/>
                <a:gd name="T96" fmla="*/ 56 h 5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56">
                  <a:moveTo>
                    <a:pt x="57" y="0"/>
                  </a:moveTo>
                  <a:lnTo>
                    <a:pt x="66" y="2"/>
                  </a:lnTo>
                  <a:lnTo>
                    <a:pt x="77" y="6"/>
                  </a:lnTo>
                  <a:lnTo>
                    <a:pt x="83" y="15"/>
                  </a:lnTo>
                  <a:lnTo>
                    <a:pt x="86" y="26"/>
                  </a:lnTo>
                  <a:lnTo>
                    <a:pt x="79" y="22"/>
                  </a:lnTo>
                  <a:lnTo>
                    <a:pt x="74" y="21"/>
                  </a:lnTo>
                  <a:lnTo>
                    <a:pt x="67" y="21"/>
                  </a:lnTo>
                  <a:lnTo>
                    <a:pt x="62" y="21"/>
                  </a:lnTo>
                  <a:lnTo>
                    <a:pt x="55" y="21"/>
                  </a:lnTo>
                  <a:lnTo>
                    <a:pt x="49" y="24"/>
                  </a:lnTo>
                  <a:lnTo>
                    <a:pt x="43" y="25"/>
                  </a:lnTo>
                  <a:lnTo>
                    <a:pt x="38" y="27"/>
                  </a:lnTo>
                  <a:lnTo>
                    <a:pt x="29" y="32"/>
                  </a:lnTo>
                  <a:lnTo>
                    <a:pt x="21" y="38"/>
                  </a:lnTo>
                  <a:lnTo>
                    <a:pt x="18" y="45"/>
                  </a:lnTo>
                  <a:lnTo>
                    <a:pt x="16" y="53"/>
                  </a:lnTo>
                  <a:lnTo>
                    <a:pt x="14" y="56"/>
                  </a:lnTo>
                  <a:lnTo>
                    <a:pt x="6" y="48"/>
                  </a:lnTo>
                  <a:lnTo>
                    <a:pt x="1" y="44"/>
                  </a:lnTo>
                  <a:lnTo>
                    <a:pt x="0" y="39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3" y="25"/>
                  </a:lnTo>
                  <a:lnTo>
                    <a:pt x="20" y="19"/>
                  </a:lnTo>
                  <a:lnTo>
                    <a:pt x="30" y="15"/>
                  </a:lnTo>
                  <a:lnTo>
                    <a:pt x="37" y="11"/>
                  </a:lnTo>
                  <a:lnTo>
                    <a:pt x="44" y="6"/>
                  </a:lnTo>
                  <a:lnTo>
                    <a:pt x="51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65" name="Freeform 417"/>
            <p:cNvSpPr/>
            <p:nvPr/>
          </p:nvSpPr>
          <p:spPr bwMode="auto">
            <a:xfrm>
              <a:off x="7079" y="3699"/>
              <a:ext cx="18" cy="14"/>
            </a:xfrm>
            <a:custGeom>
              <a:gdLst>
                <a:gd name="T0" fmla="*/ 0 w 75"/>
                <a:gd name="T1" fmla="*/ 0 h 57"/>
                <a:gd name="T2" fmla="*/ 0 w 75"/>
                <a:gd name="T3" fmla="*/ 0 h 57"/>
                <a:gd name="T4" fmla="*/ 0 w 75"/>
                <a:gd name="T5" fmla="*/ 0 h 57"/>
                <a:gd name="T6" fmla="*/ 0 w 75"/>
                <a:gd name="T7" fmla="*/ 0 h 57"/>
                <a:gd name="T8" fmla="*/ 0 w 75"/>
                <a:gd name="T9" fmla="*/ 0 h 57"/>
                <a:gd name="T10" fmla="*/ 0 w 75"/>
                <a:gd name="T11" fmla="*/ 0 h 57"/>
                <a:gd name="T12" fmla="*/ 0 w 75"/>
                <a:gd name="T13" fmla="*/ 0 h 57"/>
                <a:gd name="T14" fmla="*/ 0 w 75"/>
                <a:gd name="T15" fmla="*/ 0 h 57"/>
                <a:gd name="T16" fmla="*/ 0 w 75"/>
                <a:gd name="T17" fmla="*/ 0 h 57"/>
                <a:gd name="T18" fmla="*/ 0 w 75"/>
                <a:gd name="T19" fmla="*/ 0 h 57"/>
                <a:gd name="T20" fmla="*/ 0 w 75"/>
                <a:gd name="T21" fmla="*/ 0 h 57"/>
                <a:gd name="T22" fmla="*/ 0 w 75"/>
                <a:gd name="T23" fmla="*/ 0 h 57"/>
                <a:gd name="T24" fmla="*/ 0 w 75"/>
                <a:gd name="T25" fmla="*/ 0 h 57"/>
                <a:gd name="T26" fmla="*/ 0 w 75"/>
                <a:gd name="T27" fmla="*/ 0 h 57"/>
                <a:gd name="T28" fmla="*/ 0 w 75"/>
                <a:gd name="T29" fmla="*/ 0 h 57"/>
                <a:gd name="T30" fmla="*/ 0 w 75"/>
                <a:gd name="T31" fmla="*/ 0 h 57"/>
                <a:gd name="T32" fmla="*/ 0 w 75"/>
                <a:gd name="T33" fmla="*/ 0 h 57"/>
                <a:gd name="T34" fmla="*/ 0 w 75"/>
                <a:gd name="T35" fmla="*/ 0 h 57"/>
                <a:gd name="T36" fmla="*/ 0 w 75"/>
                <a:gd name="T37" fmla="*/ 0 h 57"/>
                <a:gd name="T38" fmla="*/ 0 w 75"/>
                <a:gd name="T39" fmla="*/ 0 h 57"/>
                <a:gd name="T40" fmla="*/ 0 w 75"/>
                <a:gd name="T41" fmla="*/ 0 h 57"/>
                <a:gd name="T42" fmla="*/ 0 w 75"/>
                <a:gd name="T43" fmla="*/ 0 h 57"/>
                <a:gd name="T44" fmla="*/ 0 w 75"/>
                <a:gd name="T45" fmla="*/ 0 h 57"/>
                <a:gd name="T46" fmla="*/ 0 w 75"/>
                <a:gd name="T47" fmla="*/ 0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5"/>
                <a:gd name="T73" fmla="*/ 0 h 57"/>
                <a:gd name="T74" fmla="*/ 75 w 75"/>
                <a:gd name="T75" fmla="*/ 57 h 57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5" h="57">
                  <a:moveTo>
                    <a:pt x="53" y="0"/>
                  </a:moveTo>
                  <a:lnTo>
                    <a:pt x="59" y="2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5" y="19"/>
                  </a:lnTo>
                  <a:lnTo>
                    <a:pt x="66" y="18"/>
                  </a:lnTo>
                  <a:lnTo>
                    <a:pt x="58" y="21"/>
                  </a:lnTo>
                  <a:lnTo>
                    <a:pt x="52" y="23"/>
                  </a:lnTo>
                  <a:lnTo>
                    <a:pt x="46" y="30"/>
                  </a:lnTo>
                  <a:lnTo>
                    <a:pt x="39" y="34"/>
                  </a:lnTo>
                  <a:lnTo>
                    <a:pt x="33" y="41"/>
                  </a:lnTo>
                  <a:lnTo>
                    <a:pt x="25" y="45"/>
                  </a:lnTo>
                  <a:lnTo>
                    <a:pt x="21" y="52"/>
                  </a:lnTo>
                  <a:lnTo>
                    <a:pt x="10" y="56"/>
                  </a:lnTo>
                  <a:lnTo>
                    <a:pt x="0" y="57"/>
                  </a:lnTo>
                  <a:lnTo>
                    <a:pt x="1" y="47"/>
                  </a:lnTo>
                  <a:lnTo>
                    <a:pt x="6" y="40"/>
                  </a:lnTo>
                  <a:lnTo>
                    <a:pt x="11" y="32"/>
                  </a:lnTo>
                  <a:lnTo>
                    <a:pt x="21" y="26"/>
                  </a:lnTo>
                  <a:lnTo>
                    <a:pt x="27" y="19"/>
                  </a:lnTo>
                  <a:lnTo>
                    <a:pt x="36" y="13"/>
                  </a:lnTo>
                  <a:lnTo>
                    <a:pt x="45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66" name="Freeform 418"/>
            <p:cNvSpPr/>
            <p:nvPr/>
          </p:nvSpPr>
          <p:spPr bwMode="auto">
            <a:xfrm>
              <a:off x="7021" y="3703"/>
              <a:ext cx="11" cy="10"/>
            </a:xfrm>
            <a:custGeom>
              <a:gdLst>
                <a:gd name="T0" fmla="*/ 0 w 41"/>
                <a:gd name="T1" fmla="*/ 0 h 43"/>
                <a:gd name="T2" fmla="*/ 0 w 41"/>
                <a:gd name="T3" fmla="*/ 0 h 43"/>
                <a:gd name="T4" fmla="*/ 0 w 41"/>
                <a:gd name="T5" fmla="*/ 0 h 43"/>
                <a:gd name="T6" fmla="*/ 0 w 41"/>
                <a:gd name="T7" fmla="*/ 0 h 43"/>
                <a:gd name="T8" fmla="*/ 0 w 41"/>
                <a:gd name="T9" fmla="*/ 0 h 43"/>
                <a:gd name="T10" fmla="*/ 0 w 41"/>
                <a:gd name="T11" fmla="*/ 0 h 43"/>
                <a:gd name="T12" fmla="*/ 0 w 41"/>
                <a:gd name="T13" fmla="*/ 0 h 43"/>
                <a:gd name="T14" fmla="*/ 0 w 41"/>
                <a:gd name="T15" fmla="*/ 0 h 43"/>
                <a:gd name="T16" fmla="*/ 0 w 41"/>
                <a:gd name="T17" fmla="*/ 0 h 43"/>
                <a:gd name="T18" fmla="*/ 0 w 41"/>
                <a:gd name="T19" fmla="*/ 0 h 43"/>
                <a:gd name="T20" fmla="*/ 0 w 41"/>
                <a:gd name="T21" fmla="*/ 0 h 43"/>
                <a:gd name="T22" fmla="*/ 0 w 41"/>
                <a:gd name="T23" fmla="*/ 0 h 43"/>
                <a:gd name="T24" fmla="*/ 0 w 41"/>
                <a:gd name="T25" fmla="*/ 0 h 43"/>
                <a:gd name="T26" fmla="*/ 0 w 41"/>
                <a:gd name="T27" fmla="*/ 0 h 43"/>
                <a:gd name="T28" fmla="*/ 0 w 41"/>
                <a:gd name="T29" fmla="*/ 0 h 43"/>
                <a:gd name="T30" fmla="*/ 0 w 41"/>
                <a:gd name="T31" fmla="*/ 0 h 43"/>
                <a:gd name="T32" fmla="*/ 0 w 41"/>
                <a:gd name="T33" fmla="*/ 0 h 43"/>
                <a:gd name="T34" fmla="*/ 0 w 41"/>
                <a:gd name="T35" fmla="*/ 0 h 43"/>
                <a:gd name="T36" fmla="*/ 0 w 41"/>
                <a:gd name="T37" fmla="*/ 0 h 43"/>
                <a:gd name="T38" fmla="*/ 0 w 41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"/>
                <a:gd name="T61" fmla="*/ 0 h 43"/>
                <a:gd name="T62" fmla="*/ 41 w 41"/>
                <a:gd name="T63" fmla="*/ 43 h 43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" h="43">
                  <a:moveTo>
                    <a:pt x="22" y="0"/>
                  </a:moveTo>
                  <a:lnTo>
                    <a:pt x="27" y="3"/>
                  </a:lnTo>
                  <a:lnTo>
                    <a:pt x="31" y="8"/>
                  </a:lnTo>
                  <a:lnTo>
                    <a:pt x="34" y="13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2" y="25"/>
                  </a:lnTo>
                  <a:lnTo>
                    <a:pt x="17" y="32"/>
                  </a:lnTo>
                  <a:lnTo>
                    <a:pt x="17" y="43"/>
                  </a:lnTo>
                  <a:lnTo>
                    <a:pt x="10" y="43"/>
                  </a:lnTo>
                  <a:lnTo>
                    <a:pt x="6" y="43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4" y="30"/>
                  </a:lnTo>
                  <a:lnTo>
                    <a:pt x="7" y="20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67" name="Freeform 419"/>
            <p:cNvSpPr/>
            <p:nvPr/>
          </p:nvSpPr>
          <p:spPr bwMode="auto">
            <a:xfrm>
              <a:off x="6829" y="3708"/>
              <a:ext cx="13" cy="8"/>
            </a:xfrm>
            <a:custGeom>
              <a:gdLst>
                <a:gd name="T0" fmla="*/ 0 w 52"/>
                <a:gd name="T1" fmla="*/ 0 h 32"/>
                <a:gd name="T2" fmla="*/ 0 w 52"/>
                <a:gd name="T3" fmla="*/ 0 h 32"/>
                <a:gd name="T4" fmla="*/ 0 w 52"/>
                <a:gd name="T5" fmla="*/ 0 h 32"/>
                <a:gd name="T6" fmla="*/ 0 w 52"/>
                <a:gd name="T7" fmla="*/ 0 h 32"/>
                <a:gd name="T8" fmla="*/ 0 w 52"/>
                <a:gd name="T9" fmla="*/ 0 h 32"/>
                <a:gd name="T10" fmla="*/ 0 w 52"/>
                <a:gd name="T11" fmla="*/ 0 h 32"/>
                <a:gd name="T12" fmla="*/ 0 w 52"/>
                <a:gd name="T13" fmla="*/ 0 h 32"/>
                <a:gd name="T14" fmla="*/ 0 w 52"/>
                <a:gd name="T15" fmla="*/ 0 h 32"/>
                <a:gd name="T16" fmla="*/ 0 w 52"/>
                <a:gd name="T17" fmla="*/ 0 h 32"/>
                <a:gd name="T18" fmla="*/ 0 w 52"/>
                <a:gd name="T19" fmla="*/ 0 h 32"/>
                <a:gd name="T20" fmla="*/ 0 w 52"/>
                <a:gd name="T21" fmla="*/ 0 h 32"/>
                <a:gd name="T22" fmla="*/ 0 w 52"/>
                <a:gd name="T23" fmla="*/ 0 h 32"/>
                <a:gd name="T24" fmla="*/ 0 w 52"/>
                <a:gd name="T25" fmla="*/ 0 h 32"/>
                <a:gd name="T26" fmla="*/ 0 w 52"/>
                <a:gd name="T27" fmla="*/ 0 h 32"/>
                <a:gd name="T28" fmla="*/ 0 w 52"/>
                <a:gd name="T29" fmla="*/ 0 h 32"/>
                <a:gd name="T30" fmla="*/ 0 w 52"/>
                <a:gd name="T31" fmla="*/ 0 h 32"/>
                <a:gd name="T32" fmla="*/ 0 w 52"/>
                <a:gd name="T33" fmla="*/ 0 h 32"/>
                <a:gd name="T34" fmla="*/ 0 w 52"/>
                <a:gd name="T35" fmla="*/ 0 h 32"/>
                <a:gd name="T36" fmla="*/ 0 w 52"/>
                <a:gd name="T37" fmla="*/ 0 h 32"/>
                <a:gd name="T38" fmla="*/ 0 w 52"/>
                <a:gd name="T39" fmla="*/ 0 h 32"/>
                <a:gd name="T40" fmla="*/ 0 w 52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32"/>
                <a:gd name="T65" fmla="*/ 52 w 52"/>
                <a:gd name="T66" fmla="*/ 32 h 3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32">
                  <a:moveTo>
                    <a:pt x="26" y="2"/>
                  </a:moveTo>
                  <a:lnTo>
                    <a:pt x="34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7" y="16"/>
                  </a:lnTo>
                  <a:lnTo>
                    <a:pt x="48" y="22"/>
                  </a:lnTo>
                  <a:lnTo>
                    <a:pt x="52" y="27"/>
                  </a:lnTo>
                  <a:lnTo>
                    <a:pt x="46" y="27"/>
                  </a:lnTo>
                  <a:lnTo>
                    <a:pt x="38" y="27"/>
                  </a:lnTo>
                  <a:lnTo>
                    <a:pt x="32" y="27"/>
                  </a:lnTo>
                  <a:lnTo>
                    <a:pt x="26" y="27"/>
                  </a:lnTo>
                  <a:lnTo>
                    <a:pt x="16" y="28"/>
                  </a:lnTo>
                  <a:lnTo>
                    <a:pt x="5" y="32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3" y="11"/>
                  </a:lnTo>
                  <a:lnTo>
                    <a:pt x="20" y="6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68" name="Freeform 420"/>
            <p:cNvSpPr/>
            <p:nvPr/>
          </p:nvSpPr>
          <p:spPr bwMode="auto">
            <a:xfrm>
              <a:off x="6878" y="3716"/>
              <a:ext cx="15" cy="13"/>
            </a:xfrm>
            <a:custGeom>
              <a:gdLst>
                <a:gd name="T0" fmla="*/ 0 w 61"/>
                <a:gd name="T1" fmla="*/ 0 h 54"/>
                <a:gd name="T2" fmla="*/ 0 w 61"/>
                <a:gd name="T3" fmla="*/ 0 h 54"/>
                <a:gd name="T4" fmla="*/ 0 w 61"/>
                <a:gd name="T5" fmla="*/ 0 h 54"/>
                <a:gd name="T6" fmla="*/ 0 w 61"/>
                <a:gd name="T7" fmla="*/ 0 h 54"/>
                <a:gd name="T8" fmla="*/ 0 w 61"/>
                <a:gd name="T9" fmla="*/ 0 h 54"/>
                <a:gd name="T10" fmla="*/ 0 w 61"/>
                <a:gd name="T11" fmla="*/ 0 h 54"/>
                <a:gd name="T12" fmla="*/ 0 w 61"/>
                <a:gd name="T13" fmla="*/ 0 h 54"/>
                <a:gd name="T14" fmla="*/ 0 w 61"/>
                <a:gd name="T15" fmla="*/ 0 h 54"/>
                <a:gd name="T16" fmla="*/ 0 w 61"/>
                <a:gd name="T17" fmla="*/ 0 h 54"/>
                <a:gd name="T18" fmla="*/ 0 w 61"/>
                <a:gd name="T19" fmla="*/ 0 h 54"/>
                <a:gd name="T20" fmla="*/ 0 w 61"/>
                <a:gd name="T21" fmla="*/ 0 h 54"/>
                <a:gd name="T22" fmla="*/ 0 w 61"/>
                <a:gd name="T23" fmla="*/ 0 h 54"/>
                <a:gd name="T24" fmla="*/ 0 w 61"/>
                <a:gd name="T25" fmla="*/ 0 h 54"/>
                <a:gd name="T26" fmla="*/ 0 w 61"/>
                <a:gd name="T27" fmla="*/ 0 h 54"/>
                <a:gd name="T28" fmla="*/ 0 w 61"/>
                <a:gd name="T29" fmla="*/ 0 h 54"/>
                <a:gd name="T30" fmla="*/ 0 w 61"/>
                <a:gd name="T31" fmla="*/ 0 h 54"/>
                <a:gd name="T32" fmla="*/ 0 w 61"/>
                <a:gd name="T33" fmla="*/ 0 h 54"/>
                <a:gd name="T34" fmla="*/ 0 w 61"/>
                <a:gd name="T35" fmla="*/ 0 h 54"/>
                <a:gd name="T36" fmla="*/ 0 w 61"/>
                <a:gd name="T37" fmla="*/ 0 h 54"/>
                <a:gd name="T38" fmla="*/ 0 w 61"/>
                <a:gd name="T39" fmla="*/ 0 h 54"/>
                <a:gd name="T40" fmla="*/ 0 w 61"/>
                <a:gd name="T41" fmla="*/ 0 h 54"/>
                <a:gd name="T42" fmla="*/ 0 w 61"/>
                <a:gd name="T43" fmla="*/ 0 h 54"/>
                <a:gd name="T44" fmla="*/ 0 w 61"/>
                <a:gd name="T45" fmla="*/ 0 h 54"/>
                <a:gd name="T46" fmla="*/ 0 w 61"/>
                <a:gd name="T47" fmla="*/ 0 h 54"/>
                <a:gd name="T48" fmla="*/ 0 w 61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54"/>
                <a:gd name="T77" fmla="*/ 61 w 61"/>
                <a:gd name="T78" fmla="*/ 54 h 54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54">
                  <a:moveTo>
                    <a:pt x="32" y="0"/>
                  </a:moveTo>
                  <a:lnTo>
                    <a:pt x="37" y="2"/>
                  </a:lnTo>
                  <a:lnTo>
                    <a:pt x="44" y="6"/>
                  </a:lnTo>
                  <a:lnTo>
                    <a:pt x="49" y="10"/>
                  </a:lnTo>
                  <a:lnTo>
                    <a:pt x="53" y="16"/>
                  </a:lnTo>
                  <a:lnTo>
                    <a:pt x="55" y="21"/>
                  </a:lnTo>
                  <a:lnTo>
                    <a:pt x="59" y="27"/>
                  </a:lnTo>
                  <a:lnTo>
                    <a:pt x="60" y="32"/>
                  </a:lnTo>
                  <a:lnTo>
                    <a:pt x="61" y="39"/>
                  </a:lnTo>
                  <a:lnTo>
                    <a:pt x="57" y="44"/>
                  </a:lnTo>
                  <a:lnTo>
                    <a:pt x="50" y="49"/>
                  </a:lnTo>
                  <a:lnTo>
                    <a:pt x="45" y="50"/>
                  </a:lnTo>
                  <a:lnTo>
                    <a:pt x="39" y="53"/>
                  </a:lnTo>
                  <a:lnTo>
                    <a:pt x="33" y="53"/>
                  </a:lnTo>
                  <a:lnTo>
                    <a:pt x="26" y="54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6" y="35"/>
                  </a:lnTo>
                  <a:lnTo>
                    <a:pt x="10" y="30"/>
                  </a:lnTo>
                  <a:lnTo>
                    <a:pt x="15" y="23"/>
                  </a:lnTo>
                  <a:lnTo>
                    <a:pt x="19" y="17"/>
                  </a:lnTo>
                  <a:lnTo>
                    <a:pt x="24" y="10"/>
                  </a:lnTo>
                  <a:lnTo>
                    <a:pt x="27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69" name="Freeform 421"/>
            <p:cNvSpPr/>
            <p:nvPr/>
          </p:nvSpPr>
          <p:spPr bwMode="auto">
            <a:xfrm>
              <a:off x="6683" y="3716"/>
              <a:ext cx="30" cy="32"/>
            </a:xfrm>
            <a:custGeom>
              <a:gdLst>
                <a:gd name="T0" fmla="*/ 0 w 121"/>
                <a:gd name="T1" fmla="*/ 0 h 126"/>
                <a:gd name="T2" fmla="*/ 0 w 121"/>
                <a:gd name="T3" fmla="*/ 0 h 126"/>
                <a:gd name="T4" fmla="*/ 0 w 121"/>
                <a:gd name="T5" fmla="*/ 0 h 126"/>
                <a:gd name="T6" fmla="*/ 0 w 121"/>
                <a:gd name="T7" fmla="*/ 0 h 126"/>
                <a:gd name="T8" fmla="*/ 0 w 121"/>
                <a:gd name="T9" fmla="*/ 0 h 126"/>
                <a:gd name="T10" fmla="*/ 0 w 121"/>
                <a:gd name="T11" fmla="*/ 0 h 126"/>
                <a:gd name="T12" fmla="*/ 0 w 121"/>
                <a:gd name="T13" fmla="*/ 0 h 126"/>
                <a:gd name="T14" fmla="*/ 0 w 121"/>
                <a:gd name="T15" fmla="*/ 0 h 126"/>
                <a:gd name="T16" fmla="*/ 0 w 121"/>
                <a:gd name="T17" fmla="*/ 0 h 126"/>
                <a:gd name="T18" fmla="*/ 0 w 121"/>
                <a:gd name="T19" fmla="*/ 0 h 126"/>
                <a:gd name="T20" fmla="*/ 0 w 121"/>
                <a:gd name="T21" fmla="*/ 0 h 126"/>
                <a:gd name="T22" fmla="*/ 0 w 121"/>
                <a:gd name="T23" fmla="*/ 0 h 126"/>
                <a:gd name="T24" fmla="*/ 0 w 121"/>
                <a:gd name="T25" fmla="*/ 0 h 126"/>
                <a:gd name="T26" fmla="*/ 0 w 121"/>
                <a:gd name="T27" fmla="*/ 0 h 126"/>
                <a:gd name="T28" fmla="*/ 0 w 121"/>
                <a:gd name="T29" fmla="*/ 0 h 126"/>
                <a:gd name="T30" fmla="*/ 0 w 121"/>
                <a:gd name="T31" fmla="*/ 0 h 126"/>
                <a:gd name="T32" fmla="*/ 0 w 121"/>
                <a:gd name="T33" fmla="*/ 0 h 126"/>
                <a:gd name="T34" fmla="*/ 0 w 121"/>
                <a:gd name="T35" fmla="*/ 0 h 126"/>
                <a:gd name="T36" fmla="*/ 0 w 121"/>
                <a:gd name="T37" fmla="*/ 0 h 126"/>
                <a:gd name="T38" fmla="*/ 0 w 121"/>
                <a:gd name="T39" fmla="*/ 0 h 126"/>
                <a:gd name="T40" fmla="*/ 0 w 121"/>
                <a:gd name="T41" fmla="*/ 0 h 126"/>
                <a:gd name="T42" fmla="*/ 0 w 121"/>
                <a:gd name="T43" fmla="*/ 0 h 126"/>
                <a:gd name="T44" fmla="*/ 0 w 121"/>
                <a:gd name="T45" fmla="*/ 0 h 126"/>
                <a:gd name="T46" fmla="*/ 0 w 121"/>
                <a:gd name="T47" fmla="*/ 0 h 126"/>
                <a:gd name="T48" fmla="*/ 0 w 121"/>
                <a:gd name="T49" fmla="*/ 0 h 126"/>
                <a:gd name="T50" fmla="*/ 0 w 121"/>
                <a:gd name="T51" fmla="*/ 0 h 126"/>
                <a:gd name="T52" fmla="*/ 0 w 121"/>
                <a:gd name="T53" fmla="*/ 0 h 126"/>
                <a:gd name="T54" fmla="*/ 0 w 121"/>
                <a:gd name="T55" fmla="*/ 0 h 126"/>
                <a:gd name="T56" fmla="*/ 0 w 121"/>
                <a:gd name="T57" fmla="*/ 0 h 126"/>
                <a:gd name="T58" fmla="*/ 0 w 121"/>
                <a:gd name="T59" fmla="*/ 0 h 126"/>
                <a:gd name="T60" fmla="*/ 0 w 121"/>
                <a:gd name="T61" fmla="*/ 0 h 126"/>
                <a:gd name="T62" fmla="*/ 0 w 121"/>
                <a:gd name="T63" fmla="*/ 0 h 126"/>
                <a:gd name="T64" fmla="*/ 0 w 121"/>
                <a:gd name="T65" fmla="*/ 0 h 126"/>
                <a:gd name="T66" fmla="*/ 0 w 121"/>
                <a:gd name="T67" fmla="*/ 0 h 1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1"/>
                <a:gd name="T103" fmla="*/ 0 h 126"/>
                <a:gd name="T104" fmla="*/ 121 w 121"/>
                <a:gd name="T105" fmla="*/ 126 h 126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0" h="125">
                  <a:moveTo>
                    <a:pt x="51" y="0"/>
                  </a:moveTo>
                  <a:lnTo>
                    <a:pt x="63" y="0"/>
                  </a:lnTo>
                  <a:lnTo>
                    <a:pt x="75" y="3"/>
                  </a:lnTo>
                  <a:lnTo>
                    <a:pt x="85" y="6"/>
                  </a:lnTo>
                  <a:lnTo>
                    <a:pt x="94" y="12"/>
                  </a:lnTo>
                  <a:lnTo>
                    <a:pt x="100" y="18"/>
                  </a:lnTo>
                  <a:lnTo>
                    <a:pt x="107" y="25"/>
                  </a:lnTo>
                  <a:lnTo>
                    <a:pt x="112" y="32"/>
                  </a:lnTo>
                  <a:lnTo>
                    <a:pt x="117" y="41"/>
                  </a:lnTo>
                  <a:lnTo>
                    <a:pt x="120" y="50"/>
                  </a:lnTo>
                  <a:lnTo>
                    <a:pt x="121" y="59"/>
                  </a:lnTo>
                  <a:lnTo>
                    <a:pt x="120" y="69"/>
                  </a:lnTo>
                  <a:lnTo>
                    <a:pt x="118" y="79"/>
                  </a:lnTo>
                  <a:lnTo>
                    <a:pt x="114" y="87"/>
                  </a:lnTo>
                  <a:lnTo>
                    <a:pt x="110" y="96"/>
                  </a:lnTo>
                  <a:lnTo>
                    <a:pt x="104" y="104"/>
                  </a:lnTo>
                  <a:lnTo>
                    <a:pt x="98" y="113"/>
                  </a:lnTo>
                  <a:lnTo>
                    <a:pt x="87" y="119"/>
                  </a:lnTo>
                  <a:lnTo>
                    <a:pt x="77" y="126"/>
                  </a:lnTo>
                  <a:lnTo>
                    <a:pt x="77" y="121"/>
                  </a:lnTo>
                  <a:lnTo>
                    <a:pt x="80" y="114"/>
                  </a:lnTo>
                  <a:lnTo>
                    <a:pt x="81" y="107"/>
                  </a:lnTo>
                  <a:lnTo>
                    <a:pt x="83" y="100"/>
                  </a:lnTo>
                  <a:lnTo>
                    <a:pt x="85" y="92"/>
                  </a:lnTo>
                  <a:lnTo>
                    <a:pt x="86" y="83"/>
                  </a:lnTo>
                  <a:lnTo>
                    <a:pt x="87" y="76"/>
                  </a:lnTo>
                  <a:lnTo>
                    <a:pt x="87" y="68"/>
                  </a:lnTo>
                  <a:lnTo>
                    <a:pt x="87" y="59"/>
                  </a:lnTo>
                  <a:lnTo>
                    <a:pt x="86" y="52"/>
                  </a:lnTo>
                  <a:lnTo>
                    <a:pt x="83" y="45"/>
                  </a:lnTo>
                  <a:lnTo>
                    <a:pt x="81" y="40"/>
                  </a:lnTo>
                  <a:lnTo>
                    <a:pt x="76" y="34"/>
                  </a:lnTo>
                  <a:lnTo>
                    <a:pt x="71" y="31"/>
                  </a:lnTo>
                  <a:lnTo>
                    <a:pt x="64" y="29"/>
                  </a:lnTo>
                  <a:lnTo>
                    <a:pt x="56" y="29"/>
                  </a:lnTo>
                  <a:lnTo>
                    <a:pt x="54" y="33"/>
                  </a:lnTo>
                  <a:lnTo>
                    <a:pt x="53" y="39"/>
                  </a:lnTo>
                  <a:lnTo>
                    <a:pt x="53" y="45"/>
                  </a:lnTo>
                  <a:lnTo>
                    <a:pt x="53" y="52"/>
                  </a:lnTo>
                  <a:lnTo>
                    <a:pt x="52" y="58"/>
                  </a:lnTo>
                  <a:lnTo>
                    <a:pt x="52" y="65"/>
                  </a:lnTo>
                  <a:lnTo>
                    <a:pt x="51" y="70"/>
                  </a:lnTo>
                  <a:lnTo>
                    <a:pt x="51" y="78"/>
                  </a:lnTo>
                  <a:lnTo>
                    <a:pt x="47" y="82"/>
                  </a:lnTo>
                  <a:lnTo>
                    <a:pt x="45" y="87"/>
                  </a:lnTo>
                  <a:lnTo>
                    <a:pt x="41" y="91"/>
                  </a:lnTo>
                  <a:lnTo>
                    <a:pt x="39" y="94"/>
                  </a:lnTo>
                  <a:lnTo>
                    <a:pt x="33" y="94"/>
                  </a:lnTo>
                  <a:lnTo>
                    <a:pt x="28" y="95"/>
                  </a:lnTo>
                  <a:lnTo>
                    <a:pt x="20" y="93"/>
                  </a:lnTo>
                  <a:lnTo>
                    <a:pt x="14" y="91"/>
                  </a:lnTo>
                  <a:lnTo>
                    <a:pt x="6" y="83"/>
                  </a:lnTo>
                  <a:lnTo>
                    <a:pt x="4" y="78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4" y="45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5" y="26"/>
                  </a:lnTo>
                  <a:lnTo>
                    <a:pt x="18" y="19"/>
                  </a:lnTo>
                  <a:lnTo>
                    <a:pt x="26" y="15"/>
                  </a:lnTo>
                  <a:lnTo>
                    <a:pt x="30" y="10"/>
                  </a:lnTo>
                  <a:lnTo>
                    <a:pt x="38" y="6"/>
                  </a:lnTo>
                  <a:lnTo>
                    <a:pt x="44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70" name="Freeform 422"/>
            <p:cNvSpPr/>
            <p:nvPr/>
          </p:nvSpPr>
          <p:spPr bwMode="auto">
            <a:xfrm>
              <a:off x="7107" y="3716"/>
              <a:ext cx="23" cy="13"/>
            </a:xfrm>
            <a:custGeom>
              <a:gdLst>
                <a:gd name="T0" fmla="*/ 0 w 90"/>
                <a:gd name="T1" fmla="*/ 0 h 51"/>
                <a:gd name="T2" fmla="*/ 0 w 90"/>
                <a:gd name="T3" fmla="*/ 0 h 51"/>
                <a:gd name="T4" fmla="*/ 0 w 90"/>
                <a:gd name="T5" fmla="*/ 0 h 51"/>
                <a:gd name="T6" fmla="*/ 0 w 90"/>
                <a:gd name="T7" fmla="*/ 0 h 51"/>
                <a:gd name="T8" fmla="*/ 0 w 90"/>
                <a:gd name="T9" fmla="*/ 0 h 51"/>
                <a:gd name="T10" fmla="*/ 0 w 90"/>
                <a:gd name="T11" fmla="*/ 0 h 51"/>
                <a:gd name="T12" fmla="*/ 0 w 90"/>
                <a:gd name="T13" fmla="*/ 0 h 51"/>
                <a:gd name="T14" fmla="*/ 0 w 90"/>
                <a:gd name="T15" fmla="*/ 0 h 51"/>
                <a:gd name="T16" fmla="*/ 0 w 90"/>
                <a:gd name="T17" fmla="*/ 0 h 51"/>
                <a:gd name="T18" fmla="*/ 0 w 90"/>
                <a:gd name="T19" fmla="*/ 0 h 51"/>
                <a:gd name="T20" fmla="*/ 0 w 90"/>
                <a:gd name="T21" fmla="*/ 0 h 51"/>
                <a:gd name="T22" fmla="*/ 0 w 90"/>
                <a:gd name="T23" fmla="*/ 0 h 51"/>
                <a:gd name="T24" fmla="*/ 0 w 90"/>
                <a:gd name="T25" fmla="*/ 0 h 51"/>
                <a:gd name="T26" fmla="*/ 0 w 90"/>
                <a:gd name="T27" fmla="*/ 0 h 51"/>
                <a:gd name="T28" fmla="*/ 0 w 90"/>
                <a:gd name="T29" fmla="*/ 0 h 51"/>
                <a:gd name="T30" fmla="*/ 0 w 90"/>
                <a:gd name="T31" fmla="*/ 0 h 51"/>
                <a:gd name="T32" fmla="*/ 0 w 90"/>
                <a:gd name="T33" fmla="*/ 0 h 51"/>
                <a:gd name="T34" fmla="*/ 0 w 90"/>
                <a:gd name="T35" fmla="*/ 0 h 51"/>
                <a:gd name="T36" fmla="*/ 0 w 90"/>
                <a:gd name="T37" fmla="*/ 0 h 51"/>
                <a:gd name="T38" fmla="*/ 0 w 90"/>
                <a:gd name="T39" fmla="*/ 0 h 51"/>
                <a:gd name="T40" fmla="*/ 0 w 90"/>
                <a:gd name="T41" fmla="*/ 0 h 51"/>
                <a:gd name="T42" fmla="*/ 0 w 90"/>
                <a:gd name="T43" fmla="*/ 0 h 51"/>
                <a:gd name="T44" fmla="*/ 0 w 90"/>
                <a:gd name="T45" fmla="*/ 0 h 51"/>
                <a:gd name="T46" fmla="*/ 0 w 90"/>
                <a:gd name="T47" fmla="*/ 0 h 51"/>
                <a:gd name="T48" fmla="*/ 0 w 90"/>
                <a:gd name="T49" fmla="*/ 0 h 51"/>
                <a:gd name="T50" fmla="*/ 0 w 90"/>
                <a:gd name="T51" fmla="*/ 0 h 51"/>
                <a:gd name="T52" fmla="*/ 0 w 90"/>
                <a:gd name="T53" fmla="*/ 0 h 51"/>
                <a:gd name="T54" fmla="*/ 0 w 90"/>
                <a:gd name="T55" fmla="*/ 0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0"/>
                <a:gd name="T85" fmla="*/ 0 h 51"/>
                <a:gd name="T86" fmla="*/ 90 w 90"/>
                <a:gd name="T87" fmla="*/ 51 h 51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0" h="51">
                  <a:moveTo>
                    <a:pt x="74" y="0"/>
                  </a:moveTo>
                  <a:lnTo>
                    <a:pt x="79" y="6"/>
                  </a:lnTo>
                  <a:lnTo>
                    <a:pt x="84" y="11"/>
                  </a:lnTo>
                  <a:lnTo>
                    <a:pt x="89" y="16"/>
                  </a:lnTo>
                  <a:lnTo>
                    <a:pt x="90" y="24"/>
                  </a:lnTo>
                  <a:lnTo>
                    <a:pt x="81" y="26"/>
                  </a:lnTo>
                  <a:lnTo>
                    <a:pt x="73" y="30"/>
                  </a:lnTo>
                  <a:lnTo>
                    <a:pt x="65" y="36"/>
                  </a:lnTo>
                  <a:lnTo>
                    <a:pt x="57" y="41"/>
                  </a:lnTo>
                  <a:lnTo>
                    <a:pt x="48" y="46"/>
                  </a:lnTo>
                  <a:lnTo>
                    <a:pt x="39" y="50"/>
                  </a:lnTo>
                  <a:lnTo>
                    <a:pt x="30" y="51"/>
                  </a:lnTo>
                  <a:lnTo>
                    <a:pt x="21" y="51"/>
                  </a:lnTo>
                  <a:lnTo>
                    <a:pt x="20" y="48"/>
                  </a:lnTo>
                  <a:lnTo>
                    <a:pt x="24" y="45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4" y="44"/>
                  </a:lnTo>
                  <a:lnTo>
                    <a:pt x="0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26" y="26"/>
                  </a:lnTo>
                  <a:lnTo>
                    <a:pt x="37" y="21"/>
                  </a:lnTo>
                  <a:lnTo>
                    <a:pt x="47" y="17"/>
                  </a:lnTo>
                  <a:lnTo>
                    <a:pt x="57" y="12"/>
                  </a:lnTo>
                  <a:lnTo>
                    <a:pt x="66" y="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71" name="Freeform 423"/>
            <p:cNvSpPr/>
            <p:nvPr/>
          </p:nvSpPr>
          <p:spPr bwMode="auto">
            <a:xfrm>
              <a:off x="6746" y="3721"/>
              <a:ext cx="36" cy="32"/>
            </a:xfrm>
            <a:custGeom>
              <a:gdLst>
                <a:gd name="T0" fmla="*/ 0 w 145"/>
                <a:gd name="T1" fmla="*/ 0 h 129"/>
                <a:gd name="T2" fmla="*/ 0 w 145"/>
                <a:gd name="T3" fmla="*/ 0 h 129"/>
                <a:gd name="T4" fmla="*/ 0 w 145"/>
                <a:gd name="T5" fmla="*/ 0 h 129"/>
                <a:gd name="T6" fmla="*/ 0 w 145"/>
                <a:gd name="T7" fmla="*/ 0 h 129"/>
                <a:gd name="T8" fmla="*/ 0 w 145"/>
                <a:gd name="T9" fmla="*/ 0 h 129"/>
                <a:gd name="T10" fmla="*/ 0 w 145"/>
                <a:gd name="T11" fmla="*/ 0 h 129"/>
                <a:gd name="T12" fmla="*/ 0 w 145"/>
                <a:gd name="T13" fmla="*/ 0 h 129"/>
                <a:gd name="T14" fmla="*/ 0 w 145"/>
                <a:gd name="T15" fmla="*/ 0 h 129"/>
                <a:gd name="T16" fmla="*/ 0 w 145"/>
                <a:gd name="T17" fmla="*/ 0 h 129"/>
                <a:gd name="T18" fmla="*/ 0 w 145"/>
                <a:gd name="T19" fmla="*/ 0 h 129"/>
                <a:gd name="T20" fmla="*/ 0 w 145"/>
                <a:gd name="T21" fmla="*/ 0 h 129"/>
                <a:gd name="T22" fmla="*/ 0 w 145"/>
                <a:gd name="T23" fmla="*/ 0 h 129"/>
                <a:gd name="T24" fmla="*/ 0 w 145"/>
                <a:gd name="T25" fmla="*/ 0 h 129"/>
                <a:gd name="T26" fmla="*/ 0 w 145"/>
                <a:gd name="T27" fmla="*/ 0 h 129"/>
                <a:gd name="T28" fmla="*/ 0 w 145"/>
                <a:gd name="T29" fmla="*/ 0 h 129"/>
                <a:gd name="T30" fmla="*/ 0 w 145"/>
                <a:gd name="T31" fmla="*/ 0 h 129"/>
                <a:gd name="T32" fmla="*/ 0 w 145"/>
                <a:gd name="T33" fmla="*/ 0 h 129"/>
                <a:gd name="T34" fmla="*/ 0 w 145"/>
                <a:gd name="T35" fmla="*/ 0 h 129"/>
                <a:gd name="T36" fmla="*/ 0 w 145"/>
                <a:gd name="T37" fmla="*/ 0 h 129"/>
                <a:gd name="T38" fmla="*/ 0 w 145"/>
                <a:gd name="T39" fmla="*/ 0 h 129"/>
                <a:gd name="T40" fmla="*/ 0 w 145"/>
                <a:gd name="T41" fmla="*/ 0 h 129"/>
                <a:gd name="T42" fmla="*/ 0 w 145"/>
                <a:gd name="T43" fmla="*/ 0 h 129"/>
                <a:gd name="T44" fmla="*/ 0 w 145"/>
                <a:gd name="T45" fmla="*/ 0 h 129"/>
                <a:gd name="T46" fmla="*/ 0 w 145"/>
                <a:gd name="T47" fmla="*/ 0 h 129"/>
                <a:gd name="T48" fmla="*/ 0 w 145"/>
                <a:gd name="T49" fmla="*/ 0 h 129"/>
                <a:gd name="T50" fmla="*/ 0 w 145"/>
                <a:gd name="T51" fmla="*/ 0 h 129"/>
                <a:gd name="T52" fmla="*/ 0 w 145"/>
                <a:gd name="T53" fmla="*/ 0 h 129"/>
                <a:gd name="T54" fmla="*/ 0 w 145"/>
                <a:gd name="T55" fmla="*/ 0 h 129"/>
                <a:gd name="T56" fmla="*/ 0 w 145"/>
                <a:gd name="T57" fmla="*/ 0 h 129"/>
                <a:gd name="T58" fmla="*/ 0 w 145"/>
                <a:gd name="T59" fmla="*/ 0 h 129"/>
                <a:gd name="T60" fmla="*/ 0 w 145"/>
                <a:gd name="T61" fmla="*/ 0 h 129"/>
                <a:gd name="T62" fmla="*/ 0 w 145"/>
                <a:gd name="T63" fmla="*/ 0 h 129"/>
                <a:gd name="T64" fmla="*/ 0 w 145"/>
                <a:gd name="T65" fmla="*/ 0 h 129"/>
                <a:gd name="T66" fmla="*/ 0 w 145"/>
                <a:gd name="T67" fmla="*/ 0 h 129"/>
                <a:gd name="T68" fmla="*/ 0 w 145"/>
                <a:gd name="T69" fmla="*/ 0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5"/>
                <a:gd name="T106" fmla="*/ 0 h 129"/>
                <a:gd name="T107" fmla="*/ 145 w 145"/>
                <a:gd name="T108" fmla="*/ 129 h 129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5" h="129">
                  <a:moveTo>
                    <a:pt x="50" y="3"/>
                  </a:moveTo>
                  <a:lnTo>
                    <a:pt x="59" y="0"/>
                  </a:lnTo>
                  <a:lnTo>
                    <a:pt x="70" y="1"/>
                  </a:lnTo>
                  <a:lnTo>
                    <a:pt x="80" y="3"/>
                  </a:lnTo>
                  <a:lnTo>
                    <a:pt x="92" y="9"/>
                  </a:lnTo>
                  <a:lnTo>
                    <a:pt x="100" y="13"/>
                  </a:lnTo>
                  <a:lnTo>
                    <a:pt x="111" y="20"/>
                  </a:lnTo>
                  <a:lnTo>
                    <a:pt x="120" y="27"/>
                  </a:lnTo>
                  <a:lnTo>
                    <a:pt x="128" y="36"/>
                  </a:lnTo>
                  <a:lnTo>
                    <a:pt x="134" y="45"/>
                  </a:lnTo>
                  <a:lnTo>
                    <a:pt x="139" y="53"/>
                  </a:lnTo>
                  <a:lnTo>
                    <a:pt x="143" y="64"/>
                  </a:lnTo>
                  <a:lnTo>
                    <a:pt x="145" y="75"/>
                  </a:lnTo>
                  <a:lnTo>
                    <a:pt x="144" y="83"/>
                  </a:lnTo>
                  <a:lnTo>
                    <a:pt x="141" y="93"/>
                  </a:lnTo>
                  <a:lnTo>
                    <a:pt x="135" y="102"/>
                  </a:lnTo>
                  <a:lnTo>
                    <a:pt x="129" y="111"/>
                  </a:lnTo>
                  <a:lnTo>
                    <a:pt x="123" y="113"/>
                  </a:lnTo>
                  <a:lnTo>
                    <a:pt x="117" y="116"/>
                  </a:lnTo>
                  <a:lnTo>
                    <a:pt x="110" y="117"/>
                  </a:lnTo>
                  <a:lnTo>
                    <a:pt x="103" y="120"/>
                  </a:lnTo>
                  <a:lnTo>
                    <a:pt x="94" y="122"/>
                  </a:lnTo>
                  <a:lnTo>
                    <a:pt x="87" y="126"/>
                  </a:lnTo>
                  <a:lnTo>
                    <a:pt x="78" y="127"/>
                  </a:lnTo>
                  <a:lnTo>
                    <a:pt x="71" y="128"/>
                  </a:lnTo>
                  <a:lnTo>
                    <a:pt x="64" y="129"/>
                  </a:lnTo>
                  <a:lnTo>
                    <a:pt x="58" y="128"/>
                  </a:lnTo>
                  <a:lnTo>
                    <a:pt x="67" y="122"/>
                  </a:lnTo>
                  <a:lnTo>
                    <a:pt x="76" y="116"/>
                  </a:lnTo>
                  <a:lnTo>
                    <a:pt x="81" y="106"/>
                  </a:lnTo>
                  <a:lnTo>
                    <a:pt x="87" y="96"/>
                  </a:lnTo>
                  <a:lnTo>
                    <a:pt x="88" y="85"/>
                  </a:lnTo>
                  <a:lnTo>
                    <a:pt x="91" y="75"/>
                  </a:lnTo>
                  <a:lnTo>
                    <a:pt x="90" y="63"/>
                  </a:lnTo>
                  <a:lnTo>
                    <a:pt x="88" y="53"/>
                  </a:lnTo>
                  <a:lnTo>
                    <a:pt x="85" y="42"/>
                  </a:lnTo>
                  <a:lnTo>
                    <a:pt x="79" y="35"/>
                  </a:lnTo>
                  <a:lnTo>
                    <a:pt x="73" y="28"/>
                  </a:lnTo>
                  <a:lnTo>
                    <a:pt x="65" y="25"/>
                  </a:lnTo>
                  <a:lnTo>
                    <a:pt x="56" y="23"/>
                  </a:lnTo>
                  <a:lnTo>
                    <a:pt x="47" y="25"/>
                  </a:lnTo>
                  <a:lnTo>
                    <a:pt x="37" y="32"/>
                  </a:lnTo>
                  <a:lnTo>
                    <a:pt x="26" y="41"/>
                  </a:lnTo>
                  <a:lnTo>
                    <a:pt x="26" y="56"/>
                  </a:lnTo>
                  <a:lnTo>
                    <a:pt x="33" y="56"/>
                  </a:lnTo>
                  <a:lnTo>
                    <a:pt x="40" y="59"/>
                  </a:lnTo>
                  <a:lnTo>
                    <a:pt x="44" y="60"/>
                  </a:lnTo>
                  <a:lnTo>
                    <a:pt x="49" y="63"/>
                  </a:lnTo>
                  <a:lnTo>
                    <a:pt x="52" y="67"/>
                  </a:lnTo>
                  <a:lnTo>
                    <a:pt x="53" y="75"/>
                  </a:lnTo>
                  <a:lnTo>
                    <a:pt x="49" y="82"/>
                  </a:lnTo>
                  <a:lnTo>
                    <a:pt x="44" y="91"/>
                  </a:lnTo>
                  <a:lnTo>
                    <a:pt x="39" y="100"/>
                  </a:lnTo>
                  <a:lnTo>
                    <a:pt x="34" y="108"/>
                  </a:lnTo>
                  <a:lnTo>
                    <a:pt x="23" y="103"/>
                  </a:lnTo>
                  <a:lnTo>
                    <a:pt x="17" y="98"/>
                  </a:lnTo>
                  <a:lnTo>
                    <a:pt x="9" y="91"/>
                  </a:lnTo>
                  <a:lnTo>
                    <a:pt x="6" y="85"/>
                  </a:lnTo>
                  <a:lnTo>
                    <a:pt x="3" y="77"/>
                  </a:lnTo>
                  <a:lnTo>
                    <a:pt x="2" y="69"/>
                  </a:lnTo>
                  <a:lnTo>
                    <a:pt x="0" y="62"/>
                  </a:lnTo>
                  <a:lnTo>
                    <a:pt x="3" y="53"/>
                  </a:lnTo>
                  <a:lnTo>
                    <a:pt x="4" y="45"/>
                  </a:lnTo>
                  <a:lnTo>
                    <a:pt x="8" y="37"/>
                  </a:lnTo>
                  <a:lnTo>
                    <a:pt x="11" y="29"/>
                  </a:lnTo>
                  <a:lnTo>
                    <a:pt x="18" y="23"/>
                  </a:lnTo>
                  <a:lnTo>
                    <a:pt x="23" y="16"/>
                  </a:lnTo>
                  <a:lnTo>
                    <a:pt x="31" y="11"/>
                  </a:lnTo>
                  <a:lnTo>
                    <a:pt x="40" y="7"/>
                  </a:lnTo>
                  <a:lnTo>
                    <a:pt x="5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72" name="Freeform 424"/>
            <p:cNvSpPr/>
            <p:nvPr/>
          </p:nvSpPr>
          <p:spPr bwMode="auto">
            <a:xfrm>
              <a:off x="6988" y="3722"/>
              <a:ext cx="11" cy="18"/>
            </a:xfrm>
            <a:custGeom>
              <a:gdLst>
                <a:gd name="T0" fmla="*/ 0 w 42"/>
                <a:gd name="T1" fmla="*/ 0 h 70"/>
                <a:gd name="T2" fmla="*/ 0 w 42"/>
                <a:gd name="T3" fmla="*/ 0 h 70"/>
                <a:gd name="T4" fmla="*/ 0 w 42"/>
                <a:gd name="T5" fmla="*/ 0 h 70"/>
                <a:gd name="T6" fmla="*/ 0 w 42"/>
                <a:gd name="T7" fmla="*/ 0 h 70"/>
                <a:gd name="T8" fmla="*/ 0 w 42"/>
                <a:gd name="T9" fmla="*/ 0 h 70"/>
                <a:gd name="T10" fmla="*/ 0 w 42"/>
                <a:gd name="T11" fmla="*/ 0 h 70"/>
                <a:gd name="T12" fmla="*/ 0 w 42"/>
                <a:gd name="T13" fmla="*/ 0 h 70"/>
                <a:gd name="T14" fmla="*/ 0 w 42"/>
                <a:gd name="T15" fmla="*/ 0 h 70"/>
                <a:gd name="T16" fmla="*/ 0 w 42"/>
                <a:gd name="T17" fmla="*/ 0 h 70"/>
                <a:gd name="T18" fmla="*/ 0 w 42"/>
                <a:gd name="T19" fmla="*/ 0 h 70"/>
                <a:gd name="T20" fmla="*/ 0 w 42"/>
                <a:gd name="T21" fmla="*/ 0 h 70"/>
                <a:gd name="T22" fmla="*/ 0 w 42"/>
                <a:gd name="T23" fmla="*/ 0 h 70"/>
                <a:gd name="T24" fmla="*/ 0 w 42"/>
                <a:gd name="T25" fmla="*/ 0 h 70"/>
                <a:gd name="T26" fmla="*/ 0 w 42"/>
                <a:gd name="T27" fmla="*/ 0 h 70"/>
                <a:gd name="T28" fmla="*/ 0 w 42"/>
                <a:gd name="T29" fmla="*/ 0 h 70"/>
                <a:gd name="T30" fmla="*/ 0 w 42"/>
                <a:gd name="T31" fmla="*/ 0 h 70"/>
                <a:gd name="T32" fmla="*/ 0 w 42"/>
                <a:gd name="T33" fmla="*/ 0 h 70"/>
                <a:gd name="T34" fmla="*/ 0 w 42"/>
                <a:gd name="T35" fmla="*/ 0 h 70"/>
                <a:gd name="T36" fmla="*/ 0 w 42"/>
                <a:gd name="T37" fmla="*/ 0 h 70"/>
                <a:gd name="T38" fmla="*/ 0 w 42"/>
                <a:gd name="T39" fmla="*/ 0 h 70"/>
                <a:gd name="T40" fmla="*/ 0 w 42"/>
                <a:gd name="T41" fmla="*/ 0 h 70"/>
                <a:gd name="T42" fmla="*/ 0 w 42"/>
                <a:gd name="T43" fmla="*/ 0 h 70"/>
                <a:gd name="T44" fmla="*/ 0 w 42"/>
                <a:gd name="T45" fmla="*/ 0 h 70"/>
                <a:gd name="T46" fmla="*/ 0 w 42"/>
                <a:gd name="T47" fmla="*/ 0 h 70"/>
                <a:gd name="T48" fmla="*/ 0 w 42"/>
                <a:gd name="T49" fmla="*/ 0 h 70"/>
                <a:gd name="T50" fmla="*/ 0 w 42"/>
                <a:gd name="T51" fmla="*/ 0 h 70"/>
                <a:gd name="T52" fmla="*/ 0 w 42"/>
                <a:gd name="T53" fmla="*/ 0 h 70"/>
                <a:gd name="T54" fmla="*/ 0 w 42"/>
                <a:gd name="T55" fmla="*/ 0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"/>
                <a:gd name="T85" fmla="*/ 0 h 70"/>
                <a:gd name="T86" fmla="*/ 42 w 42"/>
                <a:gd name="T87" fmla="*/ 70 h 70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" h="70">
                  <a:moveTo>
                    <a:pt x="13" y="2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1" y="12"/>
                  </a:lnTo>
                  <a:lnTo>
                    <a:pt x="41" y="17"/>
                  </a:lnTo>
                  <a:lnTo>
                    <a:pt x="42" y="23"/>
                  </a:lnTo>
                  <a:lnTo>
                    <a:pt x="41" y="29"/>
                  </a:lnTo>
                  <a:lnTo>
                    <a:pt x="38" y="35"/>
                  </a:lnTo>
                  <a:lnTo>
                    <a:pt x="33" y="45"/>
                  </a:lnTo>
                  <a:lnTo>
                    <a:pt x="26" y="56"/>
                  </a:lnTo>
                  <a:lnTo>
                    <a:pt x="18" y="63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3" y="58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2" y="29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6" y="14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73" name="Freeform 425"/>
            <p:cNvSpPr/>
            <p:nvPr/>
          </p:nvSpPr>
          <p:spPr bwMode="auto">
            <a:xfrm>
              <a:off x="6722" y="3726"/>
              <a:ext cx="21" cy="6"/>
            </a:xfrm>
            <a:custGeom>
              <a:gdLst>
                <a:gd name="T0" fmla="*/ 0 w 83"/>
                <a:gd name="T1" fmla="*/ 0 h 24"/>
                <a:gd name="T2" fmla="*/ 0 w 83"/>
                <a:gd name="T3" fmla="*/ 0 h 24"/>
                <a:gd name="T4" fmla="*/ 0 w 83"/>
                <a:gd name="T5" fmla="*/ 0 h 24"/>
                <a:gd name="T6" fmla="*/ 0 w 83"/>
                <a:gd name="T7" fmla="*/ 0 h 24"/>
                <a:gd name="T8" fmla="*/ 0 w 83"/>
                <a:gd name="T9" fmla="*/ 0 h 24"/>
                <a:gd name="T10" fmla="*/ 0 w 83"/>
                <a:gd name="T11" fmla="*/ 0 h 24"/>
                <a:gd name="T12" fmla="*/ 0 w 83"/>
                <a:gd name="T13" fmla="*/ 0 h 24"/>
                <a:gd name="T14" fmla="*/ 0 w 83"/>
                <a:gd name="T15" fmla="*/ 0 h 24"/>
                <a:gd name="T16" fmla="*/ 0 w 83"/>
                <a:gd name="T17" fmla="*/ 0 h 24"/>
                <a:gd name="T18" fmla="*/ 0 w 83"/>
                <a:gd name="T19" fmla="*/ 0 h 24"/>
                <a:gd name="T20" fmla="*/ 0 w 83"/>
                <a:gd name="T21" fmla="*/ 0 h 24"/>
                <a:gd name="T22" fmla="*/ 0 w 83"/>
                <a:gd name="T23" fmla="*/ 0 h 24"/>
                <a:gd name="T24" fmla="*/ 0 w 83"/>
                <a:gd name="T25" fmla="*/ 0 h 24"/>
                <a:gd name="T26" fmla="*/ 0 w 83"/>
                <a:gd name="T27" fmla="*/ 0 h 24"/>
                <a:gd name="T28" fmla="*/ 0 w 83"/>
                <a:gd name="T29" fmla="*/ 0 h 24"/>
                <a:gd name="T30" fmla="*/ 0 w 83"/>
                <a:gd name="T31" fmla="*/ 0 h 24"/>
                <a:gd name="T32" fmla="*/ 0 w 83"/>
                <a:gd name="T33" fmla="*/ 0 h 24"/>
                <a:gd name="T34" fmla="*/ 0 w 83"/>
                <a:gd name="T35" fmla="*/ 0 h 24"/>
                <a:gd name="T36" fmla="*/ 0 w 83"/>
                <a:gd name="T37" fmla="*/ 0 h 24"/>
                <a:gd name="T38" fmla="*/ 0 w 83"/>
                <a:gd name="T39" fmla="*/ 0 h 24"/>
                <a:gd name="T40" fmla="*/ 0 w 83"/>
                <a:gd name="T41" fmla="*/ 0 h 24"/>
                <a:gd name="T42" fmla="*/ 0 w 83"/>
                <a:gd name="T43" fmla="*/ 0 h 24"/>
                <a:gd name="T44" fmla="*/ 0 w 83"/>
                <a:gd name="T45" fmla="*/ 0 h 24"/>
                <a:gd name="T46" fmla="*/ 0 w 83"/>
                <a:gd name="T47" fmla="*/ 0 h 24"/>
                <a:gd name="T48" fmla="*/ 0 w 83"/>
                <a:gd name="T49" fmla="*/ 0 h 24"/>
                <a:gd name="T50" fmla="*/ 0 w 83"/>
                <a:gd name="T51" fmla="*/ 0 h 24"/>
                <a:gd name="T52" fmla="*/ 0 w 83"/>
                <a:gd name="T53" fmla="*/ 0 h 24"/>
                <a:gd name="T54" fmla="*/ 0 w 83"/>
                <a:gd name="T55" fmla="*/ 0 h 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3"/>
                <a:gd name="T85" fmla="*/ 0 h 24"/>
                <a:gd name="T86" fmla="*/ 83 w 83"/>
                <a:gd name="T87" fmla="*/ 24 h 24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3" h="24">
                  <a:moveTo>
                    <a:pt x="17" y="1"/>
                  </a:moveTo>
                  <a:lnTo>
                    <a:pt x="25" y="0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7" y="1"/>
                  </a:lnTo>
                  <a:lnTo>
                    <a:pt x="75" y="2"/>
                  </a:lnTo>
                  <a:lnTo>
                    <a:pt x="83" y="5"/>
                  </a:lnTo>
                  <a:lnTo>
                    <a:pt x="79" y="7"/>
                  </a:lnTo>
                  <a:lnTo>
                    <a:pt x="76" y="11"/>
                  </a:lnTo>
                  <a:lnTo>
                    <a:pt x="73" y="16"/>
                  </a:lnTo>
                  <a:lnTo>
                    <a:pt x="75" y="23"/>
                  </a:lnTo>
                  <a:lnTo>
                    <a:pt x="69" y="23"/>
                  </a:lnTo>
                  <a:lnTo>
                    <a:pt x="60" y="23"/>
                  </a:lnTo>
                  <a:lnTo>
                    <a:pt x="52" y="23"/>
                  </a:lnTo>
                  <a:lnTo>
                    <a:pt x="43" y="24"/>
                  </a:lnTo>
                  <a:lnTo>
                    <a:pt x="34" y="23"/>
                  </a:lnTo>
                  <a:lnTo>
                    <a:pt x="23" y="21"/>
                  </a:lnTo>
                  <a:lnTo>
                    <a:pt x="14" y="20"/>
                  </a:lnTo>
                  <a:lnTo>
                    <a:pt x="8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6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74" name="Freeform 426"/>
            <p:cNvSpPr/>
            <p:nvPr/>
          </p:nvSpPr>
          <p:spPr bwMode="auto">
            <a:xfrm>
              <a:off x="6789" y="3731"/>
              <a:ext cx="382" cy="183"/>
            </a:xfrm>
            <a:custGeom>
              <a:gdLst>
                <a:gd name="T0" fmla="*/ 0 w 1527"/>
                <a:gd name="T1" fmla="*/ 0 h 733"/>
                <a:gd name="T2" fmla="*/ 0 w 1527"/>
                <a:gd name="T3" fmla="*/ 0 h 733"/>
                <a:gd name="T4" fmla="*/ 0 w 1527"/>
                <a:gd name="T5" fmla="*/ 0 h 733"/>
                <a:gd name="T6" fmla="*/ 0 w 1527"/>
                <a:gd name="T7" fmla="*/ 0 h 733"/>
                <a:gd name="T8" fmla="*/ 0 w 1527"/>
                <a:gd name="T9" fmla="*/ 0 h 733"/>
                <a:gd name="T10" fmla="*/ 0 w 1527"/>
                <a:gd name="T11" fmla="*/ 0 h 733"/>
                <a:gd name="T12" fmla="*/ 0 w 1527"/>
                <a:gd name="T13" fmla="*/ 0 h 733"/>
                <a:gd name="T14" fmla="*/ 0 w 1527"/>
                <a:gd name="T15" fmla="*/ 0 h 733"/>
                <a:gd name="T16" fmla="*/ 0 w 1527"/>
                <a:gd name="T17" fmla="*/ 0 h 733"/>
                <a:gd name="T18" fmla="*/ 0 w 1527"/>
                <a:gd name="T19" fmla="*/ 0 h 733"/>
                <a:gd name="T20" fmla="*/ 0 w 1527"/>
                <a:gd name="T21" fmla="*/ 0 h 733"/>
                <a:gd name="T22" fmla="*/ 0 w 1527"/>
                <a:gd name="T23" fmla="*/ 0 h 733"/>
                <a:gd name="T24" fmla="*/ 0 w 1527"/>
                <a:gd name="T25" fmla="*/ 0 h 733"/>
                <a:gd name="T26" fmla="*/ 0 w 1527"/>
                <a:gd name="T27" fmla="*/ 0 h 733"/>
                <a:gd name="T28" fmla="*/ 0 w 1527"/>
                <a:gd name="T29" fmla="*/ 0 h 733"/>
                <a:gd name="T30" fmla="*/ 0 w 1527"/>
                <a:gd name="T31" fmla="*/ 0 h 733"/>
                <a:gd name="T32" fmla="*/ 0 w 1527"/>
                <a:gd name="T33" fmla="*/ 0 h 733"/>
                <a:gd name="T34" fmla="*/ 0 w 1527"/>
                <a:gd name="T35" fmla="*/ 0 h 733"/>
                <a:gd name="T36" fmla="*/ 0 w 1527"/>
                <a:gd name="T37" fmla="*/ 0 h 733"/>
                <a:gd name="T38" fmla="*/ 0 w 1527"/>
                <a:gd name="T39" fmla="*/ 0 h 733"/>
                <a:gd name="T40" fmla="*/ 0 w 1527"/>
                <a:gd name="T41" fmla="*/ 0 h 733"/>
                <a:gd name="T42" fmla="*/ 0 w 1527"/>
                <a:gd name="T43" fmla="*/ 0 h 733"/>
                <a:gd name="T44" fmla="*/ 0 w 1527"/>
                <a:gd name="T45" fmla="*/ 0 h 733"/>
                <a:gd name="T46" fmla="*/ 0 w 1527"/>
                <a:gd name="T47" fmla="*/ 0 h 733"/>
                <a:gd name="T48" fmla="*/ 0 w 1527"/>
                <a:gd name="T49" fmla="*/ 0 h 733"/>
                <a:gd name="T50" fmla="*/ 0 w 1527"/>
                <a:gd name="T51" fmla="*/ 0 h 733"/>
                <a:gd name="T52" fmla="*/ 0 w 1527"/>
                <a:gd name="T53" fmla="*/ 0 h 733"/>
                <a:gd name="T54" fmla="*/ 0 w 1527"/>
                <a:gd name="T55" fmla="*/ 0 h 733"/>
                <a:gd name="T56" fmla="*/ 0 w 1527"/>
                <a:gd name="T57" fmla="*/ 0 h 733"/>
                <a:gd name="T58" fmla="*/ 0 w 1527"/>
                <a:gd name="T59" fmla="*/ 0 h 733"/>
                <a:gd name="T60" fmla="*/ 0 w 1527"/>
                <a:gd name="T61" fmla="*/ 0 h 733"/>
                <a:gd name="T62" fmla="*/ 0 w 1527"/>
                <a:gd name="T63" fmla="*/ 0 h 733"/>
                <a:gd name="T64" fmla="*/ 0 w 1527"/>
                <a:gd name="T65" fmla="*/ 0 h 733"/>
                <a:gd name="T66" fmla="*/ 0 w 1527"/>
                <a:gd name="T67" fmla="*/ 0 h 733"/>
                <a:gd name="T68" fmla="*/ 0 w 1527"/>
                <a:gd name="T69" fmla="*/ 0 h 733"/>
                <a:gd name="T70" fmla="*/ 0 w 1527"/>
                <a:gd name="T71" fmla="*/ 0 h 733"/>
                <a:gd name="T72" fmla="*/ 0 w 1527"/>
                <a:gd name="T73" fmla="*/ 0 h 733"/>
                <a:gd name="T74" fmla="*/ 0 w 1527"/>
                <a:gd name="T75" fmla="*/ 0 h 733"/>
                <a:gd name="T76" fmla="*/ 0 w 1527"/>
                <a:gd name="T77" fmla="*/ 0 h 733"/>
                <a:gd name="T78" fmla="*/ 0 w 1527"/>
                <a:gd name="T79" fmla="*/ 0 h 733"/>
                <a:gd name="T80" fmla="*/ 0 w 1527"/>
                <a:gd name="T81" fmla="*/ 0 h 733"/>
                <a:gd name="T82" fmla="*/ 0 w 1527"/>
                <a:gd name="T83" fmla="*/ 0 h 733"/>
                <a:gd name="T84" fmla="*/ 0 w 1527"/>
                <a:gd name="T85" fmla="*/ 0 h 733"/>
                <a:gd name="T86" fmla="*/ 0 w 1527"/>
                <a:gd name="T87" fmla="*/ 0 h 733"/>
                <a:gd name="T88" fmla="*/ 0 w 1527"/>
                <a:gd name="T89" fmla="*/ 0 h 733"/>
                <a:gd name="T90" fmla="*/ 0 w 1527"/>
                <a:gd name="T91" fmla="*/ 0 h 733"/>
                <a:gd name="T92" fmla="*/ 0 w 1527"/>
                <a:gd name="T93" fmla="*/ 0 h 733"/>
                <a:gd name="T94" fmla="*/ 0 w 1527"/>
                <a:gd name="T95" fmla="*/ 0 h 733"/>
                <a:gd name="T96" fmla="*/ 0 w 1527"/>
                <a:gd name="T97" fmla="*/ 0 h 733"/>
                <a:gd name="T98" fmla="*/ 0 w 1527"/>
                <a:gd name="T99" fmla="*/ 0 h 733"/>
                <a:gd name="T100" fmla="*/ 0 w 1527"/>
                <a:gd name="T101" fmla="*/ 0 h 733"/>
                <a:gd name="T102" fmla="*/ 0 w 1527"/>
                <a:gd name="T103" fmla="*/ 0 h 733"/>
                <a:gd name="T104" fmla="*/ 0 w 1527"/>
                <a:gd name="T105" fmla="*/ 0 h 733"/>
                <a:gd name="T106" fmla="*/ 0 w 1527"/>
                <a:gd name="T107" fmla="*/ 0 h 733"/>
                <a:gd name="T108" fmla="*/ 0 w 1527"/>
                <a:gd name="T109" fmla="*/ 0 h 733"/>
                <a:gd name="T110" fmla="*/ 0 w 1527"/>
                <a:gd name="T111" fmla="*/ 0 h 733"/>
                <a:gd name="T112" fmla="*/ 0 w 1527"/>
                <a:gd name="T113" fmla="*/ 0 h 733"/>
                <a:gd name="T114" fmla="*/ 0 w 1527"/>
                <a:gd name="T115" fmla="*/ 0 h 733"/>
                <a:gd name="T116" fmla="*/ 0 w 1527"/>
                <a:gd name="T117" fmla="*/ 0 h 733"/>
                <a:gd name="T118" fmla="*/ 0 w 1527"/>
                <a:gd name="T119" fmla="*/ 0 h 733"/>
                <a:gd name="T120" fmla="*/ 0 w 1527"/>
                <a:gd name="T121" fmla="*/ 0 h 733"/>
                <a:gd name="T122" fmla="*/ 0 w 1527"/>
                <a:gd name="T123" fmla="*/ 0 h 7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27"/>
                <a:gd name="T187" fmla="*/ 0 h 733"/>
                <a:gd name="T188" fmla="*/ 1527 w 1527"/>
                <a:gd name="T189" fmla="*/ 733 h 733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27" h="733">
                  <a:moveTo>
                    <a:pt x="3" y="0"/>
                  </a:moveTo>
                  <a:lnTo>
                    <a:pt x="2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79" y="1"/>
                  </a:lnTo>
                  <a:lnTo>
                    <a:pt x="97" y="1"/>
                  </a:lnTo>
                  <a:lnTo>
                    <a:pt x="116" y="3"/>
                  </a:lnTo>
                  <a:lnTo>
                    <a:pt x="135" y="3"/>
                  </a:lnTo>
                  <a:lnTo>
                    <a:pt x="154" y="7"/>
                  </a:lnTo>
                  <a:lnTo>
                    <a:pt x="172" y="8"/>
                  </a:lnTo>
                  <a:lnTo>
                    <a:pt x="191" y="10"/>
                  </a:lnTo>
                  <a:lnTo>
                    <a:pt x="209" y="13"/>
                  </a:lnTo>
                  <a:lnTo>
                    <a:pt x="228" y="15"/>
                  </a:lnTo>
                  <a:lnTo>
                    <a:pt x="244" y="19"/>
                  </a:lnTo>
                  <a:lnTo>
                    <a:pt x="262" y="22"/>
                  </a:lnTo>
                  <a:lnTo>
                    <a:pt x="278" y="25"/>
                  </a:lnTo>
                  <a:lnTo>
                    <a:pt x="295" y="29"/>
                  </a:lnTo>
                  <a:lnTo>
                    <a:pt x="297" y="41"/>
                  </a:lnTo>
                  <a:lnTo>
                    <a:pt x="298" y="54"/>
                  </a:lnTo>
                  <a:lnTo>
                    <a:pt x="298" y="67"/>
                  </a:lnTo>
                  <a:lnTo>
                    <a:pt x="299" y="79"/>
                  </a:lnTo>
                  <a:lnTo>
                    <a:pt x="298" y="91"/>
                  </a:lnTo>
                  <a:lnTo>
                    <a:pt x="298" y="105"/>
                  </a:lnTo>
                  <a:lnTo>
                    <a:pt x="298" y="117"/>
                  </a:lnTo>
                  <a:lnTo>
                    <a:pt x="298" y="130"/>
                  </a:lnTo>
                  <a:lnTo>
                    <a:pt x="297" y="142"/>
                  </a:lnTo>
                  <a:lnTo>
                    <a:pt x="295" y="155"/>
                  </a:lnTo>
                  <a:lnTo>
                    <a:pt x="295" y="168"/>
                  </a:lnTo>
                  <a:lnTo>
                    <a:pt x="295" y="181"/>
                  </a:lnTo>
                  <a:lnTo>
                    <a:pt x="295" y="193"/>
                  </a:lnTo>
                  <a:lnTo>
                    <a:pt x="295" y="206"/>
                  </a:lnTo>
                  <a:lnTo>
                    <a:pt x="297" y="219"/>
                  </a:lnTo>
                  <a:lnTo>
                    <a:pt x="300" y="232"/>
                  </a:lnTo>
                  <a:lnTo>
                    <a:pt x="371" y="224"/>
                  </a:lnTo>
                  <a:lnTo>
                    <a:pt x="442" y="216"/>
                  </a:lnTo>
                  <a:lnTo>
                    <a:pt x="515" y="211"/>
                  </a:lnTo>
                  <a:lnTo>
                    <a:pt x="588" y="205"/>
                  </a:lnTo>
                  <a:lnTo>
                    <a:pt x="660" y="199"/>
                  </a:lnTo>
                  <a:lnTo>
                    <a:pt x="733" y="193"/>
                  </a:lnTo>
                  <a:lnTo>
                    <a:pt x="806" y="187"/>
                  </a:lnTo>
                  <a:lnTo>
                    <a:pt x="879" y="183"/>
                  </a:lnTo>
                  <a:lnTo>
                    <a:pt x="952" y="177"/>
                  </a:lnTo>
                  <a:lnTo>
                    <a:pt x="1024" y="173"/>
                  </a:lnTo>
                  <a:lnTo>
                    <a:pt x="1097" y="169"/>
                  </a:lnTo>
                  <a:lnTo>
                    <a:pt x="1171" y="164"/>
                  </a:lnTo>
                  <a:lnTo>
                    <a:pt x="1242" y="161"/>
                  </a:lnTo>
                  <a:lnTo>
                    <a:pt x="1315" y="158"/>
                  </a:lnTo>
                  <a:lnTo>
                    <a:pt x="1389" y="155"/>
                  </a:lnTo>
                  <a:lnTo>
                    <a:pt x="1461" y="152"/>
                  </a:lnTo>
                  <a:lnTo>
                    <a:pt x="1465" y="158"/>
                  </a:lnTo>
                  <a:lnTo>
                    <a:pt x="1473" y="159"/>
                  </a:lnTo>
                  <a:lnTo>
                    <a:pt x="1483" y="154"/>
                  </a:lnTo>
                  <a:lnTo>
                    <a:pt x="1494" y="148"/>
                  </a:lnTo>
                  <a:lnTo>
                    <a:pt x="1500" y="141"/>
                  </a:lnTo>
                  <a:lnTo>
                    <a:pt x="1505" y="132"/>
                  </a:lnTo>
                  <a:lnTo>
                    <a:pt x="1503" y="130"/>
                  </a:lnTo>
                  <a:lnTo>
                    <a:pt x="1502" y="127"/>
                  </a:lnTo>
                  <a:lnTo>
                    <a:pt x="1497" y="124"/>
                  </a:lnTo>
                  <a:lnTo>
                    <a:pt x="1493" y="124"/>
                  </a:lnTo>
                  <a:lnTo>
                    <a:pt x="1483" y="120"/>
                  </a:lnTo>
                  <a:lnTo>
                    <a:pt x="1473" y="117"/>
                  </a:lnTo>
                  <a:lnTo>
                    <a:pt x="1464" y="112"/>
                  </a:lnTo>
                  <a:lnTo>
                    <a:pt x="1454" y="109"/>
                  </a:lnTo>
                  <a:lnTo>
                    <a:pt x="1454" y="101"/>
                  </a:lnTo>
                  <a:lnTo>
                    <a:pt x="1454" y="93"/>
                  </a:lnTo>
                  <a:lnTo>
                    <a:pt x="1461" y="92"/>
                  </a:lnTo>
                  <a:lnTo>
                    <a:pt x="1470" y="94"/>
                  </a:lnTo>
                  <a:lnTo>
                    <a:pt x="1477" y="96"/>
                  </a:lnTo>
                  <a:lnTo>
                    <a:pt x="1485" y="100"/>
                  </a:lnTo>
                  <a:lnTo>
                    <a:pt x="1493" y="103"/>
                  </a:lnTo>
                  <a:lnTo>
                    <a:pt x="1500" y="109"/>
                  </a:lnTo>
                  <a:lnTo>
                    <a:pt x="1506" y="115"/>
                  </a:lnTo>
                  <a:lnTo>
                    <a:pt x="1512" y="120"/>
                  </a:lnTo>
                  <a:lnTo>
                    <a:pt x="1518" y="129"/>
                  </a:lnTo>
                  <a:lnTo>
                    <a:pt x="1521" y="137"/>
                  </a:lnTo>
                  <a:lnTo>
                    <a:pt x="1525" y="146"/>
                  </a:lnTo>
                  <a:lnTo>
                    <a:pt x="1527" y="155"/>
                  </a:lnTo>
                  <a:lnTo>
                    <a:pt x="1527" y="161"/>
                  </a:lnTo>
                  <a:lnTo>
                    <a:pt x="1526" y="170"/>
                  </a:lnTo>
                  <a:lnTo>
                    <a:pt x="1521" y="174"/>
                  </a:lnTo>
                  <a:lnTo>
                    <a:pt x="1517" y="181"/>
                  </a:lnTo>
                  <a:lnTo>
                    <a:pt x="1508" y="183"/>
                  </a:lnTo>
                  <a:lnTo>
                    <a:pt x="1501" y="186"/>
                  </a:lnTo>
                  <a:lnTo>
                    <a:pt x="1491" y="186"/>
                  </a:lnTo>
                  <a:lnTo>
                    <a:pt x="1482" y="186"/>
                  </a:lnTo>
                  <a:lnTo>
                    <a:pt x="1442" y="189"/>
                  </a:lnTo>
                  <a:lnTo>
                    <a:pt x="1403" y="193"/>
                  </a:lnTo>
                  <a:lnTo>
                    <a:pt x="1365" y="195"/>
                  </a:lnTo>
                  <a:lnTo>
                    <a:pt x="1326" y="198"/>
                  </a:lnTo>
                  <a:lnTo>
                    <a:pt x="1287" y="200"/>
                  </a:lnTo>
                  <a:lnTo>
                    <a:pt x="1249" y="202"/>
                  </a:lnTo>
                  <a:lnTo>
                    <a:pt x="1209" y="205"/>
                  </a:lnTo>
                  <a:lnTo>
                    <a:pt x="1171" y="206"/>
                  </a:lnTo>
                  <a:lnTo>
                    <a:pt x="1131" y="207"/>
                  </a:lnTo>
                  <a:lnTo>
                    <a:pt x="1090" y="209"/>
                  </a:lnTo>
                  <a:lnTo>
                    <a:pt x="1051" y="211"/>
                  </a:lnTo>
                  <a:lnTo>
                    <a:pt x="1011" y="214"/>
                  </a:lnTo>
                  <a:lnTo>
                    <a:pt x="970" y="215"/>
                  </a:lnTo>
                  <a:lnTo>
                    <a:pt x="928" y="219"/>
                  </a:lnTo>
                  <a:lnTo>
                    <a:pt x="887" y="222"/>
                  </a:lnTo>
                  <a:lnTo>
                    <a:pt x="846" y="225"/>
                  </a:lnTo>
                  <a:lnTo>
                    <a:pt x="811" y="228"/>
                  </a:lnTo>
                  <a:lnTo>
                    <a:pt x="776" y="232"/>
                  </a:lnTo>
                  <a:lnTo>
                    <a:pt x="741" y="235"/>
                  </a:lnTo>
                  <a:lnTo>
                    <a:pt x="707" y="238"/>
                  </a:lnTo>
                  <a:lnTo>
                    <a:pt x="672" y="241"/>
                  </a:lnTo>
                  <a:lnTo>
                    <a:pt x="637" y="245"/>
                  </a:lnTo>
                  <a:lnTo>
                    <a:pt x="602" y="247"/>
                  </a:lnTo>
                  <a:lnTo>
                    <a:pt x="569" y="250"/>
                  </a:lnTo>
                  <a:lnTo>
                    <a:pt x="533" y="253"/>
                  </a:lnTo>
                  <a:lnTo>
                    <a:pt x="499" y="256"/>
                  </a:lnTo>
                  <a:lnTo>
                    <a:pt x="464" y="259"/>
                  </a:lnTo>
                  <a:lnTo>
                    <a:pt x="430" y="263"/>
                  </a:lnTo>
                  <a:lnTo>
                    <a:pt x="397" y="267"/>
                  </a:lnTo>
                  <a:lnTo>
                    <a:pt x="364" y="272"/>
                  </a:lnTo>
                  <a:lnTo>
                    <a:pt x="331" y="277"/>
                  </a:lnTo>
                  <a:lnTo>
                    <a:pt x="300" y="282"/>
                  </a:lnTo>
                  <a:lnTo>
                    <a:pt x="299" y="308"/>
                  </a:lnTo>
                  <a:lnTo>
                    <a:pt x="298" y="333"/>
                  </a:lnTo>
                  <a:lnTo>
                    <a:pt x="298" y="360"/>
                  </a:lnTo>
                  <a:lnTo>
                    <a:pt x="299" y="386"/>
                  </a:lnTo>
                  <a:lnTo>
                    <a:pt x="299" y="412"/>
                  </a:lnTo>
                  <a:lnTo>
                    <a:pt x="299" y="438"/>
                  </a:lnTo>
                  <a:lnTo>
                    <a:pt x="300" y="465"/>
                  </a:lnTo>
                  <a:lnTo>
                    <a:pt x="301" y="491"/>
                  </a:lnTo>
                  <a:lnTo>
                    <a:pt x="301" y="516"/>
                  </a:lnTo>
                  <a:lnTo>
                    <a:pt x="304" y="542"/>
                  </a:lnTo>
                  <a:lnTo>
                    <a:pt x="305" y="566"/>
                  </a:lnTo>
                  <a:lnTo>
                    <a:pt x="307" y="592"/>
                  </a:lnTo>
                  <a:lnTo>
                    <a:pt x="309" y="615"/>
                  </a:lnTo>
                  <a:lnTo>
                    <a:pt x="311" y="639"/>
                  </a:lnTo>
                  <a:lnTo>
                    <a:pt x="313" y="663"/>
                  </a:lnTo>
                  <a:lnTo>
                    <a:pt x="315" y="687"/>
                  </a:lnTo>
                  <a:lnTo>
                    <a:pt x="330" y="682"/>
                  </a:lnTo>
                  <a:lnTo>
                    <a:pt x="347" y="679"/>
                  </a:lnTo>
                  <a:lnTo>
                    <a:pt x="363" y="676"/>
                  </a:lnTo>
                  <a:lnTo>
                    <a:pt x="381" y="673"/>
                  </a:lnTo>
                  <a:lnTo>
                    <a:pt x="397" y="668"/>
                  </a:lnTo>
                  <a:lnTo>
                    <a:pt x="413" y="666"/>
                  </a:lnTo>
                  <a:lnTo>
                    <a:pt x="430" y="663"/>
                  </a:lnTo>
                  <a:lnTo>
                    <a:pt x="448" y="661"/>
                  </a:lnTo>
                  <a:lnTo>
                    <a:pt x="464" y="659"/>
                  </a:lnTo>
                  <a:lnTo>
                    <a:pt x="481" y="655"/>
                  </a:lnTo>
                  <a:lnTo>
                    <a:pt x="498" y="653"/>
                  </a:lnTo>
                  <a:lnTo>
                    <a:pt x="515" y="653"/>
                  </a:lnTo>
                  <a:lnTo>
                    <a:pt x="531" y="651"/>
                  </a:lnTo>
                  <a:lnTo>
                    <a:pt x="547" y="651"/>
                  </a:lnTo>
                  <a:lnTo>
                    <a:pt x="564" y="651"/>
                  </a:lnTo>
                  <a:lnTo>
                    <a:pt x="581" y="652"/>
                  </a:lnTo>
                  <a:lnTo>
                    <a:pt x="580" y="660"/>
                  </a:lnTo>
                  <a:lnTo>
                    <a:pt x="581" y="668"/>
                  </a:lnTo>
                  <a:lnTo>
                    <a:pt x="581" y="669"/>
                  </a:lnTo>
                  <a:lnTo>
                    <a:pt x="584" y="673"/>
                  </a:lnTo>
                  <a:lnTo>
                    <a:pt x="588" y="672"/>
                  </a:lnTo>
                  <a:lnTo>
                    <a:pt x="594" y="672"/>
                  </a:lnTo>
                  <a:lnTo>
                    <a:pt x="602" y="668"/>
                  </a:lnTo>
                  <a:lnTo>
                    <a:pt x="612" y="666"/>
                  </a:lnTo>
                  <a:lnTo>
                    <a:pt x="621" y="663"/>
                  </a:lnTo>
                  <a:lnTo>
                    <a:pt x="630" y="660"/>
                  </a:lnTo>
                  <a:lnTo>
                    <a:pt x="637" y="655"/>
                  </a:lnTo>
                  <a:lnTo>
                    <a:pt x="648" y="652"/>
                  </a:lnTo>
                  <a:lnTo>
                    <a:pt x="655" y="647"/>
                  </a:lnTo>
                  <a:lnTo>
                    <a:pt x="665" y="645"/>
                  </a:lnTo>
                  <a:lnTo>
                    <a:pt x="674" y="639"/>
                  </a:lnTo>
                  <a:lnTo>
                    <a:pt x="683" y="636"/>
                  </a:lnTo>
                  <a:lnTo>
                    <a:pt x="693" y="633"/>
                  </a:lnTo>
                  <a:lnTo>
                    <a:pt x="702" y="629"/>
                  </a:lnTo>
                  <a:lnTo>
                    <a:pt x="712" y="626"/>
                  </a:lnTo>
                  <a:lnTo>
                    <a:pt x="722" y="625"/>
                  </a:lnTo>
                  <a:lnTo>
                    <a:pt x="731" y="623"/>
                  </a:lnTo>
                  <a:lnTo>
                    <a:pt x="743" y="623"/>
                  </a:lnTo>
                  <a:lnTo>
                    <a:pt x="751" y="622"/>
                  </a:lnTo>
                  <a:lnTo>
                    <a:pt x="758" y="622"/>
                  </a:lnTo>
                  <a:lnTo>
                    <a:pt x="765" y="621"/>
                  </a:lnTo>
                  <a:lnTo>
                    <a:pt x="775" y="620"/>
                  </a:lnTo>
                  <a:lnTo>
                    <a:pt x="782" y="618"/>
                  </a:lnTo>
                  <a:lnTo>
                    <a:pt x="790" y="615"/>
                  </a:lnTo>
                  <a:lnTo>
                    <a:pt x="800" y="614"/>
                  </a:lnTo>
                  <a:lnTo>
                    <a:pt x="808" y="613"/>
                  </a:lnTo>
                  <a:lnTo>
                    <a:pt x="816" y="610"/>
                  </a:lnTo>
                  <a:lnTo>
                    <a:pt x="824" y="609"/>
                  </a:lnTo>
                  <a:lnTo>
                    <a:pt x="834" y="607"/>
                  </a:lnTo>
                  <a:lnTo>
                    <a:pt x="842" y="607"/>
                  </a:lnTo>
                  <a:lnTo>
                    <a:pt x="849" y="607"/>
                  </a:lnTo>
                  <a:lnTo>
                    <a:pt x="858" y="607"/>
                  </a:lnTo>
                  <a:lnTo>
                    <a:pt x="865" y="608"/>
                  </a:lnTo>
                  <a:lnTo>
                    <a:pt x="873" y="611"/>
                  </a:lnTo>
                  <a:lnTo>
                    <a:pt x="878" y="613"/>
                  </a:lnTo>
                  <a:lnTo>
                    <a:pt x="884" y="615"/>
                  </a:lnTo>
                  <a:lnTo>
                    <a:pt x="890" y="620"/>
                  </a:lnTo>
                  <a:lnTo>
                    <a:pt x="895" y="625"/>
                  </a:lnTo>
                  <a:lnTo>
                    <a:pt x="899" y="626"/>
                  </a:lnTo>
                  <a:lnTo>
                    <a:pt x="905" y="626"/>
                  </a:lnTo>
                  <a:lnTo>
                    <a:pt x="912" y="626"/>
                  </a:lnTo>
                  <a:lnTo>
                    <a:pt x="918" y="627"/>
                  </a:lnTo>
                  <a:lnTo>
                    <a:pt x="925" y="627"/>
                  </a:lnTo>
                  <a:lnTo>
                    <a:pt x="931" y="627"/>
                  </a:lnTo>
                  <a:lnTo>
                    <a:pt x="940" y="626"/>
                  </a:lnTo>
                  <a:lnTo>
                    <a:pt x="947" y="626"/>
                  </a:lnTo>
                  <a:lnTo>
                    <a:pt x="952" y="625"/>
                  </a:lnTo>
                  <a:lnTo>
                    <a:pt x="959" y="623"/>
                  </a:lnTo>
                  <a:lnTo>
                    <a:pt x="964" y="621"/>
                  </a:lnTo>
                  <a:lnTo>
                    <a:pt x="970" y="620"/>
                  </a:lnTo>
                  <a:lnTo>
                    <a:pt x="976" y="613"/>
                  </a:lnTo>
                  <a:lnTo>
                    <a:pt x="979" y="607"/>
                  </a:lnTo>
                  <a:lnTo>
                    <a:pt x="993" y="601"/>
                  </a:lnTo>
                  <a:lnTo>
                    <a:pt x="1008" y="597"/>
                  </a:lnTo>
                  <a:lnTo>
                    <a:pt x="1024" y="593"/>
                  </a:lnTo>
                  <a:lnTo>
                    <a:pt x="1041" y="588"/>
                  </a:lnTo>
                  <a:lnTo>
                    <a:pt x="1057" y="584"/>
                  </a:lnTo>
                  <a:lnTo>
                    <a:pt x="1075" y="582"/>
                  </a:lnTo>
                  <a:lnTo>
                    <a:pt x="1091" y="579"/>
                  </a:lnTo>
                  <a:lnTo>
                    <a:pt x="1110" y="578"/>
                  </a:lnTo>
                  <a:lnTo>
                    <a:pt x="1125" y="574"/>
                  </a:lnTo>
                  <a:lnTo>
                    <a:pt x="1142" y="574"/>
                  </a:lnTo>
                  <a:lnTo>
                    <a:pt x="1159" y="574"/>
                  </a:lnTo>
                  <a:lnTo>
                    <a:pt x="1176" y="578"/>
                  </a:lnTo>
                  <a:lnTo>
                    <a:pt x="1191" y="580"/>
                  </a:lnTo>
                  <a:lnTo>
                    <a:pt x="1207" y="584"/>
                  </a:lnTo>
                  <a:lnTo>
                    <a:pt x="1223" y="588"/>
                  </a:lnTo>
                  <a:lnTo>
                    <a:pt x="1240" y="595"/>
                  </a:lnTo>
                  <a:lnTo>
                    <a:pt x="1243" y="595"/>
                  </a:lnTo>
                  <a:lnTo>
                    <a:pt x="1250" y="595"/>
                  </a:lnTo>
                  <a:lnTo>
                    <a:pt x="1255" y="594"/>
                  </a:lnTo>
                  <a:lnTo>
                    <a:pt x="1262" y="593"/>
                  </a:lnTo>
                  <a:lnTo>
                    <a:pt x="1272" y="586"/>
                  </a:lnTo>
                  <a:lnTo>
                    <a:pt x="1278" y="578"/>
                  </a:lnTo>
                  <a:lnTo>
                    <a:pt x="1282" y="573"/>
                  </a:lnTo>
                  <a:lnTo>
                    <a:pt x="1288" y="569"/>
                  </a:lnTo>
                  <a:lnTo>
                    <a:pt x="1295" y="566"/>
                  </a:lnTo>
                  <a:lnTo>
                    <a:pt x="1302" y="563"/>
                  </a:lnTo>
                  <a:lnTo>
                    <a:pt x="1311" y="560"/>
                  </a:lnTo>
                  <a:lnTo>
                    <a:pt x="1319" y="558"/>
                  </a:lnTo>
                  <a:lnTo>
                    <a:pt x="1329" y="556"/>
                  </a:lnTo>
                  <a:lnTo>
                    <a:pt x="1338" y="556"/>
                  </a:lnTo>
                  <a:lnTo>
                    <a:pt x="1347" y="555"/>
                  </a:lnTo>
                  <a:lnTo>
                    <a:pt x="1356" y="555"/>
                  </a:lnTo>
                  <a:lnTo>
                    <a:pt x="1365" y="555"/>
                  </a:lnTo>
                  <a:lnTo>
                    <a:pt x="1373" y="555"/>
                  </a:lnTo>
                  <a:lnTo>
                    <a:pt x="1381" y="555"/>
                  </a:lnTo>
                  <a:lnTo>
                    <a:pt x="1389" y="556"/>
                  </a:lnTo>
                  <a:lnTo>
                    <a:pt x="1395" y="557"/>
                  </a:lnTo>
                  <a:lnTo>
                    <a:pt x="1402" y="558"/>
                  </a:lnTo>
                  <a:lnTo>
                    <a:pt x="1409" y="563"/>
                  </a:lnTo>
                  <a:lnTo>
                    <a:pt x="1415" y="571"/>
                  </a:lnTo>
                  <a:lnTo>
                    <a:pt x="1417" y="579"/>
                  </a:lnTo>
                  <a:lnTo>
                    <a:pt x="1417" y="587"/>
                  </a:lnTo>
                  <a:lnTo>
                    <a:pt x="1413" y="595"/>
                  </a:lnTo>
                  <a:lnTo>
                    <a:pt x="1406" y="602"/>
                  </a:lnTo>
                  <a:lnTo>
                    <a:pt x="1401" y="603"/>
                  </a:lnTo>
                  <a:lnTo>
                    <a:pt x="1395" y="605"/>
                  </a:lnTo>
                  <a:lnTo>
                    <a:pt x="1389" y="605"/>
                  </a:lnTo>
                  <a:lnTo>
                    <a:pt x="1382" y="605"/>
                  </a:lnTo>
                  <a:lnTo>
                    <a:pt x="1342" y="608"/>
                  </a:lnTo>
                  <a:lnTo>
                    <a:pt x="1302" y="611"/>
                  </a:lnTo>
                  <a:lnTo>
                    <a:pt x="1264" y="614"/>
                  </a:lnTo>
                  <a:lnTo>
                    <a:pt x="1224" y="618"/>
                  </a:lnTo>
                  <a:lnTo>
                    <a:pt x="1184" y="621"/>
                  </a:lnTo>
                  <a:lnTo>
                    <a:pt x="1146" y="624"/>
                  </a:lnTo>
                  <a:lnTo>
                    <a:pt x="1106" y="626"/>
                  </a:lnTo>
                  <a:lnTo>
                    <a:pt x="1066" y="631"/>
                  </a:lnTo>
                  <a:lnTo>
                    <a:pt x="1028" y="634"/>
                  </a:lnTo>
                  <a:lnTo>
                    <a:pt x="988" y="638"/>
                  </a:lnTo>
                  <a:lnTo>
                    <a:pt x="949" y="642"/>
                  </a:lnTo>
                  <a:lnTo>
                    <a:pt x="911" y="648"/>
                  </a:lnTo>
                  <a:lnTo>
                    <a:pt x="871" y="654"/>
                  </a:lnTo>
                  <a:lnTo>
                    <a:pt x="833" y="661"/>
                  </a:lnTo>
                  <a:lnTo>
                    <a:pt x="793" y="668"/>
                  </a:lnTo>
                  <a:lnTo>
                    <a:pt x="754" y="679"/>
                  </a:lnTo>
                  <a:lnTo>
                    <a:pt x="727" y="679"/>
                  </a:lnTo>
                  <a:lnTo>
                    <a:pt x="699" y="681"/>
                  </a:lnTo>
                  <a:lnTo>
                    <a:pt x="671" y="684"/>
                  </a:lnTo>
                  <a:lnTo>
                    <a:pt x="643" y="687"/>
                  </a:lnTo>
                  <a:lnTo>
                    <a:pt x="615" y="690"/>
                  </a:lnTo>
                  <a:lnTo>
                    <a:pt x="588" y="692"/>
                  </a:lnTo>
                  <a:lnTo>
                    <a:pt x="559" y="696"/>
                  </a:lnTo>
                  <a:lnTo>
                    <a:pt x="533" y="700"/>
                  </a:lnTo>
                  <a:lnTo>
                    <a:pt x="504" y="703"/>
                  </a:lnTo>
                  <a:lnTo>
                    <a:pt x="476" y="707"/>
                  </a:lnTo>
                  <a:lnTo>
                    <a:pt x="448" y="711"/>
                  </a:lnTo>
                  <a:lnTo>
                    <a:pt x="422" y="716"/>
                  </a:lnTo>
                  <a:lnTo>
                    <a:pt x="393" y="720"/>
                  </a:lnTo>
                  <a:lnTo>
                    <a:pt x="368" y="725"/>
                  </a:lnTo>
                  <a:lnTo>
                    <a:pt x="341" y="729"/>
                  </a:lnTo>
                  <a:lnTo>
                    <a:pt x="315" y="733"/>
                  </a:lnTo>
                  <a:lnTo>
                    <a:pt x="309" y="732"/>
                  </a:lnTo>
                  <a:lnTo>
                    <a:pt x="303" y="732"/>
                  </a:lnTo>
                  <a:lnTo>
                    <a:pt x="297" y="732"/>
                  </a:lnTo>
                  <a:lnTo>
                    <a:pt x="291" y="732"/>
                  </a:lnTo>
                  <a:lnTo>
                    <a:pt x="284" y="731"/>
                  </a:lnTo>
                  <a:lnTo>
                    <a:pt x="278" y="731"/>
                  </a:lnTo>
                  <a:lnTo>
                    <a:pt x="271" y="730"/>
                  </a:lnTo>
                  <a:lnTo>
                    <a:pt x="266" y="730"/>
                  </a:lnTo>
                  <a:lnTo>
                    <a:pt x="257" y="726"/>
                  </a:lnTo>
                  <a:lnTo>
                    <a:pt x="251" y="720"/>
                  </a:lnTo>
                  <a:lnTo>
                    <a:pt x="247" y="714"/>
                  </a:lnTo>
                  <a:lnTo>
                    <a:pt x="247" y="709"/>
                  </a:lnTo>
                  <a:lnTo>
                    <a:pt x="247" y="703"/>
                  </a:lnTo>
                  <a:lnTo>
                    <a:pt x="250" y="696"/>
                  </a:lnTo>
                  <a:lnTo>
                    <a:pt x="248" y="678"/>
                  </a:lnTo>
                  <a:lnTo>
                    <a:pt x="248" y="660"/>
                  </a:lnTo>
                  <a:lnTo>
                    <a:pt x="248" y="642"/>
                  </a:lnTo>
                  <a:lnTo>
                    <a:pt x="248" y="625"/>
                  </a:lnTo>
                  <a:lnTo>
                    <a:pt x="248" y="606"/>
                  </a:lnTo>
                  <a:lnTo>
                    <a:pt x="248" y="588"/>
                  </a:lnTo>
                  <a:lnTo>
                    <a:pt x="248" y="571"/>
                  </a:lnTo>
                  <a:lnTo>
                    <a:pt x="248" y="553"/>
                  </a:lnTo>
                  <a:lnTo>
                    <a:pt x="247" y="535"/>
                  </a:lnTo>
                  <a:lnTo>
                    <a:pt x="247" y="518"/>
                  </a:lnTo>
                  <a:lnTo>
                    <a:pt x="247" y="500"/>
                  </a:lnTo>
                  <a:lnTo>
                    <a:pt x="247" y="482"/>
                  </a:lnTo>
                  <a:lnTo>
                    <a:pt x="247" y="465"/>
                  </a:lnTo>
                  <a:lnTo>
                    <a:pt x="247" y="447"/>
                  </a:lnTo>
                  <a:lnTo>
                    <a:pt x="247" y="429"/>
                  </a:lnTo>
                  <a:lnTo>
                    <a:pt x="247" y="413"/>
                  </a:lnTo>
                  <a:lnTo>
                    <a:pt x="244" y="392"/>
                  </a:lnTo>
                  <a:lnTo>
                    <a:pt x="241" y="371"/>
                  </a:lnTo>
                  <a:lnTo>
                    <a:pt x="239" y="349"/>
                  </a:lnTo>
                  <a:lnTo>
                    <a:pt x="239" y="328"/>
                  </a:lnTo>
                  <a:lnTo>
                    <a:pt x="239" y="305"/>
                  </a:lnTo>
                  <a:lnTo>
                    <a:pt x="239" y="282"/>
                  </a:lnTo>
                  <a:lnTo>
                    <a:pt x="240" y="260"/>
                  </a:lnTo>
                  <a:lnTo>
                    <a:pt x="241" y="238"/>
                  </a:lnTo>
                  <a:lnTo>
                    <a:pt x="240" y="215"/>
                  </a:lnTo>
                  <a:lnTo>
                    <a:pt x="240" y="193"/>
                  </a:lnTo>
                  <a:lnTo>
                    <a:pt x="239" y="171"/>
                  </a:lnTo>
                  <a:lnTo>
                    <a:pt x="239" y="149"/>
                  </a:lnTo>
                  <a:lnTo>
                    <a:pt x="235" y="127"/>
                  </a:lnTo>
                  <a:lnTo>
                    <a:pt x="231" y="106"/>
                  </a:lnTo>
                  <a:lnTo>
                    <a:pt x="227" y="86"/>
                  </a:lnTo>
                  <a:lnTo>
                    <a:pt x="221" y="66"/>
                  </a:lnTo>
                  <a:lnTo>
                    <a:pt x="210" y="67"/>
                  </a:lnTo>
                  <a:lnTo>
                    <a:pt x="199" y="67"/>
                  </a:lnTo>
                  <a:lnTo>
                    <a:pt x="189" y="67"/>
                  </a:lnTo>
                  <a:lnTo>
                    <a:pt x="180" y="67"/>
                  </a:lnTo>
                  <a:lnTo>
                    <a:pt x="170" y="65"/>
                  </a:lnTo>
                  <a:lnTo>
                    <a:pt x="160" y="63"/>
                  </a:lnTo>
                  <a:lnTo>
                    <a:pt x="150" y="61"/>
                  </a:lnTo>
                  <a:lnTo>
                    <a:pt x="141" y="59"/>
                  </a:lnTo>
                  <a:lnTo>
                    <a:pt x="132" y="56"/>
                  </a:lnTo>
                  <a:lnTo>
                    <a:pt x="122" y="55"/>
                  </a:lnTo>
                  <a:lnTo>
                    <a:pt x="113" y="54"/>
                  </a:lnTo>
                  <a:lnTo>
                    <a:pt x="104" y="54"/>
                  </a:lnTo>
                  <a:lnTo>
                    <a:pt x="94" y="54"/>
                  </a:lnTo>
                  <a:lnTo>
                    <a:pt x="86" y="55"/>
                  </a:lnTo>
                  <a:lnTo>
                    <a:pt x="77" y="57"/>
                  </a:lnTo>
                  <a:lnTo>
                    <a:pt x="69" y="62"/>
                  </a:lnTo>
                  <a:lnTo>
                    <a:pt x="66" y="61"/>
                  </a:lnTo>
                  <a:lnTo>
                    <a:pt x="62" y="61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4" y="47"/>
                  </a:lnTo>
                  <a:lnTo>
                    <a:pt x="33" y="44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5" y="35"/>
                  </a:lnTo>
                  <a:lnTo>
                    <a:pt x="45" y="32"/>
                  </a:lnTo>
                  <a:lnTo>
                    <a:pt x="51" y="32"/>
                  </a:lnTo>
                  <a:lnTo>
                    <a:pt x="57" y="32"/>
                  </a:lnTo>
                  <a:lnTo>
                    <a:pt x="52" y="25"/>
                  </a:lnTo>
                  <a:lnTo>
                    <a:pt x="45" y="22"/>
                  </a:lnTo>
                  <a:lnTo>
                    <a:pt x="36" y="20"/>
                  </a:lnTo>
                  <a:lnTo>
                    <a:pt x="30" y="20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9" y="14"/>
                  </a:lnTo>
                  <a:lnTo>
                    <a:pt x="3" y="12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75" name="Freeform 427"/>
            <p:cNvSpPr/>
            <p:nvPr/>
          </p:nvSpPr>
          <p:spPr bwMode="auto">
            <a:xfrm>
              <a:off x="7080" y="3731"/>
              <a:ext cx="11" cy="10"/>
            </a:xfrm>
            <a:custGeom>
              <a:gdLst>
                <a:gd name="T0" fmla="*/ 0 w 44"/>
                <a:gd name="T1" fmla="*/ 0 h 41"/>
                <a:gd name="T2" fmla="*/ 0 w 44"/>
                <a:gd name="T3" fmla="*/ 0 h 41"/>
                <a:gd name="T4" fmla="*/ 0 w 44"/>
                <a:gd name="T5" fmla="*/ 0 h 41"/>
                <a:gd name="T6" fmla="*/ 0 w 44"/>
                <a:gd name="T7" fmla="*/ 0 h 41"/>
                <a:gd name="T8" fmla="*/ 0 w 44"/>
                <a:gd name="T9" fmla="*/ 0 h 41"/>
                <a:gd name="T10" fmla="*/ 0 w 44"/>
                <a:gd name="T11" fmla="*/ 0 h 41"/>
                <a:gd name="T12" fmla="*/ 0 w 44"/>
                <a:gd name="T13" fmla="*/ 0 h 41"/>
                <a:gd name="T14" fmla="*/ 0 w 44"/>
                <a:gd name="T15" fmla="*/ 0 h 41"/>
                <a:gd name="T16" fmla="*/ 0 w 44"/>
                <a:gd name="T17" fmla="*/ 0 h 41"/>
                <a:gd name="T18" fmla="*/ 0 w 44"/>
                <a:gd name="T19" fmla="*/ 0 h 41"/>
                <a:gd name="T20" fmla="*/ 0 w 44"/>
                <a:gd name="T21" fmla="*/ 0 h 41"/>
                <a:gd name="T22" fmla="*/ 0 w 44"/>
                <a:gd name="T23" fmla="*/ 0 h 41"/>
                <a:gd name="T24" fmla="*/ 0 w 44"/>
                <a:gd name="T25" fmla="*/ 0 h 41"/>
                <a:gd name="T26" fmla="*/ 0 w 44"/>
                <a:gd name="T27" fmla="*/ 0 h 41"/>
                <a:gd name="T28" fmla="*/ 0 w 44"/>
                <a:gd name="T29" fmla="*/ 0 h 41"/>
                <a:gd name="T30" fmla="*/ 0 w 44"/>
                <a:gd name="T31" fmla="*/ 0 h 41"/>
                <a:gd name="T32" fmla="*/ 0 w 44"/>
                <a:gd name="T33" fmla="*/ 0 h 41"/>
                <a:gd name="T34" fmla="*/ 0 w 44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41"/>
                <a:gd name="T56" fmla="*/ 44 w 44"/>
                <a:gd name="T57" fmla="*/ 41 h 41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41">
                  <a:moveTo>
                    <a:pt x="19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8" y="11"/>
                  </a:lnTo>
                  <a:lnTo>
                    <a:pt x="44" y="17"/>
                  </a:lnTo>
                  <a:lnTo>
                    <a:pt x="32" y="22"/>
                  </a:lnTo>
                  <a:lnTo>
                    <a:pt x="21" y="28"/>
                  </a:lnTo>
                  <a:lnTo>
                    <a:pt x="11" y="36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5" y="13"/>
                  </a:lnTo>
                  <a:lnTo>
                    <a:pt x="6" y="9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76" name="Freeform 428"/>
            <p:cNvSpPr/>
            <p:nvPr/>
          </p:nvSpPr>
          <p:spPr bwMode="auto">
            <a:xfrm>
              <a:off x="6777" y="3734"/>
              <a:ext cx="3" cy="4"/>
            </a:xfrm>
            <a:custGeom>
              <a:gdLst>
                <a:gd name="T0" fmla="*/ 0 w 12"/>
                <a:gd name="T1" fmla="*/ 0 h 15"/>
                <a:gd name="T2" fmla="*/ 0 w 12"/>
                <a:gd name="T3" fmla="*/ 0 h 15"/>
                <a:gd name="T4" fmla="*/ 0 w 12"/>
                <a:gd name="T5" fmla="*/ 0 h 15"/>
                <a:gd name="T6" fmla="*/ 0 w 12"/>
                <a:gd name="T7" fmla="*/ 0 h 15"/>
                <a:gd name="T8" fmla="*/ 0 w 12"/>
                <a:gd name="T9" fmla="*/ 0 h 15"/>
                <a:gd name="T10" fmla="*/ 0 w 12"/>
                <a:gd name="T11" fmla="*/ 0 h 15"/>
                <a:gd name="T12" fmla="*/ 0 w 12"/>
                <a:gd name="T13" fmla="*/ 0 h 15"/>
                <a:gd name="T14" fmla="*/ 0 w 12"/>
                <a:gd name="T15" fmla="*/ 0 h 15"/>
                <a:gd name="T16" fmla="*/ 0 w 12"/>
                <a:gd name="T17" fmla="*/ 0 h 15"/>
                <a:gd name="T18" fmla="*/ 0 w 12"/>
                <a:gd name="T19" fmla="*/ 0 h 15"/>
                <a:gd name="T20" fmla="*/ 0 w 12"/>
                <a:gd name="T21" fmla="*/ 0 h 15"/>
                <a:gd name="T22" fmla="*/ 0 w 12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15"/>
                <a:gd name="T38" fmla="*/ 12 w 12"/>
                <a:gd name="T39" fmla="*/ 15 h 1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15">
                  <a:moveTo>
                    <a:pt x="4" y="0"/>
                  </a:moveTo>
                  <a:lnTo>
                    <a:pt x="9" y="1"/>
                  </a:lnTo>
                  <a:lnTo>
                    <a:pt x="12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6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77" name="Freeform 429"/>
            <p:cNvSpPr/>
            <p:nvPr/>
          </p:nvSpPr>
          <p:spPr bwMode="auto">
            <a:xfrm>
              <a:off x="6547" y="3739"/>
              <a:ext cx="288" cy="184"/>
            </a:xfrm>
            <a:custGeom>
              <a:gdLst>
                <a:gd name="T0" fmla="*/ 0 w 1151"/>
                <a:gd name="T1" fmla="*/ 0 h 738"/>
                <a:gd name="T2" fmla="*/ 0 w 1151"/>
                <a:gd name="T3" fmla="*/ 0 h 738"/>
                <a:gd name="T4" fmla="*/ 0 w 1151"/>
                <a:gd name="T5" fmla="*/ 0 h 738"/>
                <a:gd name="T6" fmla="*/ 0 w 1151"/>
                <a:gd name="T7" fmla="*/ 0 h 738"/>
                <a:gd name="T8" fmla="*/ 0 w 1151"/>
                <a:gd name="T9" fmla="*/ 0 h 738"/>
                <a:gd name="T10" fmla="*/ 0 w 1151"/>
                <a:gd name="T11" fmla="*/ 0 h 738"/>
                <a:gd name="T12" fmla="*/ 0 w 1151"/>
                <a:gd name="T13" fmla="*/ 0 h 738"/>
                <a:gd name="T14" fmla="*/ 0 w 1151"/>
                <a:gd name="T15" fmla="*/ 0 h 738"/>
                <a:gd name="T16" fmla="*/ 0 w 1151"/>
                <a:gd name="T17" fmla="*/ 0 h 738"/>
                <a:gd name="T18" fmla="*/ 0 w 1151"/>
                <a:gd name="T19" fmla="*/ 0 h 738"/>
                <a:gd name="T20" fmla="*/ 0 w 1151"/>
                <a:gd name="T21" fmla="*/ 0 h 738"/>
                <a:gd name="T22" fmla="*/ 0 w 1151"/>
                <a:gd name="T23" fmla="*/ 0 h 738"/>
                <a:gd name="T24" fmla="*/ 0 w 1151"/>
                <a:gd name="T25" fmla="*/ 0 h 738"/>
                <a:gd name="T26" fmla="*/ 0 w 1151"/>
                <a:gd name="T27" fmla="*/ 0 h 738"/>
                <a:gd name="T28" fmla="*/ 0 w 1151"/>
                <a:gd name="T29" fmla="*/ 0 h 738"/>
                <a:gd name="T30" fmla="*/ 0 w 1151"/>
                <a:gd name="T31" fmla="*/ 0 h 738"/>
                <a:gd name="T32" fmla="*/ 0 w 1151"/>
                <a:gd name="T33" fmla="*/ 0 h 738"/>
                <a:gd name="T34" fmla="*/ 0 w 1151"/>
                <a:gd name="T35" fmla="*/ 0 h 738"/>
                <a:gd name="T36" fmla="*/ 0 w 1151"/>
                <a:gd name="T37" fmla="*/ 0 h 738"/>
                <a:gd name="T38" fmla="*/ 0 w 1151"/>
                <a:gd name="T39" fmla="*/ 0 h 738"/>
                <a:gd name="T40" fmla="*/ 0 w 1151"/>
                <a:gd name="T41" fmla="*/ 0 h 738"/>
                <a:gd name="T42" fmla="*/ 0 w 1151"/>
                <a:gd name="T43" fmla="*/ 0 h 738"/>
                <a:gd name="T44" fmla="*/ 0 w 1151"/>
                <a:gd name="T45" fmla="*/ 0 h 738"/>
                <a:gd name="T46" fmla="*/ 0 w 1151"/>
                <a:gd name="T47" fmla="*/ 0 h 738"/>
                <a:gd name="T48" fmla="*/ 0 w 1151"/>
                <a:gd name="T49" fmla="*/ 0 h 738"/>
                <a:gd name="T50" fmla="*/ 0 w 1151"/>
                <a:gd name="T51" fmla="*/ 0 h 738"/>
                <a:gd name="T52" fmla="*/ 0 w 1151"/>
                <a:gd name="T53" fmla="*/ 0 h 738"/>
                <a:gd name="T54" fmla="*/ 0 w 1151"/>
                <a:gd name="T55" fmla="*/ 0 h 738"/>
                <a:gd name="T56" fmla="*/ 0 w 1151"/>
                <a:gd name="T57" fmla="*/ 0 h 738"/>
                <a:gd name="T58" fmla="*/ 0 w 1151"/>
                <a:gd name="T59" fmla="*/ 0 h 738"/>
                <a:gd name="T60" fmla="*/ 0 w 1151"/>
                <a:gd name="T61" fmla="*/ 0 h 738"/>
                <a:gd name="T62" fmla="*/ 0 w 1151"/>
                <a:gd name="T63" fmla="*/ 0 h 738"/>
                <a:gd name="T64" fmla="*/ 0 w 1151"/>
                <a:gd name="T65" fmla="*/ 0 h 738"/>
                <a:gd name="T66" fmla="*/ 0 w 1151"/>
                <a:gd name="T67" fmla="*/ 0 h 738"/>
                <a:gd name="T68" fmla="*/ 0 w 1151"/>
                <a:gd name="T69" fmla="*/ 0 h 738"/>
                <a:gd name="T70" fmla="*/ 0 w 1151"/>
                <a:gd name="T71" fmla="*/ 0 h 738"/>
                <a:gd name="T72" fmla="*/ 0 w 1151"/>
                <a:gd name="T73" fmla="*/ 0 h 738"/>
                <a:gd name="T74" fmla="*/ 0 w 1151"/>
                <a:gd name="T75" fmla="*/ 0 h 738"/>
                <a:gd name="T76" fmla="*/ 0 w 1151"/>
                <a:gd name="T77" fmla="*/ 0 h 738"/>
                <a:gd name="T78" fmla="*/ 0 w 1151"/>
                <a:gd name="T79" fmla="*/ 0 h 738"/>
                <a:gd name="T80" fmla="*/ 0 w 1151"/>
                <a:gd name="T81" fmla="*/ 0 h 738"/>
                <a:gd name="T82" fmla="*/ 0 w 1151"/>
                <a:gd name="T83" fmla="*/ 0 h 738"/>
                <a:gd name="T84" fmla="*/ 0 w 1151"/>
                <a:gd name="T85" fmla="*/ 0 h 738"/>
                <a:gd name="T86" fmla="*/ 0 w 1151"/>
                <a:gd name="T87" fmla="*/ 0 h 738"/>
                <a:gd name="T88" fmla="*/ 0 w 1151"/>
                <a:gd name="T89" fmla="*/ 0 h 738"/>
                <a:gd name="T90" fmla="*/ 0 w 1151"/>
                <a:gd name="T91" fmla="*/ 0 h 738"/>
                <a:gd name="T92" fmla="*/ 0 w 1151"/>
                <a:gd name="T93" fmla="*/ 0 h 738"/>
                <a:gd name="T94" fmla="*/ 0 w 1151"/>
                <a:gd name="T95" fmla="*/ 0 h 738"/>
                <a:gd name="T96" fmla="*/ 0 w 1151"/>
                <a:gd name="T97" fmla="*/ 0 h 738"/>
                <a:gd name="T98" fmla="*/ 0 w 1151"/>
                <a:gd name="T99" fmla="*/ 0 h 738"/>
                <a:gd name="T100" fmla="*/ 0 w 1151"/>
                <a:gd name="T101" fmla="*/ 0 h 738"/>
                <a:gd name="T102" fmla="*/ 0 w 1151"/>
                <a:gd name="T103" fmla="*/ 0 h 738"/>
                <a:gd name="T104" fmla="*/ 0 w 1151"/>
                <a:gd name="T105" fmla="*/ 0 h 738"/>
                <a:gd name="T106" fmla="*/ 0 w 1151"/>
                <a:gd name="T107" fmla="*/ 0 h 738"/>
                <a:gd name="T108" fmla="*/ 0 w 1151"/>
                <a:gd name="T109" fmla="*/ 0 h 738"/>
                <a:gd name="T110" fmla="*/ 0 w 1151"/>
                <a:gd name="T111" fmla="*/ 0 h 738"/>
                <a:gd name="T112" fmla="*/ 0 w 1151"/>
                <a:gd name="T113" fmla="*/ 0 h 738"/>
                <a:gd name="T114" fmla="*/ 0 w 1151"/>
                <a:gd name="T115" fmla="*/ 0 h 738"/>
                <a:gd name="T116" fmla="*/ 0 w 1151"/>
                <a:gd name="T117" fmla="*/ 0 h 738"/>
                <a:gd name="T118" fmla="*/ 0 w 1151"/>
                <a:gd name="T119" fmla="*/ 0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1"/>
                <a:gd name="T181" fmla="*/ 0 h 738"/>
                <a:gd name="T182" fmla="*/ 1151 w 1151"/>
                <a:gd name="T183" fmla="*/ 738 h 738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1" h="738">
                  <a:moveTo>
                    <a:pt x="702" y="0"/>
                  </a:moveTo>
                  <a:lnTo>
                    <a:pt x="711" y="3"/>
                  </a:lnTo>
                  <a:lnTo>
                    <a:pt x="721" y="4"/>
                  </a:lnTo>
                  <a:lnTo>
                    <a:pt x="730" y="3"/>
                  </a:lnTo>
                  <a:lnTo>
                    <a:pt x="742" y="3"/>
                  </a:lnTo>
                  <a:lnTo>
                    <a:pt x="751" y="3"/>
                  </a:lnTo>
                  <a:lnTo>
                    <a:pt x="760" y="4"/>
                  </a:lnTo>
                  <a:lnTo>
                    <a:pt x="763" y="5"/>
                  </a:lnTo>
                  <a:lnTo>
                    <a:pt x="766" y="8"/>
                  </a:lnTo>
                  <a:lnTo>
                    <a:pt x="768" y="12"/>
                  </a:lnTo>
                  <a:lnTo>
                    <a:pt x="769" y="18"/>
                  </a:lnTo>
                  <a:lnTo>
                    <a:pt x="749" y="20"/>
                  </a:lnTo>
                  <a:lnTo>
                    <a:pt x="754" y="32"/>
                  </a:lnTo>
                  <a:lnTo>
                    <a:pt x="760" y="32"/>
                  </a:lnTo>
                  <a:lnTo>
                    <a:pt x="768" y="35"/>
                  </a:lnTo>
                  <a:lnTo>
                    <a:pt x="774" y="37"/>
                  </a:lnTo>
                  <a:lnTo>
                    <a:pt x="780" y="44"/>
                  </a:lnTo>
                  <a:lnTo>
                    <a:pt x="771" y="45"/>
                  </a:lnTo>
                  <a:lnTo>
                    <a:pt x="771" y="47"/>
                  </a:lnTo>
                  <a:lnTo>
                    <a:pt x="777" y="51"/>
                  </a:lnTo>
                  <a:lnTo>
                    <a:pt x="783" y="56"/>
                  </a:lnTo>
                  <a:lnTo>
                    <a:pt x="789" y="59"/>
                  </a:lnTo>
                  <a:lnTo>
                    <a:pt x="795" y="64"/>
                  </a:lnTo>
                  <a:lnTo>
                    <a:pt x="802" y="67"/>
                  </a:lnTo>
                  <a:lnTo>
                    <a:pt x="808" y="71"/>
                  </a:lnTo>
                  <a:lnTo>
                    <a:pt x="816" y="74"/>
                  </a:lnTo>
                  <a:lnTo>
                    <a:pt x="824" y="77"/>
                  </a:lnTo>
                  <a:lnTo>
                    <a:pt x="830" y="77"/>
                  </a:lnTo>
                  <a:lnTo>
                    <a:pt x="837" y="80"/>
                  </a:lnTo>
                  <a:lnTo>
                    <a:pt x="846" y="80"/>
                  </a:lnTo>
                  <a:lnTo>
                    <a:pt x="854" y="81"/>
                  </a:lnTo>
                  <a:lnTo>
                    <a:pt x="863" y="78"/>
                  </a:lnTo>
                  <a:lnTo>
                    <a:pt x="872" y="77"/>
                  </a:lnTo>
                  <a:lnTo>
                    <a:pt x="882" y="75"/>
                  </a:lnTo>
                  <a:lnTo>
                    <a:pt x="893" y="73"/>
                  </a:lnTo>
                  <a:lnTo>
                    <a:pt x="902" y="70"/>
                  </a:lnTo>
                  <a:lnTo>
                    <a:pt x="912" y="68"/>
                  </a:lnTo>
                  <a:lnTo>
                    <a:pt x="922" y="65"/>
                  </a:lnTo>
                  <a:lnTo>
                    <a:pt x="933" y="63"/>
                  </a:lnTo>
                  <a:lnTo>
                    <a:pt x="942" y="60"/>
                  </a:lnTo>
                  <a:lnTo>
                    <a:pt x="953" y="58"/>
                  </a:lnTo>
                  <a:lnTo>
                    <a:pt x="963" y="56"/>
                  </a:lnTo>
                  <a:lnTo>
                    <a:pt x="972" y="55"/>
                  </a:lnTo>
                  <a:lnTo>
                    <a:pt x="982" y="51"/>
                  </a:lnTo>
                  <a:lnTo>
                    <a:pt x="992" y="50"/>
                  </a:lnTo>
                  <a:lnTo>
                    <a:pt x="1001" y="50"/>
                  </a:lnTo>
                  <a:lnTo>
                    <a:pt x="1012" y="50"/>
                  </a:lnTo>
                  <a:lnTo>
                    <a:pt x="1022" y="50"/>
                  </a:lnTo>
                  <a:lnTo>
                    <a:pt x="1032" y="51"/>
                  </a:lnTo>
                  <a:lnTo>
                    <a:pt x="1043" y="54"/>
                  </a:lnTo>
                  <a:lnTo>
                    <a:pt x="1055" y="57"/>
                  </a:lnTo>
                  <a:lnTo>
                    <a:pt x="1076" y="60"/>
                  </a:lnTo>
                  <a:lnTo>
                    <a:pt x="1093" y="67"/>
                  </a:lnTo>
                  <a:lnTo>
                    <a:pt x="1106" y="76"/>
                  </a:lnTo>
                  <a:lnTo>
                    <a:pt x="1119" y="88"/>
                  </a:lnTo>
                  <a:lnTo>
                    <a:pt x="1128" y="102"/>
                  </a:lnTo>
                  <a:lnTo>
                    <a:pt x="1135" y="118"/>
                  </a:lnTo>
                  <a:lnTo>
                    <a:pt x="1140" y="135"/>
                  </a:lnTo>
                  <a:lnTo>
                    <a:pt x="1143" y="154"/>
                  </a:lnTo>
                  <a:lnTo>
                    <a:pt x="1145" y="173"/>
                  </a:lnTo>
                  <a:lnTo>
                    <a:pt x="1146" y="193"/>
                  </a:lnTo>
                  <a:lnTo>
                    <a:pt x="1146" y="214"/>
                  </a:lnTo>
                  <a:lnTo>
                    <a:pt x="1146" y="234"/>
                  </a:lnTo>
                  <a:lnTo>
                    <a:pt x="1145" y="253"/>
                  </a:lnTo>
                  <a:lnTo>
                    <a:pt x="1145" y="272"/>
                  </a:lnTo>
                  <a:lnTo>
                    <a:pt x="1145" y="290"/>
                  </a:lnTo>
                  <a:lnTo>
                    <a:pt x="1147" y="309"/>
                  </a:lnTo>
                  <a:lnTo>
                    <a:pt x="1148" y="329"/>
                  </a:lnTo>
                  <a:lnTo>
                    <a:pt x="1149" y="352"/>
                  </a:lnTo>
                  <a:lnTo>
                    <a:pt x="1151" y="373"/>
                  </a:lnTo>
                  <a:lnTo>
                    <a:pt x="1151" y="395"/>
                  </a:lnTo>
                  <a:lnTo>
                    <a:pt x="1151" y="416"/>
                  </a:lnTo>
                  <a:lnTo>
                    <a:pt x="1151" y="438"/>
                  </a:lnTo>
                  <a:lnTo>
                    <a:pt x="1151" y="460"/>
                  </a:lnTo>
                  <a:lnTo>
                    <a:pt x="1151" y="483"/>
                  </a:lnTo>
                  <a:lnTo>
                    <a:pt x="1149" y="504"/>
                  </a:lnTo>
                  <a:lnTo>
                    <a:pt x="1148" y="526"/>
                  </a:lnTo>
                  <a:lnTo>
                    <a:pt x="1146" y="548"/>
                  </a:lnTo>
                  <a:lnTo>
                    <a:pt x="1143" y="569"/>
                  </a:lnTo>
                  <a:lnTo>
                    <a:pt x="1140" y="590"/>
                  </a:lnTo>
                  <a:lnTo>
                    <a:pt x="1137" y="612"/>
                  </a:lnTo>
                  <a:lnTo>
                    <a:pt x="1132" y="633"/>
                  </a:lnTo>
                  <a:lnTo>
                    <a:pt x="1129" y="655"/>
                  </a:lnTo>
                  <a:lnTo>
                    <a:pt x="1118" y="650"/>
                  </a:lnTo>
                  <a:lnTo>
                    <a:pt x="1117" y="639"/>
                  </a:lnTo>
                  <a:lnTo>
                    <a:pt x="1117" y="627"/>
                  </a:lnTo>
                  <a:lnTo>
                    <a:pt x="1117" y="616"/>
                  </a:lnTo>
                  <a:lnTo>
                    <a:pt x="1117" y="605"/>
                  </a:lnTo>
                  <a:lnTo>
                    <a:pt x="1116" y="594"/>
                  </a:lnTo>
                  <a:lnTo>
                    <a:pt x="1116" y="584"/>
                  </a:lnTo>
                  <a:lnTo>
                    <a:pt x="1116" y="574"/>
                  </a:lnTo>
                  <a:lnTo>
                    <a:pt x="1116" y="564"/>
                  </a:lnTo>
                  <a:lnTo>
                    <a:pt x="1116" y="553"/>
                  </a:lnTo>
                  <a:lnTo>
                    <a:pt x="1114" y="543"/>
                  </a:lnTo>
                  <a:lnTo>
                    <a:pt x="1113" y="533"/>
                  </a:lnTo>
                  <a:lnTo>
                    <a:pt x="1112" y="523"/>
                  </a:lnTo>
                  <a:lnTo>
                    <a:pt x="1111" y="512"/>
                  </a:lnTo>
                  <a:lnTo>
                    <a:pt x="1110" y="503"/>
                  </a:lnTo>
                  <a:lnTo>
                    <a:pt x="1108" y="493"/>
                  </a:lnTo>
                  <a:lnTo>
                    <a:pt x="1107" y="484"/>
                  </a:lnTo>
                  <a:lnTo>
                    <a:pt x="1099" y="486"/>
                  </a:lnTo>
                  <a:lnTo>
                    <a:pt x="1094" y="491"/>
                  </a:lnTo>
                  <a:lnTo>
                    <a:pt x="1093" y="499"/>
                  </a:lnTo>
                  <a:lnTo>
                    <a:pt x="1093" y="510"/>
                  </a:lnTo>
                  <a:lnTo>
                    <a:pt x="1090" y="520"/>
                  </a:lnTo>
                  <a:lnTo>
                    <a:pt x="1089" y="529"/>
                  </a:lnTo>
                  <a:lnTo>
                    <a:pt x="1085" y="537"/>
                  </a:lnTo>
                  <a:lnTo>
                    <a:pt x="1079" y="541"/>
                  </a:lnTo>
                  <a:lnTo>
                    <a:pt x="1079" y="536"/>
                  </a:lnTo>
                  <a:lnTo>
                    <a:pt x="1079" y="530"/>
                  </a:lnTo>
                  <a:lnTo>
                    <a:pt x="1079" y="524"/>
                  </a:lnTo>
                  <a:lnTo>
                    <a:pt x="1079" y="519"/>
                  </a:lnTo>
                  <a:lnTo>
                    <a:pt x="1079" y="512"/>
                  </a:lnTo>
                  <a:lnTo>
                    <a:pt x="1079" y="508"/>
                  </a:lnTo>
                  <a:lnTo>
                    <a:pt x="1079" y="501"/>
                  </a:lnTo>
                  <a:lnTo>
                    <a:pt x="1081" y="497"/>
                  </a:lnTo>
                  <a:lnTo>
                    <a:pt x="1081" y="486"/>
                  </a:lnTo>
                  <a:lnTo>
                    <a:pt x="1081" y="476"/>
                  </a:lnTo>
                  <a:lnTo>
                    <a:pt x="1081" y="466"/>
                  </a:lnTo>
                  <a:lnTo>
                    <a:pt x="1081" y="457"/>
                  </a:lnTo>
                  <a:lnTo>
                    <a:pt x="1058" y="460"/>
                  </a:lnTo>
                  <a:lnTo>
                    <a:pt x="1035" y="466"/>
                  </a:lnTo>
                  <a:lnTo>
                    <a:pt x="1012" y="469"/>
                  </a:lnTo>
                  <a:lnTo>
                    <a:pt x="992" y="474"/>
                  </a:lnTo>
                  <a:lnTo>
                    <a:pt x="969" y="479"/>
                  </a:lnTo>
                  <a:lnTo>
                    <a:pt x="948" y="483"/>
                  </a:lnTo>
                  <a:lnTo>
                    <a:pt x="927" y="487"/>
                  </a:lnTo>
                  <a:lnTo>
                    <a:pt x="906" y="493"/>
                  </a:lnTo>
                  <a:lnTo>
                    <a:pt x="884" y="498"/>
                  </a:lnTo>
                  <a:lnTo>
                    <a:pt x="863" y="502"/>
                  </a:lnTo>
                  <a:lnTo>
                    <a:pt x="842" y="509"/>
                  </a:lnTo>
                  <a:lnTo>
                    <a:pt x="823" y="515"/>
                  </a:lnTo>
                  <a:lnTo>
                    <a:pt x="802" y="521"/>
                  </a:lnTo>
                  <a:lnTo>
                    <a:pt x="781" y="530"/>
                  </a:lnTo>
                  <a:lnTo>
                    <a:pt x="760" y="538"/>
                  </a:lnTo>
                  <a:lnTo>
                    <a:pt x="741" y="548"/>
                  </a:lnTo>
                  <a:lnTo>
                    <a:pt x="754" y="546"/>
                  </a:lnTo>
                  <a:lnTo>
                    <a:pt x="768" y="543"/>
                  </a:lnTo>
                  <a:lnTo>
                    <a:pt x="781" y="541"/>
                  </a:lnTo>
                  <a:lnTo>
                    <a:pt x="795" y="538"/>
                  </a:lnTo>
                  <a:lnTo>
                    <a:pt x="810" y="534"/>
                  </a:lnTo>
                  <a:lnTo>
                    <a:pt x="825" y="530"/>
                  </a:lnTo>
                  <a:lnTo>
                    <a:pt x="839" y="526"/>
                  </a:lnTo>
                  <a:lnTo>
                    <a:pt x="855" y="522"/>
                  </a:lnTo>
                  <a:lnTo>
                    <a:pt x="871" y="517"/>
                  </a:lnTo>
                  <a:lnTo>
                    <a:pt x="886" y="513"/>
                  </a:lnTo>
                  <a:lnTo>
                    <a:pt x="901" y="510"/>
                  </a:lnTo>
                  <a:lnTo>
                    <a:pt x="918" y="507"/>
                  </a:lnTo>
                  <a:lnTo>
                    <a:pt x="933" y="503"/>
                  </a:lnTo>
                  <a:lnTo>
                    <a:pt x="948" y="501"/>
                  </a:lnTo>
                  <a:lnTo>
                    <a:pt x="964" y="499"/>
                  </a:lnTo>
                  <a:lnTo>
                    <a:pt x="979" y="499"/>
                  </a:lnTo>
                  <a:lnTo>
                    <a:pt x="987" y="496"/>
                  </a:lnTo>
                  <a:lnTo>
                    <a:pt x="994" y="496"/>
                  </a:lnTo>
                  <a:lnTo>
                    <a:pt x="1000" y="496"/>
                  </a:lnTo>
                  <a:lnTo>
                    <a:pt x="1008" y="496"/>
                  </a:lnTo>
                  <a:lnTo>
                    <a:pt x="1004" y="500"/>
                  </a:lnTo>
                  <a:lnTo>
                    <a:pt x="998" y="503"/>
                  </a:lnTo>
                  <a:lnTo>
                    <a:pt x="989" y="506"/>
                  </a:lnTo>
                  <a:lnTo>
                    <a:pt x="981" y="508"/>
                  </a:lnTo>
                  <a:lnTo>
                    <a:pt x="971" y="509"/>
                  </a:lnTo>
                  <a:lnTo>
                    <a:pt x="963" y="511"/>
                  </a:lnTo>
                  <a:lnTo>
                    <a:pt x="955" y="516"/>
                  </a:lnTo>
                  <a:lnTo>
                    <a:pt x="954" y="524"/>
                  </a:lnTo>
                  <a:lnTo>
                    <a:pt x="943" y="525"/>
                  </a:lnTo>
                  <a:lnTo>
                    <a:pt x="935" y="527"/>
                  </a:lnTo>
                  <a:lnTo>
                    <a:pt x="927" y="528"/>
                  </a:lnTo>
                  <a:lnTo>
                    <a:pt x="918" y="530"/>
                  </a:lnTo>
                  <a:lnTo>
                    <a:pt x="907" y="531"/>
                  </a:lnTo>
                  <a:lnTo>
                    <a:pt x="900" y="533"/>
                  </a:lnTo>
                  <a:lnTo>
                    <a:pt x="892" y="534"/>
                  </a:lnTo>
                  <a:lnTo>
                    <a:pt x="884" y="537"/>
                  </a:lnTo>
                  <a:lnTo>
                    <a:pt x="874" y="538"/>
                  </a:lnTo>
                  <a:lnTo>
                    <a:pt x="866" y="540"/>
                  </a:lnTo>
                  <a:lnTo>
                    <a:pt x="858" y="542"/>
                  </a:lnTo>
                  <a:lnTo>
                    <a:pt x="849" y="547"/>
                  </a:lnTo>
                  <a:lnTo>
                    <a:pt x="841" y="550"/>
                  </a:lnTo>
                  <a:lnTo>
                    <a:pt x="834" y="554"/>
                  </a:lnTo>
                  <a:lnTo>
                    <a:pt x="825" y="560"/>
                  </a:lnTo>
                  <a:lnTo>
                    <a:pt x="817" y="565"/>
                  </a:lnTo>
                  <a:lnTo>
                    <a:pt x="824" y="565"/>
                  </a:lnTo>
                  <a:lnTo>
                    <a:pt x="830" y="565"/>
                  </a:lnTo>
                  <a:lnTo>
                    <a:pt x="837" y="565"/>
                  </a:lnTo>
                  <a:lnTo>
                    <a:pt x="843" y="565"/>
                  </a:lnTo>
                  <a:lnTo>
                    <a:pt x="849" y="564"/>
                  </a:lnTo>
                  <a:lnTo>
                    <a:pt x="857" y="563"/>
                  </a:lnTo>
                  <a:lnTo>
                    <a:pt x="863" y="563"/>
                  </a:lnTo>
                  <a:lnTo>
                    <a:pt x="870" y="562"/>
                  </a:lnTo>
                  <a:lnTo>
                    <a:pt x="876" y="560"/>
                  </a:lnTo>
                  <a:lnTo>
                    <a:pt x="883" y="559"/>
                  </a:lnTo>
                  <a:lnTo>
                    <a:pt x="889" y="557"/>
                  </a:lnTo>
                  <a:lnTo>
                    <a:pt x="896" y="557"/>
                  </a:lnTo>
                  <a:lnTo>
                    <a:pt x="904" y="556"/>
                  </a:lnTo>
                  <a:lnTo>
                    <a:pt x="911" y="556"/>
                  </a:lnTo>
                  <a:lnTo>
                    <a:pt x="918" y="556"/>
                  </a:lnTo>
                  <a:lnTo>
                    <a:pt x="925" y="557"/>
                  </a:lnTo>
                  <a:lnTo>
                    <a:pt x="904" y="563"/>
                  </a:lnTo>
                  <a:lnTo>
                    <a:pt x="882" y="568"/>
                  </a:lnTo>
                  <a:lnTo>
                    <a:pt x="860" y="574"/>
                  </a:lnTo>
                  <a:lnTo>
                    <a:pt x="837" y="580"/>
                  </a:lnTo>
                  <a:lnTo>
                    <a:pt x="814" y="586"/>
                  </a:lnTo>
                  <a:lnTo>
                    <a:pt x="793" y="592"/>
                  </a:lnTo>
                  <a:lnTo>
                    <a:pt x="771" y="597"/>
                  </a:lnTo>
                  <a:lnTo>
                    <a:pt x="751" y="606"/>
                  </a:lnTo>
                  <a:lnTo>
                    <a:pt x="728" y="615"/>
                  </a:lnTo>
                  <a:lnTo>
                    <a:pt x="707" y="624"/>
                  </a:lnTo>
                  <a:lnTo>
                    <a:pt x="687" y="634"/>
                  </a:lnTo>
                  <a:lnTo>
                    <a:pt x="668" y="646"/>
                  </a:lnTo>
                  <a:lnTo>
                    <a:pt x="648" y="658"/>
                  </a:lnTo>
                  <a:lnTo>
                    <a:pt x="630" y="673"/>
                  </a:lnTo>
                  <a:lnTo>
                    <a:pt x="613" y="689"/>
                  </a:lnTo>
                  <a:lnTo>
                    <a:pt x="598" y="710"/>
                  </a:lnTo>
                  <a:lnTo>
                    <a:pt x="588" y="711"/>
                  </a:lnTo>
                  <a:lnTo>
                    <a:pt x="582" y="715"/>
                  </a:lnTo>
                  <a:lnTo>
                    <a:pt x="575" y="721"/>
                  </a:lnTo>
                  <a:lnTo>
                    <a:pt x="569" y="728"/>
                  </a:lnTo>
                  <a:lnTo>
                    <a:pt x="562" y="733"/>
                  </a:lnTo>
                  <a:lnTo>
                    <a:pt x="557" y="737"/>
                  </a:lnTo>
                  <a:lnTo>
                    <a:pt x="550" y="738"/>
                  </a:lnTo>
                  <a:lnTo>
                    <a:pt x="545" y="737"/>
                  </a:lnTo>
                  <a:lnTo>
                    <a:pt x="547" y="730"/>
                  </a:lnTo>
                  <a:lnTo>
                    <a:pt x="552" y="724"/>
                  </a:lnTo>
                  <a:lnTo>
                    <a:pt x="559" y="717"/>
                  </a:lnTo>
                  <a:lnTo>
                    <a:pt x="566" y="711"/>
                  </a:lnTo>
                  <a:lnTo>
                    <a:pt x="572" y="702"/>
                  </a:lnTo>
                  <a:lnTo>
                    <a:pt x="581" y="697"/>
                  </a:lnTo>
                  <a:lnTo>
                    <a:pt x="588" y="689"/>
                  </a:lnTo>
                  <a:lnTo>
                    <a:pt x="595" y="684"/>
                  </a:lnTo>
                  <a:lnTo>
                    <a:pt x="600" y="677"/>
                  </a:lnTo>
                  <a:lnTo>
                    <a:pt x="605" y="671"/>
                  </a:lnTo>
                  <a:lnTo>
                    <a:pt x="606" y="667"/>
                  </a:lnTo>
                  <a:lnTo>
                    <a:pt x="606" y="662"/>
                  </a:lnTo>
                  <a:lnTo>
                    <a:pt x="604" y="658"/>
                  </a:lnTo>
                  <a:lnTo>
                    <a:pt x="598" y="657"/>
                  </a:lnTo>
                  <a:lnTo>
                    <a:pt x="589" y="656"/>
                  </a:lnTo>
                  <a:lnTo>
                    <a:pt x="577" y="657"/>
                  </a:lnTo>
                  <a:lnTo>
                    <a:pt x="568" y="666"/>
                  </a:lnTo>
                  <a:lnTo>
                    <a:pt x="559" y="674"/>
                  </a:lnTo>
                  <a:lnTo>
                    <a:pt x="551" y="682"/>
                  </a:lnTo>
                  <a:lnTo>
                    <a:pt x="542" y="689"/>
                  </a:lnTo>
                  <a:lnTo>
                    <a:pt x="536" y="693"/>
                  </a:lnTo>
                  <a:lnTo>
                    <a:pt x="530" y="696"/>
                  </a:lnTo>
                  <a:lnTo>
                    <a:pt x="524" y="698"/>
                  </a:lnTo>
                  <a:lnTo>
                    <a:pt x="518" y="699"/>
                  </a:lnTo>
                  <a:lnTo>
                    <a:pt x="518" y="690"/>
                  </a:lnTo>
                  <a:lnTo>
                    <a:pt x="523" y="682"/>
                  </a:lnTo>
                  <a:lnTo>
                    <a:pt x="527" y="673"/>
                  </a:lnTo>
                  <a:lnTo>
                    <a:pt x="534" y="667"/>
                  </a:lnTo>
                  <a:lnTo>
                    <a:pt x="542" y="657"/>
                  </a:lnTo>
                  <a:lnTo>
                    <a:pt x="554" y="647"/>
                  </a:lnTo>
                  <a:lnTo>
                    <a:pt x="559" y="644"/>
                  </a:lnTo>
                  <a:lnTo>
                    <a:pt x="565" y="640"/>
                  </a:lnTo>
                  <a:lnTo>
                    <a:pt x="571" y="636"/>
                  </a:lnTo>
                  <a:lnTo>
                    <a:pt x="578" y="633"/>
                  </a:lnTo>
                  <a:lnTo>
                    <a:pt x="583" y="629"/>
                  </a:lnTo>
                  <a:lnTo>
                    <a:pt x="590" y="626"/>
                  </a:lnTo>
                  <a:lnTo>
                    <a:pt x="596" y="621"/>
                  </a:lnTo>
                  <a:lnTo>
                    <a:pt x="604" y="618"/>
                  </a:lnTo>
                  <a:lnTo>
                    <a:pt x="609" y="615"/>
                  </a:lnTo>
                  <a:lnTo>
                    <a:pt x="616" y="612"/>
                  </a:lnTo>
                  <a:lnTo>
                    <a:pt x="621" y="607"/>
                  </a:lnTo>
                  <a:lnTo>
                    <a:pt x="627" y="604"/>
                  </a:lnTo>
                  <a:lnTo>
                    <a:pt x="631" y="601"/>
                  </a:lnTo>
                  <a:lnTo>
                    <a:pt x="639" y="596"/>
                  </a:lnTo>
                  <a:lnTo>
                    <a:pt x="643" y="591"/>
                  </a:lnTo>
                  <a:lnTo>
                    <a:pt x="646" y="584"/>
                  </a:lnTo>
                  <a:lnTo>
                    <a:pt x="637" y="588"/>
                  </a:lnTo>
                  <a:lnTo>
                    <a:pt x="629" y="592"/>
                  </a:lnTo>
                  <a:lnTo>
                    <a:pt x="619" y="594"/>
                  </a:lnTo>
                  <a:lnTo>
                    <a:pt x="612" y="599"/>
                  </a:lnTo>
                  <a:lnTo>
                    <a:pt x="604" y="601"/>
                  </a:lnTo>
                  <a:lnTo>
                    <a:pt x="595" y="604"/>
                  </a:lnTo>
                  <a:lnTo>
                    <a:pt x="587" y="606"/>
                  </a:lnTo>
                  <a:lnTo>
                    <a:pt x="581" y="609"/>
                  </a:lnTo>
                  <a:lnTo>
                    <a:pt x="571" y="612"/>
                  </a:lnTo>
                  <a:lnTo>
                    <a:pt x="564" y="615"/>
                  </a:lnTo>
                  <a:lnTo>
                    <a:pt x="556" y="617"/>
                  </a:lnTo>
                  <a:lnTo>
                    <a:pt x="548" y="622"/>
                  </a:lnTo>
                  <a:lnTo>
                    <a:pt x="541" y="627"/>
                  </a:lnTo>
                  <a:lnTo>
                    <a:pt x="534" y="632"/>
                  </a:lnTo>
                  <a:lnTo>
                    <a:pt x="527" y="637"/>
                  </a:lnTo>
                  <a:lnTo>
                    <a:pt x="521" y="647"/>
                  </a:lnTo>
                  <a:lnTo>
                    <a:pt x="519" y="641"/>
                  </a:lnTo>
                  <a:lnTo>
                    <a:pt x="521" y="635"/>
                  </a:lnTo>
                  <a:lnTo>
                    <a:pt x="523" y="629"/>
                  </a:lnTo>
                  <a:lnTo>
                    <a:pt x="525" y="624"/>
                  </a:lnTo>
                  <a:lnTo>
                    <a:pt x="534" y="615"/>
                  </a:lnTo>
                  <a:lnTo>
                    <a:pt x="545" y="605"/>
                  </a:lnTo>
                  <a:lnTo>
                    <a:pt x="548" y="601"/>
                  </a:lnTo>
                  <a:lnTo>
                    <a:pt x="556" y="596"/>
                  </a:lnTo>
                  <a:lnTo>
                    <a:pt x="560" y="594"/>
                  </a:lnTo>
                  <a:lnTo>
                    <a:pt x="568" y="591"/>
                  </a:lnTo>
                  <a:lnTo>
                    <a:pt x="572" y="588"/>
                  </a:lnTo>
                  <a:lnTo>
                    <a:pt x="578" y="584"/>
                  </a:lnTo>
                  <a:lnTo>
                    <a:pt x="583" y="582"/>
                  </a:lnTo>
                  <a:lnTo>
                    <a:pt x="590" y="581"/>
                  </a:lnTo>
                  <a:lnTo>
                    <a:pt x="583" y="577"/>
                  </a:lnTo>
                  <a:lnTo>
                    <a:pt x="577" y="576"/>
                  </a:lnTo>
                  <a:lnTo>
                    <a:pt x="571" y="575"/>
                  </a:lnTo>
                  <a:lnTo>
                    <a:pt x="564" y="577"/>
                  </a:lnTo>
                  <a:lnTo>
                    <a:pt x="557" y="579"/>
                  </a:lnTo>
                  <a:lnTo>
                    <a:pt x="548" y="583"/>
                  </a:lnTo>
                  <a:lnTo>
                    <a:pt x="542" y="587"/>
                  </a:lnTo>
                  <a:lnTo>
                    <a:pt x="536" y="592"/>
                  </a:lnTo>
                  <a:lnTo>
                    <a:pt x="529" y="595"/>
                  </a:lnTo>
                  <a:lnTo>
                    <a:pt x="523" y="600"/>
                  </a:lnTo>
                  <a:lnTo>
                    <a:pt x="516" y="603"/>
                  </a:lnTo>
                  <a:lnTo>
                    <a:pt x="510" y="606"/>
                  </a:lnTo>
                  <a:lnTo>
                    <a:pt x="513" y="596"/>
                  </a:lnTo>
                  <a:lnTo>
                    <a:pt x="521" y="591"/>
                  </a:lnTo>
                  <a:lnTo>
                    <a:pt x="528" y="584"/>
                  </a:lnTo>
                  <a:lnTo>
                    <a:pt x="536" y="581"/>
                  </a:lnTo>
                  <a:lnTo>
                    <a:pt x="543" y="576"/>
                  </a:lnTo>
                  <a:lnTo>
                    <a:pt x="551" y="571"/>
                  </a:lnTo>
                  <a:lnTo>
                    <a:pt x="557" y="564"/>
                  </a:lnTo>
                  <a:lnTo>
                    <a:pt x="559" y="557"/>
                  </a:lnTo>
                  <a:lnTo>
                    <a:pt x="551" y="559"/>
                  </a:lnTo>
                  <a:lnTo>
                    <a:pt x="542" y="560"/>
                  </a:lnTo>
                  <a:lnTo>
                    <a:pt x="530" y="561"/>
                  </a:lnTo>
                  <a:lnTo>
                    <a:pt x="519" y="563"/>
                  </a:lnTo>
                  <a:lnTo>
                    <a:pt x="509" y="565"/>
                  </a:lnTo>
                  <a:lnTo>
                    <a:pt x="499" y="567"/>
                  </a:lnTo>
                  <a:lnTo>
                    <a:pt x="527" y="541"/>
                  </a:lnTo>
                  <a:lnTo>
                    <a:pt x="558" y="520"/>
                  </a:lnTo>
                  <a:lnTo>
                    <a:pt x="589" y="499"/>
                  </a:lnTo>
                  <a:lnTo>
                    <a:pt x="623" y="482"/>
                  </a:lnTo>
                  <a:lnTo>
                    <a:pt x="657" y="466"/>
                  </a:lnTo>
                  <a:lnTo>
                    <a:pt x="693" y="451"/>
                  </a:lnTo>
                  <a:lnTo>
                    <a:pt x="729" y="438"/>
                  </a:lnTo>
                  <a:lnTo>
                    <a:pt x="766" y="428"/>
                  </a:lnTo>
                  <a:lnTo>
                    <a:pt x="802" y="416"/>
                  </a:lnTo>
                  <a:lnTo>
                    <a:pt x="840" y="407"/>
                  </a:lnTo>
                  <a:lnTo>
                    <a:pt x="878" y="398"/>
                  </a:lnTo>
                  <a:lnTo>
                    <a:pt x="917" y="391"/>
                  </a:lnTo>
                  <a:lnTo>
                    <a:pt x="954" y="382"/>
                  </a:lnTo>
                  <a:lnTo>
                    <a:pt x="990" y="375"/>
                  </a:lnTo>
                  <a:lnTo>
                    <a:pt x="1026" y="366"/>
                  </a:lnTo>
                  <a:lnTo>
                    <a:pt x="1064" y="360"/>
                  </a:lnTo>
                  <a:lnTo>
                    <a:pt x="1064" y="352"/>
                  </a:lnTo>
                  <a:lnTo>
                    <a:pt x="1063" y="346"/>
                  </a:lnTo>
                  <a:lnTo>
                    <a:pt x="1060" y="340"/>
                  </a:lnTo>
                  <a:lnTo>
                    <a:pt x="1059" y="334"/>
                  </a:lnTo>
                  <a:lnTo>
                    <a:pt x="1045" y="336"/>
                  </a:lnTo>
                  <a:lnTo>
                    <a:pt x="1030" y="339"/>
                  </a:lnTo>
                  <a:lnTo>
                    <a:pt x="1014" y="341"/>
                  </a:lnTo>
                  <a:lnTo>
                    <a:pt x="1001" y="344"/>
                  </a:lnTo>
                  <a:lnTo>
                    <a:pt x="987" y="347"/>
                  </a:lnTo>
                  <a:lnTo>
                    <a:pt x="972" y="350"/>
                  </a:lnTo>
                  <a:lnTo>
                    <a:pt x="958" y="352"/>
                  </a:lnTo>
                  <a:lnTo>
                    <a:pt x="945" y="354"/>
                  </a:lnTo>
                  <a:lnTo>
                    <a:pt x="930" y="356"/>
                  </a:lnTo>
                  <a:lnTo>
                    <a:pt x="917" y="358"/>
                  </a:lnTo>
                  <a:lnTo>
                    <a:pt x="904" y="361"/>
                  </a:lnTo>
                  <a:lnTo>
                    <a:pt x="890" y="363"/>
                  </a:lnTo>
                  <a:lnTo>
                    <a:pt x="877" y="365"/>
                  </a:lnTo>
                  <a:lnTo>
                    <a:pt x="865" y="367"/>
                  </a:lnTo>
                  <a:lnTo>
                    <a:pt x="853" y="370"/>
                  </a:lnTo>
                  <a:lnTo>
                    <a:pt x="843" y="373"/>
                  </a:lnTo>
                  <a:lnTo>
                    <a:pt x="835" y="373"/>
                  </a:lnTo>
                  <a:lnTo>
                    <a:pt x="827" y="373"/>
                  </a:lnTo>
                  <a:lnTo>
                    <a:pt x="818" y="374"/>
                  </a:lnTo>
                  <a:lnTo>
                    <a:pt x="812" y="376"/>
                  </a:lnTo>
                  <a:lnTo>
                    <a:pt x="804" y="378"/>
                  </a:lnTo>
                  <a:lnTo>
                    <a:pt x="798" y="381"/>
                  </a:lnTo>
                  <a:lnTo>
                    <a:pt x="790" y="383"/>
                  </a:lnTo>
                  <a:lnTo>
                    <a:pt x="784" y="387"/>
                  </a:lnTo>
                  <a:lnTo>
                    <a:pt x="777" y="389"/>
                  </a:lnTo>
                  <a:lnTo>
                    <a:pt x="770" y="392"/>
                  </a:lnTo>
                  <a:lnTo>
                    <a:pt x="764" y="394"/>
                  </a:lnTo>
                  <a:lnTo>
                    <a:pt x="757" y="397"/>
                  </a:lnTo>
                  <a:lnTo>
                    <a:pt x="749" y="400"/>
                  </a:lnTo>
                  <a:lnTo>
                    <a:pt x="742" y="402"/>
                  </a:lnTo>
                  <a:lnTo>
                    <a:pt x="734" y="403"/>
                  </a:lnTo>
                  <a:lnTo>
                    <a:pt x="727" y="404"/>
                  </a:lnTo>
                  <a:lnTo>
                    <a:pt x="711" y="407"/>
                  </a:lnTo>
                  <a:lnTo>
                    <a:pt x="696" y="414"/>
                  </a:lnTo>
                  <a:lnTo>
                    <a:pt x="681" y="417"/>
                  </a:lnTo>
                  <a:lnTo>
                    <a:pt x="666" y="423"/>
                  </a:lnTo>
                  <a:lnTo>
                    <a:pt x="651" y="428"/>
                  </a:lnTo>
                  <a:lnTo>
                    <a:pt x="636" y="433"/>
                  </a:lnTo>
                  <a:lnTo>
                    <a:pt x="621" y="438"/>
                  </a:lnTo>
                  <a:lnTo>
                    <a:pt x="606" y="445"/>
                  </a:lnTo>
                  <a:lnTo>
                    <a:pt x="592" y="450"/>
                  </a:lnTo>
                  <a:lnTo>
                    <a:pt x="577" y="457"/>
                  </a:lnTo>
                  <a:lnTo>
                    <a:pt x="563" y="463"/>
                  </a:lnTo>
                  <a:lnTo>
                    <a:pt x="550" y="471"/>
                  </a:lnTo>
                  <a:lnTo>
                    <a:pt x="536" y="479"/>
                  </a:lnTo>
                  <a:lnTo>
                    <a:pt x="524" y="488"/>
                  </a:lnTo>
                  <a:lnTo>
                    <a:pt x="512" y="497"/>
                  </a:lnTo>
                  <a:lnTo>
                    <a:pt x="501" y="508"/>
                  </a:lnTo>
                  <a:lnTo>
                    <a:pt x="495" y="504"/>
                  </a:lnTo>
                  <a:lnTo>
                    <a:pt x="490" y="506"/>
                  </a:lnTo>
                  <a:lnTo>
                    <a:pt x="486" y="506"/>
                  </a:lnTo>
                  <a:lnTo>
                    <a:pt x="481" y="503"/>
                  </a:lnTo>
                  <a:lnTo>
                    <a:pt x="477" y="510"/>
                  </a:lnTo>
                  <a:lnTo>
                    <a:pt x="476" y="513"/>
                  </a:lnTo>
                  <a:lnTo>
                    <a:pt x="471" y="516"/>
                  </a:lnTo>
                  <a:lnTo>
                    <a:pt x="466" y="519"/>
                  </a:lnTo>
                  <a:lnTo>
                    <a:pt x="460" y="517"/>
                  </a:lnTo>
                  <a:lnTo>
                    <a:pt x="454" y="517"/>
                  </a:lnTo>
                  <a:lnTo>
                    <a:pt x="448" y="515"/>
                  </a:lnTo>
                  <a:lnTo>
                    <a:pt x="442" y="514"/>
                  </a:lnTo>
                  <a:lnTo>
                    <a:pt x="434" y="511"/>
                  </a:lnTo>
                  <a:lnTo>
                    <a:pt x="427" y="509"/>
                  </a:lnTo>
                  <a:lnTo>
                    <a:pt x="419" y="506"/>
                  </a:lnTo>
                  <a:lnTo>
                    <a:pt x="411" y="502"/>
                  </a:lnTo>
                  <a:lnTo>
                    <a:pt x="403" y="499"/>
                  </a:lnTo>
                  <a:lnTo>
                    <a:pt x="397" y="499"/>
                  </a:lnTo>
                  <a:lnTo>
                    <a:pt x="388" y="499"/>
                  </a:lnTo>
                  <a:lnTo>
                    <a:pt x="382" y="499"/>
                  </a:lnTo>
                  <a:lnTo>
                    <a:pt x="371" y="499"/>
                  </a:lnTo>
                  <a:lnTo>
                    <a:pt x="356" y="498"/>
                  </a:lnTo>
                  <a:lnTo>
                    <a:pt x="338" y="497"/>
                  </a:lnTo>
                  <a:lnTo>
                    <a:pt x="317" y="496"/>
                  </a:lnTo>
                  <a:lnTo>
                    <a:pt x="293" y="494"/>
                  </a:lnTo>
                  <a:lnTo>
                    <a:pt x="269" y="491"/>
                  </a:lnTo>
                  <a:lnTo>
                    <a:pt x="241" y="489"/>
                  </a:lnTo>
                  <a:lnTo>
                    <a:pt x="213" y="488"/>
                  </a:lnTo>
                  <a:lnTo>
                    <a:pt x="185" y="486"/>
                  </a:lnTo>
                  <a:lnTo>
                    <a:pt x="156" y="485"/>
                  </a:lnTo>
                  <a:lnTo>
                    <a:pt x="129" y="483"/>
                  </a:lnTo>
                  <a:lnTo>
                    <a:pt x="103" y="482"/>
                  </a:lnTo>
                  <a:lnTo>
                    <a:pt x="77" y="481"/>
                  </a:lnTo>
                  <a:lnTo>
                    <a:pt x="56" y="480"/>
                  </a:lnTo>
                  <a:lnTo>
                    <a:pt x="36" y="480"/>
                  </a:lnTo>
                  <a:lnTo>
                    <a:pt x="21" y="480"/>
                  </a:lnTo>
                  <a:lnTo>
                    <a:pt x="11" y="481"/>
                  </a:lnTo>
                  <a:lnTo>
                    <a:pt x="0" y="482"/>
                  </a:lnTo>
                  <a:lnTo>
                    <a:pt x="16" y="468"/>
                  </a:lnTo>
                  <a:lnTo>
                    <a:pt x="24" y="460"/>
                  </a:lnTo>
                  <a:lnTo>
                    <a:pt x="34" y="454"/>
                  </a:lnTo>
                  <a:lnTo>
                    <a:pt x="44" y="447"/>
                  </a:lnTo>
                  <a:lnTo>
                    <a:pt x="53" y="441"/>
                  </a:lnTo>
                  <a:lnTo>
                    <a:pt x="63" y="435"/>
                  </a:lnTo>
                  <a:lnTo>
                    <a:pt x="75" y="429"/>
                  </a:lnTo>
                  <a:lnTo>
                    <a:pt x="86" y="423"/>
                  </a:lnTo>
                  <a:lnTo>
                    <a:pt x="98" y="417"/>
                  </a:lnTo>
                  <a:lnTo>
                    <a:pt x="107" y="411"/>
                  </a:lnTo>
                  <a:lnTo>
                    <a:pt x="120" y="405"/>
                  </a:lnTo>
                  <a:lnTo>
                    <a:pt x="129" y="400"/>
                  </a:lnTo>
                  <a:lnTo>
                    <a:pt x="142" y="394"/>
                  </a:lnTo>
                  <a:lnTo>
                    <a:pt x="152" y="389"/>
                  </a:lnTo>
                  <a:lnTo>
                    <a:pt x="164" y="383"/>
                  </a:lnTo>
                  <a:lnTo>
                    <a:pt x="175" y="378"/>
                  </a:lnTo>
                  <a:lnTo>
                    <a:pt x="187" y="373"/>
                  </a:lnTo>
                  <a:lnTo>
                    <a:pt x="220" y="361"/>
                  </a:lnTo>
                  <a:lnTo>
                    <a:pt x="253" y="352"/>
                  </a:lnTo>
                  <a:lnTo>
                    <a:pt x="288" y="343"/>
                  </a:lnTo>
                  <a:lnTo>
                    <a:pt x="324" y="339"/>
                  </a:lnTo>
                  <a:lnTo>
                    <a:pt x="360" y="334"/>
                  </a:lnTo>
                  <a:lnTo>
                    <a:pt x="397" y="330"/>
                  </a:lnTo>
                  <a:lnTo>
                    <a:pt x="433" y="329"/>
                  </a:lnTo>
                  <a:lnTo>
                    <a:pt x="470" y="329"/>
                  </a:lnTo>
                  <a:lnTo>
                    <a:pt x="506" y="328"/>
                  </a:lnTo>
                  <a:lnTo>
                    <a:pt x="543" y="328"/>
                  </a:lnTo>
                  <a:lnTo>
                    <a:pt x="581" y="329"/>
                  </a:lnTo>
                  <a:lnTo>
                    <a:pt x="618" y="330"/>
                  </a:lnTo>
                  <a:lnTo>
                    <a:pt x="656" y="331"/>
                  </a:lnTo>
                  <a:lnTo>
                    <a:pt x="693" y="334"/>
                  </a:lnTo>
                  <a:lnTo>
                    <a:pt x="730" y="336"/>
                  </a:lnTo>
                  <a:lnTo>
                    <a:pt x="768" y="338"/>
                  </a:lnTo>
                  <a:lnTo>
                    <a:pt x="764" y="330"/>
                  </a:lnTo>
                  <a:lnTo>
                    <a:pt x="763" y="323"/>
                  </a:lnTo>
                  <a:lnTo>
                    <a:pt x="763" y="315"/>
                  </a:lnTo>
                  <a:lnTo>
                    <a:pt x="764" y="308"/>
                  </a:lnTo>
                  <a:lnTo>
                    <a:pt x="765" y="299"/>
                  </a:lnTo>
                  <a:lnTo>
                    <a:pt x="768" y="289"/>
                  </a:lnTo>
                  <a:lnTo>
                    <a:pt x="770" y="281"/>
                  </a:lnTo>
                  <a:lnTo>
                    <a:pt x="775" y="273"/>
                  </a:lnTo>
                  <a:lnTo>
                    <a:pt x="778" y="263"/>
                  </a:lnTo>
                  <a:lnTo>
                    <a:pt x="781" y="255"/>
                  </a:lnTo>
                  <a:lnTo>
                    <a:pt x="784" y="246"/>
                  </a:lnTo>
                  <a:lnTo>
                    <a:pt x="789" y="236"/>
                  </a:lnTo>
                  <a:lnTo>
                    <a:pt x="792" y="228"/>
                  </a:lnTo>
                  <a:lnTo>
                    <a:pt x="795" y="219"/>
                  </a:lnTo>
                  <a:lnTo>
                    <a:pt x="799" y="211"/>
                  </a:lnTo>
                  <a:lnTo>
                    <a:pt x="802" y="204"/>
                  </a:lnTo>
                  <a:lnTo>
                    <a:pt x="804" y="195"/>
                  </a:lnTo>
                  <a:lnTo>
                    <a:pt x="807" y="188"/>
                  </a:lnTo>
                  <a:lnTo>
                    <a:pt x="811" y="179"/>
                  </a:lnTo>
                  <a:lnTo>
                    <a:pt x="814" y="171"/>
                  </a:lnTo>
                  <a:lnTo>
                    <a:pt x="816" y="162"/>
                  </a:lnTo>
                  <a:lnTo>
                    <a:pt x="819" y="154"/>
                  </a:lnTo>
                  <a:lnTo>
                    <a:pt x="822" y="147"/>
                  </a:lnTo>
                  <a:lnTo>
                    <a:pt x="824" y="140"/>
                  </a:lnTo>
                  <a:lnTo>
                    <a:pt x="823" y="131"/>
                  </a:lnTo>
                  <a:lnTo>
                    <a:pt x="823" y="126"/>
                  </a:lnTo>
                  <a:lnTo>
                    <a:pt x="819" y="120"/>
                  </a:lnTo>
                  <a:lnTo>
                    <a:pt x="816" y="116"/>
                  </a:lnTo>
                  <a:lnTo>
                    <a:pt x="810" y="112"/>
                  </a:lnTo>
                  <a:lnTo>
                    <a:pt x="802" y="110"/>
                  </a:lnTo>
                  <a:lnTo>
                    <a:pt x="792" y="109"/>
                  </a:lnTo>
                  <a:lnTo>
                    <a:pt x="780" y="110"/>
                  </a:lnTo>
                  <a:lnTo>
                    <a:pt x="758" y="102"/>
                  </a:lnTo>
                  <a:lnTo>
                    <a:pt x="737" y="98"/>
                  </a:lnTo>
                  <a:lnTo>
                    <a:pt x="716" y="94"/>
                  </a:lnTo>
                  <a:lnTo>
                    <a:pt x="694" y="91"/>
                  </a:lnTo>
                  <a:lnTo>
                    <a:pt x="671" y="89"/>
                  </a:lnTo>
                  <a:lnTo>
                    <a:pt x="648" y="89"/>
                  </a:lnTo>
                  <a:lnTo>
                    <a:pt x="625" y="89"/>
                  </a:lnTo>
                  <a:lnTo>
                    <a:pt x="603" y="89"/>
                  </a:lnTo>
                  <a:lnTo>
                    <a:pt x="578" y="88"/>
                  </a:lnTo>
                  <a:lnTo>
                    <a:pt x="556" y="88"/>
                  </a:lnTo>
                  <a:lnTo>
                    <a:pt x="533" y="88"/>
                  </a:lnTo>
                  <a:lnTo>
                    <a:pt x="511" y="87"/>
                  </a:lnTo>
                  <a:lnTo>
                    <a:pt x="488" y="83"/>
                  </a:lnTo>
                  <a:lnTo>
                    <a:pt x="468" y="80"/>
                  </a:lnTo>
                  <a:lnTo>
                    <a:pt x="447" y="75"/>
                  </a:lnTo>
                  <a:lnTo>
                    <a:pt x="430" y="69"/>
                  </a:lnTo>
                  <a:lnTo>
                    <a:pt x="430" y="67"/>
                  </a:lnTo>
                  <a:lnTo>
                    <a:pt x="428" y="63"/>
                  </a:lnTo>
                  <a:lnTo>
                    <a:pt x="434" y="60"/>
                  </a:lnTo>
                  <a:lnTo>
                    <a:pt x="442" y="58"/>
                  </a:lnTo>
                  <a:lnTo>
                    <a:pt x="448" y="56"/>
                  </a:lnTo>
                  <a:lnTo>
                    <a:pt x="456" y="52"/>
                  </a:lnTo>
                  <a:lnTo>
                    <a:pt x="463" y="48"/>
                  </a:lnTo>
                  <a:lnTo>
                    <a:pt x="469" y="45"/>
                  </a:lnTo>
                  <a:lnTo>
                    <a:pt x="476" y="41"/>
                  </a:lnTo>
                  <a:lnTo>
                    <a:pt x="483" y="37"/>
                  </a:lnTo>
                  <a:lnTo>
                    <a:pt x="490" y="33"/>
                  </a:lnTo>
                  <a:lnTo>
                    <a:pt x="500" y="30"/>
                  </a:lnTo>
                  <a:lnTo>
                    <a:pt x="507" y="27"/>
                  </a:lnTo>
                  <a:lnTo>
                    <a:pt x="516" y="27"/>
                  </a:lnTo>
                  <a:lnTo>
                    <a:pt x="524" y="25"/>
                  </a:lnTo>
                  <a:lnTo>
                    <a:pt x="533" y="29"/>
                  </a:lnTo>
                  <a:lnTo>
                    <a:pt x="540" y="33"/>
                  </a:lnTo>
                  <a:lnTo>
                    <a:pt x="548" y="40"/>
                  </a:lnTo>
                  <a:lnTo>
                    <a:pt x="558" y="44"/>
                  </a:lnTo>
                  <a:lnTo>
                    <a:pt x="568" y="47"/>
                  </a:lnTo>
                  <a:lnTo>
                    <a:pt x="577" y="50"/>
                  </a:lnTo>
                  <a:lnTo>
                    <a:pt x="588" y="54"/>
                  </a:lnTo>
                  <a:lnTo>
                    <a:pt x="598" y="55"/>
                  </a:lnTo>
                  <a:lnTo>
                    <a:pt x="610" y="56"/>
                  </a:lnTo>
                  <a:lnTo>
                    <a:pt x="619" y="55"/>
                  </a:lnTo>
                  <a:lnTo>
                    <a:pt x="631" y="54"/>
                  </a:lnTo>
                  <a:lnTo>
                    <a:pt x="641" y="49"/>
                  </a:lnTo>
                  <a:lnTo>
                    <a:pt x="652" y="46"/>
                  </a:lnTo>
                  <a:lnTo>
                    <a:pt x="662" y="41"/>
                  </a:lnTo>
                  <a:lnTo>
                    <a:pt x="671" y="35"/>
                  </a:lnTo>
                  <a:lnTo>
                    <a:pt x="678" y="27"/>
                  </a:lnTo>
                  <a:lnTo>
                    <a:pt x="687" y="19"/>
                  </a:lnTo>
                  <a:lnTo>
                    <a:pt x="695" y="9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78" name="Freeform 430"/>
            <p:cNvSpPr/>
            <p:nvPr/>
          </p:nvSpPr>
          <p:spPr bwMode="auto">
            <a:xfrm>
              <a:off x="6841" y="3739"/>
              <a:ext cx="18" cy="6"/>
            </a:xfrm>
            <a:custGeom>
              <a:gdLst>
                <a:gd name="T0" fmla="*/ 0 w 71"/>
                <a:gd name="T1" fmla="*/ 0 h 24"/>
                <a:gd name="T2" fmla="*/ 0 w 71"/>
                <a:gd name="T3" fmla="*/ 0 h 24"/>
                <a:gd name="T4" fmla="*/ 0 w 71"/>
                <a:gd name="T5" fmla="*/ 0 h 24"/>
                <a:gd name="T6" fmla="*/ 0 w 71"/>
                <a:gd name="T7" fmla="*/ 0 h 24"/>
                <a:gd name="T8" fmla="*/ 0 w 71"/>
                <a:gd name="T9" fmla="*/ 0 h 24"/>
                <a:gd name="T10" fmla="*/ 0 w 71"/>
                <a:gd name="T11" fmla="*/ 0 h 24"/>
                <a:gd name="T12" fmla="*/ 0 w 71"/>
                <a:gd name="T13" fmla="*/ 0 h 24"/>
                <a:gd name="T14" fmla="*/ 0 w 71"/>
                <a:gd name="T15" fmla="*/ 0 h 24"/>
                <a:gd name="T16" fmla="*/ 0 w 71"/>
                <a:gd name="T17" fmla="*/ 0 h 24"/>
                <a:gd name="T18" fmla="*/ 0 w 71"/>
                <a:gd name="T19" fmla="*/ 0 h 24"/>
                <a:gd name="T20" fmla="*/ 0 w 71"/>
                <a:gd name="T21" fmla="*/ 0 h 24"/>
                <a:gd name="T22" fmla="*/ 0 w 71"/>
                <a:gd name="T23" fmla="*/ 0 h 24"/>
                <a:gd name="T24" fmla="*/ 0 w 71"/>
                <a:gd name="T25" fmla="*/ 0 h 24"/>
                <a:gd name="T26" fmla="*/ 0 w 71"/>
                <a:gd name="T27" fmla="*/ 0 h 24"/>
                <a:gd name="T28" fmla="*/ 0 w 71"/>
                <a:gd name="T29" fmla="*/ 0 h 24"/>
                <a:gd name="T30" fmla="*/ 0 w 71"/>
                <a:gd name="T31" fmla="*/ 0 h 24"/>
                <a:gd name="T32" fmla="*/ 0 w 71"/>
                <a:gd name="T33" fmla="*/ 0 h 24"/>
                <a:gd name="T34" fmla="*/ 0 w 71"/>
                <a:gd name="T35" fmla="*/ 0 h 24"/>
                <a:gd name="T36" fmla="*/ 0 w 71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"/>
                <a:gd name="T58" fmla="*/ 0 h 24"/>
                <a:gd name="T59" fmla="*/ 71 w 71"/>
                <a:gd name="T60" fmla="*/ 24 h 24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" h="24">
                  <a:moveTo>
                    <a:pt x="8" y="0"/>
                  </a:moveTo>
                  <a:lnTo>
                    <a:pt x="13" y="0"/>
                  </a:lnTo>
                  <a:lnTo>
                    <a:pt x="20" y="1"/>
                  </a:lnTo>
                  <a:lnTo>
                    <a:pt x="27" y="1"/>
                  </a:lnTo>
                  <a:lnTo>
                    <a:pt x="36" y="2"/>
                  </a:lnTo>
                  <a:lnTo>
                    <a:pt x="45" y="3"/>
                  </a:lnTo>
                  <a:lnTo>
                    <a:pt x="56" y="4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43" y="24"/>
                  </a:lnTo>
                  <a:lnTo>
                    <a:pt x="32" y="24"/>
                  </a:lnTo>
                  <a:lnTo>
                    <a:pt x="21" y="24"/>
                  </a:lnTo>
                  <a:lnTo>
                    <a:pt x="10" y="2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79" name="Freeform 431"/>
            <p:cNvSpPr/>
            <p:nvPr/>
          </p:nvSpPr>
          <p:spPr bwMode="auto">
            <a:xfrm>
              <a:off x="7035" y="3739"/>
              <a:ext cx="11" cy="8"/>
            </a:xfrm>
            <a:custGeom>
              <a:gdLst>
                <a:gd name="T0" fmla="*/ 0 w 46"/>
                <a:gd name="T1" fmla="*/ 0 h 34"/>
                <a:gd name="T2" fmla="*/ 0 w 46"/>
                <a:gd name="T3" fmla="*/ 0 h 34"/>
                <a:gd name="T4" fmla="*/ 0 w 46"/>
                <a:gd name="T5" fmla="*/ 0 h 34"/>
                <a:gd name="T6" fmla="*/ 0 w 46"/>
                <a:gd name="T7" fmla="*/ 0 h 34"/>
                <a:gd name="T8" fmla="*/ 0 w 46"/>
                <a:gd name="T9" fmla="*/ 0 h 34"/>
                <a:gd name="T10" fmla="*/ 0 w 46"/>
                <a:gd name="T11" fmla="*/ 0 h 34"/>
                <a:gd name="T12" fmla="*/ 0 w 46"/>
                <a:gd name="T13" fmla="*/ 0 h 34"/>
                <a:gd name="T14" fmla="*/ 0 w 46"/>
                <a:gd name="T15" fmla="*/ 0 h 34"/>
                <a:gd name="T16" fmla="*/ 0 w 46"/>
                <a:gd name="T17" fmla="*/ 0 h 34"/>
                <a:gd name="T18" fmla="*/ 0 w 46"/>
                <a:gd name="T19" fmla="*/ 0 h 34"/>
                <a:gd name="T20" fmla="*/ 0 w 46"/>
                <a:gd name="T21" fmla="*/ 0 h 34"/>
                <a:gd name="T22" fmla="*/ 0 w 46"/>
                <a:gd name="T23" fmla="*/ 0 h 34"/>
                <a:gd name="T24" fmla="*/ 0 w 46"/>
                <a:gd name="T25" fmla="*/ 0 h 34"/>
                <a:gd name="T26" fmla="*/ 0 w 46"/>
                <a:gd name="T27" fmla="*/ 0 h 34"/>
                <a:gd name="T28" fmla="*/ 0 w 46"/>
                <a:gd name="T29" fmla="*/ 0 h 34"/>
                <a:gd name="T30" fmla="*/ 0 w 46"/>
                <a:gd name="T31" fmla="*/ 0 h 34"/>
                <a:gd name="T32" fmla="*/ 0 w 46"/>
                <a:gd name="T33" fmla="*/ 0 h 34"/>
                <a:gd name="T34" fmla="*/ 0 w 46"/>
                <a:gd name="T35" fmla="*/ 0 h 34"/>
                <a:gd name="T36" fmla="*/ 0 w 46"/>
                <a:gd name="T37" fmla="*/ 0 h 34"/>
                <a:gd name="T38" fmla="*/ 0 w 4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34"/>
                <a:gd name="T62" fmla="*/ 46 w 46"/>
                <a:gd name="T63" fmla="*/ 34 h 34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34">
                  <a:moveTo>
                    <a:pt x="24" y="0"/>
                  </a:moveTo>
                  <a:lnTo>
                    <a:pt x="27" y="1"/>
                  </a:lnTo>
                  <a:lnTo>
                    <a:pt x="34" y="3"/>
                  </a:lnTo>
                  <a:lnTo>
                    <a:pt x="38" y="4"/>
                  </a:lnTo>
                  <a:lnTo>
                    <a:pt x="44" y="7"/>
                  </a:lnTo>
                  <a:lnTo>
                    <a:pt x="45" y="10"/>
                  </a:lnTo>
                  <a:lnTo>
                    <a:pt x="46" y="16"/>
                  </a:lnTo>
                  <a:lnTo>
                    <a:pt x="39" y="15"/>
                  </a:lnTo>
                  <a:lnTo>
                    <a:pt x="35" y="15"/>
                  </a:lnTo>
                  <a:lnTo>
                    <a:pt x="32" y="16"/>
                  </a:lnTo>
                  <a:lnTo>
                    <a:pt x="28" y="18"/>
                  </a:lnTo>
                  <a:lnTo>
                    <a:pt x="22" y="23"/>
                  </a:lnTo>
                  <a:lnTo>
                    <a:pt x="16" y="28"/>
                  </a:lnTo>
                  <a:lnTo>
                    <a:pt x="9" y="32"/>
                  </a:lnTo>
                  <a:lnTo>
                    <a:pt x="0" y="34"/>
                  </a:lnTo>
                  <a:lnTo>
                    <a:pt x="6" y="24"/>
                  </a:lnTo>
                  <a:lnTo>
                    <a:pt x="14" y="17"/>
                  </a:lnTo>
                  <a:lnTo>
                    <a:pt x="2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80" name="Freeform 432"/>
            <p:cNvSpPr/>
            <p:nvPr/>
          </p:nvSpPr>
          <p:spPr bwMode="auto">
            <a:xfrm>
              <a:off x="6945" y="3745"/>
              <a:ext cx="16" cy="13"/>
            </a:xfrm>
            <a:custGeom>
              <a:gdLst>
                <a:gd name="T0" fmla="*/ 0 w 62"/>
                <a:gd name="T1" fmla="*/ 0 h 53"/>
                <a:gd name="T2" fmla="*/ 0 w 62"/>
                <a:gd name="T3" fmla="*/ 0 h 53"/>
                <a:gd name="T4" fmla="*/ 0 w 62"/>
                <a:gd name="T5" fmla="*/ 0 h 53"/>
                <a:gd name="T6" fmla="*/ 0 w 62"/>
                <a:gd name="T7" fmla="*/ 0 h 53"/>
                <a:gd name="T8" fmla="*/ 0 w 62"/>
                <a:gd name="T9" fmla="*/ 0 h 53"/>
                <a:gd name="T10" fmla="*/ 0 w 62"/>
                <a:gd name="T11" fmla="*/ 0 h 53"/>
                <a:gd name="T12" fmla="*/ 0 w 62"/>
                <a:gd name="T13" fmla="*/ 0 h 53"/>
                <a:gd name="T14" fmla="*/ 0 w 62"/>
                <a:gd name="T15" fmla="*/ 0 h 53"/>
                <a:gd name="T16" fmla="*/ 0 w 62"/>
                <a:gd name="T17" fmla="*/ 0 h 53"/>
                <a:gd name="T18" fmla="*/ 0 w 62"/>
                <a:gd name="T19" fmla="*/ 0 h 53"/>
                <a:gd name="T20" fmla="*/ 0 w 62"/>
                <a:gd name="T21" fmla="*/ 0 h 53"/>
                <a:gd name="T22" fmla="*/ 0 w 62"/>
                <a:gd name="T23" fmla="*/ 0 h 53"/>
                <a:gd name="T24" fmla="*/ 0 w 62"/>
                <a:gd name="T25" fmla="*/ 0 h 53"/>
                <a:gd name="T26" fmla="*/ 0 w 62"/>
                <a:gd name="T27" fmla="*/ 0 h 53"/>
                <a:gd name="T28" fmla="*/ 0 w 62"/>
                <a:gd name="T29" fmla="*/ 0 h 53"/>
                <a:gd name="T30" fmla="*/ 0 w 62"/>
                <a:gd name="T31" fmla="*/ 0 h 53"/>
                <a:gd name="T32" fmla="*/ 0 w 62"/>
                <a:gd name="T33" fmla="*/ 0 h 53"/>
                <a:gd name="T34" fmla="*/ 0 w 62"/>
                <a:gd name="T35" fmla="*/ 0 h 53"/>
                <a:gd name="T36" fmla="*/ 0 w 62"/>
                <a:gd name="T37" fmla="*/ 0 h 53"/>
                <a:gd name="T38" fmla="*/ 0 w 62"/>
                <a:gd name="T39" fmla="*/ 0 h 53"/>
                <a:gd name="T40" fmla="*/ 0 w 62"/>
                <a:gd name="T41" fmla="*/ 0 h 53"/>
                <a:gd name="T42" fmla="*/ 0 w 62"/>
                <a:gd name="T43" fmla="*/ 0 h 53"/>
                <a:gd name="T44" fmla="*/ 0 w 62"/>
                <a:gd name="T45" fmla="*/ 0 h 53"/>
                <a:gd name="T46" fmla="*/ 0 w 62"/>
                <a:gd name="T47" fmla="*/ 0 h 53"/>
                <a:gd name="T48" fmla="*/ 0 w 62"/>
                <a:gd name="T49" fmla="*/ 0 h 53"/>
                <a:gd name="T50" fmla="*/ 0 w 62"/>
                <a:gd name="T51" fmla="*/ 0 h 53"/>
                <a:gd name="T52" fmla="*/ 0 w 62"/>
                <a:gd name="T53" fmla="*/ 0 h 53"/>
                <a:gd name="T54" fmla="*/ 0 w 62"/>
                <a:gd name="T55" fmla="*/ 0 h 53"/>
                <a:gd name="T56" fmla="*/ 0 w 62"/>
                <a:gd name="T57" fmla="*/ 0 h 53"/>
                <a:gd name="T58" fmla="*/ 0 w 62"/>
                <a:gd name="T59" fmla="*/ 0 h 53"/>
                <a:gd name="T60" fmla="*/ 0 w 62"/>
                <a:gd name="T61" fmla="*/ 0 h 53"/>
                <a:gd name="T62" fmla="*/ 0 w 62"/>
                <a:gd name="T63" fmla="*/ 0 h 53"/>
                <a:gd name="T64" fmla="*/ 0 w 62"/>
                <a:gd name="T65" fmla="*/ 0 h 53"/>
                <a:gd name="T66" fmla="*/ 0 w 62"/>
                <a:gd name="T67" fmla="*/ 0 h 53"/>
                <a:gd name="T68" fmla="*/ 0 w 62"/>
                <a:gd name="T69" fmla="*/ 0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"/>
                <a:gd name="T106" fmla="*/ 0 h 53"/>
                <a:gd name="T107" fmla="*/ 62 w 62"/>
                <a:gd name="T108" fmla="*/ 53 h 53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" h="52">
                  <a:moveTo>
                    <a:pt x="30" y="0"/>
                  </a:moveTo>
                  <a:lnTo>
                    <a:pt x="34" y="7"/>
                  </a:lnTo>
                  <a:lnTo>
                    <a:pt x="36" y="16"/>
                  </a:lnTo>
                  <a:lnTo>
                    <a:pt x="34" y="23"/>
                  </a:lnTo>
                  <a:lnTo>
                    <a:pt x="34" y="32"/>
                  </a:lnTo>
                  <a:lnTo>
                    <a:pt x="41" y="31"/>
                  </a:lnTo>
                  <a:lnTo>
                    <a:pt x="48" y="29"/>
                  </a:lnTo>
                  <a:lnTo>
                    <a:pt x="55" y="25"/>
                  </a:lnTo>
                  <a:lnTo>
                    <a:pt x="62" y="24"/>
                  </a:lnTo>
                  <a:lnTo>
                    <a:pt x="56" y="30"/>
                  </a:lnTo>
                  <a:lnTo>
                    <a:pt x="55" y="36"/>
                  </a:lnTo>
                  <a:lnTo>
                    <a:pt x="54" y="44"/>
                  </a:lnTo>
                  <a:lnTo>
                    <a:pt x="54" y="52"/>
                  </a:lnTo>
                  <a:lnTo>
                    <a:pt x="45" y="52"/>
                  </a:lnTo>
                  <a:lnTo>
                    <a:pt x="38" y="53"/>
                  </a:lnTo>
                  <a:lnTo>
                    <a:pt x="32" y="52"/>
                  </a:lnTo>
                  <a:lnTo>
                    <a:pt x="28" y="51"/>
                  </a:lnTo>
                  <a:lnTo>
                    <a:pt x="24" y="47"/>
                  </a:lnTo>
                  <a:lnTo>
                    <a:pt x="22" y="42"/>
                  </a:lnTo>
                  <a:lnTo>
                    <a:pt x="22" y="35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18" y="34"/>
                  </a:lnTo>
                  <a:lnTo>
                    <a:pt x="12" y="37"/>
                  </a:lnTo>
                  <a:lnTo>
                    <a:pt x="6" y="39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81" name="Freeform 433"/>
            <p:cNvSpPr/>
            <p:nvPr/>
          </p:nvSpPr>
          <p:spPr bwMode="auto">
            <a:xfrm>
              <a:off x="6915" y="3752"/>
              <a:ext cx="10" cy="11"/>
            </a:xfrm>
            <a:custGeom>
              <a:gdLst>
                <a:gd name="T0" fmla="*/ 0 w 41"/>
                <a:gd name="T1" fmla="*/ 0 h 44"/>
                <a:gd name="T2" fmla="*/ 0 w 41"/>
                <a:gd name="T3" fmla="*/ 0 h 44"/>
                <a:gd name="T4" fmla="*/ 0 w 41"/>
                <a:gd name="T5" fmla="*/ 0 h 44"/>
                <a:gd name="T6" fmla="*/ 0 w 41"/>
                <a:gd name="T7" fmla="*/ 0 h 44"/>
                <a:gd name="T8" fmla="*/ 0 w 41"/>
                <a:gd name="T9" fmla="*/ 0 h 44"/>
                <a:gd name="T10" fmla="*/ 0 w 41"/>
                <a:gd name="T11" fmla="*/ 0 h 44"/>
                <a:gd name="T12" fmla="*/ 0 w 41"/>
                <a:gd name="T13" fmla="*/ 0 h 44"/>
                <a:gd name="T14" fmla="*/ 0 w 41"/>
                <a:gd name="T15" fmla="*/ 0 h 44"/>
                <a:gd name="T16" fmla="*/ 0 w 41"/>
                <a:gd name="T17" fmla="*/ 0 h 44"/>
                <a:gd name="T18" fmla="*/ 0 w 41"/>
                <a:gd name="T19" fmla="*/ 0 h 44"/>
                <a:gd name="T20" fmla="*/ 0 w 41"/>
                <a:gd name="T21" fmla="*/ 0 h 44"/>
                <a:gd name="T22" fmla="*/ 0 w 41"/>
                <a:gd name="T23" fmla="*/ 0 h 44"/>
                <a:gd name="T24" fmla="*/ 0 w 41"/>
                <a:gd name="T25" fmla="*/ 0 h 44"/>
                <a:gd name="T26" fmla="*/ 0 w 41"/>
                <a:gd name="T27" fmla="*/ 0 h 44"/>
                <a:gd name="T28" fmla="*/ 0 w 41"/>
                <a:gd name="T29" fmla="*/ 0 h 44"/>
                <a:gd name="T30" fmla="*/ 0 w 41"/>
                <a:gd name="T31" fmla="*/ 0 h 44"/>
                <a:gd name="T32" fmla="*/ 0 w 41"/>
                <a:gd name="T33" fmla="*/ 0 h 44"/>
                <a:gd name="T34" fmla="*/ 0 w 41"/>
                <a:gd name="T35" fmla="*/ 0 h 44"/>
                <a:gd name="T36" fmla="*/ 0 w 41"/>
                <a:gd name="T37" fmla="*/ 0 h 44"/>
                <a:gd name="T38" fmla="*/ 0 w 41"/>
                <a:gd name="T39" fmla="*/ 0 h 44"/>
                <a:gd name="T40" fmla="*/ 0 w 41"/>
                <a:gd name="T41" fmla="*/ 0 h 44"/>
                <a:gd name="T42" fmla="*/ 0 w 41"/>
                <a:gd name="T43" fmla="*/ 0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44"/>
                <a:gd name="T68" fmla="*/ 41 w 41"/>
                <a:gd name="T69" fmla="*/ 44 h 44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44">
                  <a:moveTo>
                    <a:pt x="16" y="0"/>
                  </a:moveTo>
                  <a:lnTo>
                    <a:pt x="22" y="0"/>
                  </a:lnTo>
                  <a:lnTo>
                    <a:pt x="29" y="1"/>
                  </a:lnTo>
                  <a:lnTo>
                    <a:pt x="34" y="2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1" y="11"/>
                  </a:lnTo>
                  <a:lnTo>
                    <a:pt x="38" y="15"/>
                  </a:lnTo>
                  <a:lnTo>
                    <a:pt x="32" y="21"/>
                  </a:lnTo>
                  <a:lnTo>
                    <a:pt x="25" y="27"/>
                  </a:lnTo>
                  <a:lnTo>
                    <a:pt x="17" y="33"/>
                  </a:lnTo>
                  <a:lnTo>
                    <a:pt x="8" y="38"/>
                  </a:lnTo>
                  <a:lnTo>
                    <a:pt x="2" y="44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7" y="8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82" name="Freeform 434"/>
            <p:cNvSpPr/>
            <p:nvPr/>
          </p:nvSpPr>
          <p:spPr bwMode="auto">
            <a:xfrm>
              <a:off x="6964" y="3759"/>
              <a:ext cx="14" cy="11"/>
            </a:xfrm>
            <a:custGeom>
              <a:gdLst>
                <a:gd name="T0" fmla="*/ 0 w 54"/>
                <a:gd name="T1" fmla="*/ 0 h 44"/>
                <a:gd name="T2" fmla="*/ 0 w 54"/>
                <a:gd name="T3" fmla="*/ 0 h 44"/>
                <a:gd name="T4" fmla="*/ 0 w 54"/>
                <a:gd name="T5" fmla="*/ 0 h 44"/>
                <a:gd name="T6" fmla="*/ 0 w 54"/>
                <a:gd name="T7" fmla="*/ 0 h 44"/>
                <a:gd name="T8" fmla="*/ 0 w 54"/>
                <a:gd name="T9" fmla="*/ 0 h 44"/>
                <a:gd name="T10" fmla="*/ 0 w 54"/>
                <a:gd name="T11" fmla="*/ 0 h 44"/>
                <a:gd name="T12" fmla="*/ 0 w 54"/>
                <a:gd name="T13" fmla="*/ 0 h 44"/>
                <a:gd name="T14" fmla="*/ 0 w 54"/>
                <a:gd name="T15" fmla="*/ 0 h 44"/>
                <a:gd name="T16" fmla="*/ 0 w 54"/>
                <a:gd name="T17" fmla="*/ 0 h 44"/>
                <a:gd name="T18" fmla="*/ 0 w 54"/>
                <a:gd name="T19" fmla="*/ 0 h 44"/>
                <a:gd name="T20" fmla="*/ 0 w 54"/>
                <a:gd name="T21" fmla="*/ 0 h 44"/>
                <a:gd name="T22" fmla="*/ 0 w 54"/>
                <a:gd name="T23" fmla="*/ 0 h 44"/>
                <a:gd name="T24" fmla="*/ 0 w 54"/>
                <a:gd name="T25" fmla="*/ 0 h 44"/>
                <a:gd name="T26" fmla="*/ 0 w 54"/>
                <a:gd name="T27" fmla="*/ 0 h 44"/>
                <a:gd name="T28" fmla="*/ 0 w 54"/>
                <a:gd name="T29" fmla="*/ 0 h 44"/>
                <a:gd name="T30" fmla="*/ 0 w 54"/>
                <a:gd name="T31" fmla="*/ 0 h 44"/>
                <a:gd name="T32" fmla="*/ 0 w 54"/>
                <a:gd name="T33" fmla="*/ 0 h 44"/>
                <a:gd name="T34" fmla="*/ 0 w 54"/>
                <a:gd name="T35" fmla="*/ 0 h 44"/>
                <a:gd name="T36" fmla="*/ 0 w 54"/>
                <a:gd name="T37" fmla="*/ 0 h 44"/>
                <a:gd name="T38" fmla="*/ 0 w 54"/>
                <a:gd name="T39" fmla="*/ 0 h 44"/>
                <a:gd name="T40" fmla="*/ 0 w 54"/>
                <a:gd name="T41" fmla="*/ 0 h 44"/>
                <a:gd name="T42" fmla="*/ 0 w 54"/>
                <a:gd name="T43" fmla="*/ 0 h 44"/>
                <a:gd name="T44" fmla="*/ 0 w 54"/>
                <a:gd name="T45" fmla="*/ 0 h 44"/>
                <a:gd name="T46" fmla="*/ 0 w 54"/>
                <a:gd name="T47" fmla="*/ 0 h 44"/>
                <a:gd name="T48" fmla="*/ 0 w 54"/>
                <a:gd name="T49" fmla="*/ 0 h 44"/>
                <a:gd name="T50" fmla="*/ 0 w 54"/>
                <a:gd name="T51" fmla="*/ 0 h 44"/>
                <a:gd name="T52" fmla="*/ 0 w 54"/>
                <a:gd name="T53" fmla="*/ 0 h 44"/>
                <a:gd name="T54" fmla="*/ 0 w 54"/>
                <a:gd name="T55" fmla="*/ 0 h 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"/>
                <a:gd name="T85" fmla="*/ 0 h 44"/>
                <a:gd name="T86" fmla="*/ 54 w 54"/>
                <a:gd name="T87" fmla="*/ 44 h 44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" h="44">
                  <a:moveTo>
                    <a:pt x="41" y="1"/>
                  </a:moveTo>
                  <a:lnTo>
                    <a:pt x="45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51" y="27"/>
                  </a:lnTo>
                  <a:lnTo>
                    <a:pt x="47" y="30"/>
                  </a:lnTo>
                  <a:lnTo>
                    <a:pt x="38" y="33"/>
                  </a:lnTo>
                  <a:lnTo>
                    <a:pt x="28" y="36"/>
                  </a:lnTo>
                  <a:lnTo>
                    <a:pt x="17" y="39"/>
                  </a:lnTo>
                  <a:lnTo>
                    <a:pt x="7" y="44"/>
                  </a:lnTo>
                  <a:lnTo>
                    <a:pt x="4" y="38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10"/>
                  </a:lnTo>
                  <a:lnTo>
                    <a:pt x="28" y="7"/>
                  </a:lnTo>
                  <a:lnTo>
                    <a:pt x="34" y="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83" name="Freeform 435"/>
            <p:cNvSpPr/>
            <p:nvPr/>
          </p:nvSpPr>
          <p:spPr bwMode="auto">
            <a:xfrm>
              <a:off x="6629" y="3765"/>
              <a:ext cx="38" cy="48"/>
            </a:xfrm>
            <a:custGeom>
              <a:gdLst>
                <a:gd name="T0" fmla="*/ 0 w 150"/>
                <a:gd name="T1" fmla="*/ 0 h 190"/>
                <a:gd name="T2" fmla="*/ 0 w 150"/>
                <a:gd name="T3" fmla="*/ 0 h 190"/>
                <a:gd name="T4" fmla="*/ 0 w 150"/>
                <a:gd name="T5" fmla="*/ 0 h 190"/>
                <a:gd name="T6" fmla="*/ 0 w 150"/>
                <a:gd name="T7" fmla="*/ 0 h 190"/>
                <a:gd name="T8" fmla="*/ 0 w 150"/>
                <a:gd name="T9" fmla="*/ 0 h 190"/>
                <a:gd name="T10" fmla="*/ 0 w 150"/>
                <a:gd name="T11" fmla="*/ 0 h 190"/>
                <a:gd name="T12" fmla="*/ 0 w 150"/>
                <a:gd name="T13" fmla="*/ 0 h 190"/>
                <a:gd name="T14" fmla="*/ 0 w 150"/>
                <a:gd name="T15" fmla="*/ 0 h 190"/>
                <a:gd name="T16" fmla="*/ 0 w 150"/>
                <a:gd name="T17" fmla="*/ 0 h 190"/>
                <a:gd name="T18" fmla="*/ 0 w 150"/>
                <a:gd name="T19" fmla="*/ 0 h 190"/>
                <a:gd name="T20" fmla="*/ 0 w 150"/>
                <a:gd name="T21" fmla="*/ 0 h 190"/>
                <a:gd name="T22" fmla="*/ 0 w 150"/>
                <a:gd name="T23" fmla="*/ 0 h 190"/>
                <a:gd name="T24" fmla="*/ 0 w 150"/>
                <a:gd name="T25" fmla="*/ 0 h 190"/>
                <a:gd name="T26" fmla="*/ 0 w 150"/>
                <a:gd name="T27" fmla="*/ 0 h 190"/>
                <a:gd name="T28" fmla="*/ 0 w 150"/>
                <a:gd name="T29" fmla="*/ 0 h 190"/>
                <a:gd name="T30" fmla="*/ 0 w 150"/>
                <a:gd name="T31" fmla="*/ 0 h 190"/>
                <a:gd name="T32" fmla="*/ 0 w 150"/>
                <a:gd name="T33" fmla="*/ 0 h 190"/>
                <a:gd name="T34" fmla="*/ 0 w 150"/>
                <a:gd name="T35" fmla="*/ 0 h 190"/>
                <a:gd name="T36" fmla="*/ 0 w 150"/>
                <a:gd name="T37" fmla="*/ 0 h 190"/>
                <a:gd name="T38" fmla="*/ 0 w 150"/>
                <a:gd name="T39" fmla="*/ 0 h 190"/>
                <a:gd name="T40" fmla="*/ 0 w 150"/>
                <a:gd name="T41" fmla="*/ 0 h 190"/>
                <a:gd name="T42" fmla="*/ 0 w 150"/>
                <a:gd name="T43" fmla="*/ 0 h 190"/>
                <a:gd name="T44" fmla="*/ 0 w 150"/>
                <a:gd name="T45" fmla="*/ 0 h 190"/>
                <a:gd name="T46" fmla="*/ 0 w 150"/>
                <a:gd name="T47" fmla="*/ 0 h 190"/>
                <a:gd name="T48" fmla="*/ 0 w 150"/>
                <a:gd name="T49" fmla="*/ 0 h 190"/>
                <a:gd name="T50" fmla="*/ 0 w 150"/>
                <a:gd name="T51" fmla="*/ 0 h 190"/>
                <a:gd name="T52" fmla="*/ 0 w 150"/>
                <a:gd name="T53" fmla="*/ 0 h 190"/>
                <a:gd name="T54" fmla="*/ 0 w 150"/>
                <a:gd name="T55" fmla="*/ 0 h 190"/>
                <a:gd name="T56" fmla="*/ 0 w 150"/>
                <a:gd name="T57" fmla="*/ 0 h 190"/>
                <a:gd name="T58" fmla="*/ 0 w 150"/>
                <a:gd name="T59" fmla="*/ 0 h 190"/>
                <a:gd name="T60" fmla="*/ 0 w 150"/>
                <a:gd name="T61" fmla="*/ 0 h 190"/>
                <a:gd name="T62" fmla="*/ 0 w 150"/>
                <a:gd name="T63" fmla="*/ 0 h 190"/>
                <a:gd name="T64" fmla="*/ 0 w 150"/>
                <a:gd name="T65" fmla="*/ 0 h 190"/>
                <a:gd name="T66" fmla="*/ 0 w 150"/>
                <a:gd name="T67" fmla="*/ 0 h 190"/>
                <a:gd name="T68" fmla="*/ 0 w 150"/>
                <a:gd name="T69" fmla="*/ 0 h 190"/>
                <a:gd name="T70" fmla="*/ 0 w 150"/>
                <a:gd name="T71" fmla="*/ 0 h 190"/>
                <a:gd name="T72" fmla="*/ 0 w 150"/>
                <a:gd name="T73" fmla="*/ 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90"/>
                <a:gd name="T113" fmla="*/ 150 w 150"/>
                <a:gd name="T114" fmla="*/ 190 h 19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90">
                  <a:moveTo>
                    <a:pt x="103" y="0"/>
                  </a:moveTo>
                  <a:lnTo>
                    <a:pt x="150" y="3"/>
                  </a:lnTo>
                  <a:lnTo>
                    <a:pt x="150" y="5"/>
                  </a:lnTo>
                  <a:lnTo>
                    <a:pt x="137" y="13"/>
                  </a:lnTo>
                  <a:lnTo>
                    <a:pt x="126" y="22"/>
                  </a:lnTo>
                  <a:lnTo>
                    <a:pt x="114" y="31"/>
                  </a:lnTo>
                  <a:lnTo>
                    <a:pt x="104" y="42"/>
                  </a:lnTo>
                  <a:lnTo>
                    <a:pt x="94" y="50"/>
                  </a:lnTo>
                  <a:lnTo>
                    <a:pt x="83" y="61"/>
                  </a:lnTo>
                  <a:lnTo>
                    <a:pt x="73" y="73"/>
                  </a:lnTo>
                  <a:lnTo>
                    <a:pt x="66" y="85"/>
                  </a:lnTo>
                  <a:lnTo>
                    <a:pt x="58" y="96"/>
                  </a:lnTo>
                  <a:lnTo>
                    <a:pt x="49" y="108"/>
                  </a:lnTo>
                  <a:lnTo>
                    <a:pt x="43" y="118"/>
                  </a:lnTo>
                  <a:lnTo>
                    <a:pt x="36" y="130"/>
                  </a:lnTo>
                  <a:lnTo>
                    <a:pt x="30" y="142"/>
                  </a:lnTo>
                  <a:lnTo>
                    <a:pt x="24" y="155"/>
                  </a:lnTo>
                  <a:lnTo>
                    <a:pt x="19" y="168"/>
                  </a:lnTo>
                  <a:lnTo>
                    <a:pt x="15" y="181"/>
                  </a:lnTo>
                  <a:lnTo>
                    <a:pt x="0" y="190"/>
                  </a:lnTo>
                  <a:lnTo>
                    <a:pt x="0" y="175"/>
                  </a:lnTo>
                  <a:lnTo>
                    <a:pt x="1" y="162"/>
                  </a:lnTo>
                  <a:lnTo>
                    <a:pt x="3" y="149"/>
                  </a:lnTo>
                  <a:lnTo>
                    <a:pt x="8" y="136"/>
                  </a:lnTo>
                  <a:lnTo>
                    <a:pt x="12" y="122"/>
                  </a:lnTo>
                  <a:lnTo>
                    <a:pt x="17" y="109"/>
                  </a:lnTo>
                  <a:lnTo>
                    <a:pt x="23" y="97"/>
                  </a:lnTo>
                  <a:lnTo>
                    <a:pt x="30" y="86"/>
                  </a:lnTo>
                  <a:lnTo>
                    <a:pt x="36" y="73"/>
                  </a:lnTo>
                  <a:lnTo>
                    <a:pt x="44" y="61"/>
                  </a:lnTo>
                  <a:lnTo>
                    <a:pt x="53" y="49"/>
                  </a:lnTo>
                  <a:lnTo>
                    <a:pt x="62" y="40"/>
                  </a:lnTo>
                  <a:lnTo>
                    <a:pt x="71" y="28"/>
                  </a:lnTo>
                  <a:lnTo>
                    <a:pt x="82" y="18"/>
                  </a:lnTo>
                  <a:lnTo>
                    <a:pt x="92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84" name="Freeform 436"/>
            <p:cNvSpPr/>
            <p:nvPr/>
          </p:nvSpPr>
          <p:spPr bwMode="auto">
            <a:xfrm>
              <a:off x="6709" y="3769"/>
              <a:ext cx="32" cy="46"/>
            </a:xfrm>
            <a:custGeom>
              <a:gdLst>
                <a:gd name="T0" fmla="*/ 0 w 130"/>
                <a:gd name="T1" fmla="*/ 0 h 185"/>
                <a:gd name="T2" fmla="*/ 0 w 130"/>
                <a:gd name="T3" fmla="*/ 0 h 185"/>
                <a:gd name="T4" fmla="*/ 0 w 130"/>
                <a:gd name="T5" fmla="*/ 0 h 185"/>
                <a:gd name="T6" fmla="*/ 0 w 130"/>
                <a:gd name="T7" fmla="*/ 0 h 185"/>
                <a:gd name="T8" fmla="*/ 0 w 130"/>
                <a:gd name="T9" fmla="*/ 0 h 185"/>
                <a:gd name="T10" fmla="*/ 0 w 130"/>
                <a:gd name="T11" fmla="*/ 0 h 185"/>
                <a:gd name="T12" fmla="*/ 0 w 130"/>
                <a:gd name="T13" fmla="*/ 0 h 185"/>
                <a:gd name="T14" fmla="*/ 0 w 130"/>
                <a:gd name="T15" fmla="*/ 0 h 185"/>
                <a:gd name="T16" fmla="*/ 0 w 130"/>
                <a:gd name="T17" fmla="*/ 0 h 185"/>
                <a:gd name="T18" fmla="*/ 0 w 130"/>
                <a:gd name="T19" fmla="*/ 0 h 185"/>
                <a:gd name="T20" fmla="*/ 0 w 130"/>
                <a:gd name="T21" fmla="*/ 0 h 185"/>
                <a:gd name="T22" fmla="*/ 0 w 130"/>
                <a:gd name="T23" fmla="*/ 0 h 185"/>
                <a:gd name="T24" fmla="*/ 0 w 130"/>
                <a:gd name="T25" fmla="*/ 0 h 185"/>
                <a:gd name="T26" fmla="*/ 0 w 130"/>
                <a:gd name="T27" fmla="*/ 0 h 185"/>
                <a:gd name="T28" fmla="*/ 0 w 130"/>
                <a:gd name="T29" fmla="*/ 0 h 185"/>
                <a:gd name="T30" fmla="*/ 0 w 130"/>
                <a:gd name="T31" fmla="*/ 0 h 185"/>
                <a:gd name="T32" fmla="*/ 0 w 130"/>
                <a:gd name="T33" fmla="*/ 0 h 185"/>
                <a:gd name="T34" fmla="*/ 0 w 130"/>
                <a:gd name="T35" fmla="*/ 0 h 185"/>
                <a:gd name="T36" fmla="*/ 0 w 130"/>
                <a:gd name="T37" fmla="*/ 0 h 185"/>
                <a:gd name="T38" fmla="*/ 0 w 130"/>
                <a:gd name="T39" fmla="*/ 0 h 185"/>
                <a:gd name="T40" fmla="*/ 0 w 130"/>
                <a:gd name="T41" fmla="*/ 0 h 185"/>
                <a:gd name="T42" fmla="*/ 0 w 130"/>
                <a:gd name="T43" fmla="*/ 0 h 185"/>
                <a:gd name="T44" fmla="*/ 0 w 130"/>
                <a:gd name="T45" fmla="*/ 0 h 185"/>
                <a:gd name="T46" fmla="*/ 0 w 130"/>
                <a:gd name="T47" fmla="*/ 0 h 185"/>
                <a:gd name="T48" fmla="*/ 0 w 130"/>
                <a:gd name="T49" fmla="*/ 0 h 185"/>
                <a:gd name="T50" fmla="*/ 0 w 130"/>
                <a:gd name="T51" fmla="*/ 0 h 185"/>
                <a:gd name="T52" fmla="*/ 0 w 130"/>
                <a:gd name="T53" fmla="*/ 0 h 185"/>
                <a:gd name="T54" fmla="*/ 0 w 130"/>
                <a:gd name="T55" fmla="*/ 0 h 185"/>
                <a:gd name="T56" fmla="*/ 0 w 130"/>
                <a:gd name="T57" fmla="*/ 0 h 185"/>
                <a:gd name="T58" fmla="*/ 0 w 130"/>
                <a:gd name="T59" fmla="*/ 0 h 185"/>
                <a:gd name="T60" fmla="*/ 0 w 130"/>
                <a:gd name="T61" fmla="*/ 0 h 185"/>
                <a:gd name="T62" fmla="*/ 0 w 130"/>
                <a:gd name="T63" fmla="*/ 0 h 185"/>
                <a:gd name="T64" fmla="*/ 0 w 130"/>
                <a:gd name="T65" fmla="*/ 0 h 185"/>
                <a:gd name="T66" fmla="*/ 0 w 130"/>
                <a:gd name="T67" fmla="*/ 0 h 185"/>
                <a:gd name="T68" fmla="*/ 0 w 130"/>
                <a:gd name="T69" fmla="*/ 0 h 185"/>
                <a:gd name="T70" fmla="*/ 0 w 130"/>
                <a:gd name="T71" fmla="*/ 0 h 185"/>
                <a:gd name="T72" fmla="*/ 0 w 130"/>
                <a:gd name="T73" fmla="*/ 0 h 185"/>
                <a:gd name="T74" fmla="*/ 0 w 130"/>
                <a:gd name="T75" fmla="*/ 0 h 185"/>
                <a:gd name="T76" fmla="*/ 0 w 130"/>
                <a:gd name="T77" fmla="*/ 0 h 185"/>
                <a:gd name="T78" fmla="*/ 0 w 130"/>
                <a:gd name="T79" fmla="*/ 0 h 185"/>
                <a:gd name="T80" fmla="*/ 0 w 130"/>
                <a:gd name="T81" fmla="*/ 0 h 185"/>
                <a:gd name="T82" fmla="*/ 0 w 130"/>
                <a:gd name="T83" fmla="*/ 0 h 185"/>
                <a:gd name="T84" fmla="*/ 0 w 130"/>
                <a:gd name="T85" fmla="*/ 0 h 185"/>
                <a:gd name="T86" fmla="*/ 0 w 130"/>
                <a:gd name="T87" fmla="*/ 0 h 1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0"/>
                <a:gd name="T133" fmla="*/ 0 h 185"/>
                <a:gd name="T134" fmla="*/ 130 w 130"/>
                <a:gd name="T135" fmla="*/ 185 h 18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0" h="185">
                  <a:moveTo>
                    <a:pt x="97" y="0"/>
                  </a:moveTo>
                  <a:lnTo>
                    <a:pt x="103" y="1"/>
                  </a:lnTo>
                  <a:lnTo>
                    <a:pt x="109" y="3"/>
                  </a:lnTo>
                  <a:lnTo>
                    <a:pt x="114" y="6"/>
                  </a:lnTo>
                  <a:lnTo>
                    <a:pt x="120" y="9"/>
                  </a:lnTo>
                  <a:lnTo>
                    <a:pt x="126" y="17"/>
                  </a:lnTo>
                  <a:lnTo>
                    <a:pt x="130" y="27"/>
                  </a:lnTo>
                  <a:lnTo>
                    <a:pt x="130" y="33"/>
                  </a:lnTo>
                  <a:lnTo>
                    <a:pt x="130" y="41"/>
                  </a:lnTo>
                  <a:lnTo>
                    <a:pt x="129" y="48"/>
                  </a:lnTo>
                  <a:lnTo>
                    <a:pt x="128" y="56"/>
                  </a:lnTo>
                  <a:lnTo>
                    <a:pt x="125" y="61"/>
                  </a:lnTo>
                  <a:lnTo>
                    <a:pt x="123" y="69"/>
                  </a:lnTo>
                  <a:lnTo>
                    <a:pt x="120" y="75"/>
                  </a:lnTo>
                  <a:lnTo>
                    <a:pt x="118" y="82"/>
                  </a:lnTo>
                  <a:lnTo>
                    <a:pt x="114" y="88"/>
                  </a:lnTo>
                  <a:lnTo>
                    <a:pt x="112" y="96"/>
                  </a:lnTo>
                  <a:lnTo>
                    <a:pt x="109" y="102"/>
                  </a:lnTo>
                  <a:lnTo>
                    <a:pt x="107" y="110"/>
                  </a:lnTo>
                  <a:lnTo>
                    <a:pt x="103" y="115"/>
                  </a:lnTo>
                  <a:lnTo>
                    <a:pt x="100" y="123"/>
                  </a:lnTo>
                  <a:lnTo>
                    <a:pt x="99" y="128"/>
                  </a:lnTo>
                  <a:lnTo>
                    <a:pt x="96" y="135"/>
                  </a:lnTo>
                  <a:lnTo>
                    <a:pt x="94" y="141"/>
                  </a:lnTo>
                  <a:lnTo>
                    <a:pt x="93" y="147"/>
                  </a:lnTo>
                  <a:lnTo>
                    <a:pt x="93" y="153"/>
                  </a:lnTo>
                  <a:lnTo>
                    <a:pt x="93" y="159"/>
                  </a:lnTo>
                  <a:lnTo>
                    <a:pt x="84" y="162"/>
                  </a:lnTo>
                  <a:lnTo>
                    <a:pt x="76" y="165"/>
                  </a:lnTo>
                  <a:lnTo>
                    <a:pt x="70" y="167"/>
                  </a:lnTo>
                  <a:lnTo>
                    <a:pt x="64" y="172"/>
                  </a:lnTo>
                  <a:lnTo>
                    <a:pt x="55" y="175"/>
                  </a:lnTo>
                  <a:lnTo>
                    <a:pt x="49" y="178"/>
                  </a:lnTo>
                  <a:lnTo>
                    <a:pt x="41" y="181"/>
                  </a:lnTo>
                  <a:lnTo>
                    <a:pt x="35" y="185"/>
                  </a:lnTo>
                  <a:lnTo>
                    <a:pt x="38" y="178"/>
                  </a:lnTo>
                  <a:lnTo>
                    <a:pt x="43" y="175"/>
                  </a:lnTo>
                  <a:lnTo>
                    <a:pt x="47" y="169"/>
                  </a:lnTo>
                  <a:lnTo>
                    <a:pt x="48" y="163"/>
                  </a:lnTo>
                  <a:lnTo>
                    <a:pt x="37" y="166"/>
                  </a:lnTo>
                  <a:lnTo>
                    <a:pt x="29" y="172"/>
                  </a:lnTo>
                  <a:lnTo>
                    <a:pt x="18" y="177"/>
                  </a:lnTo>
                  <a:lnTo>
                    <a:pt x="8" y="178"/>
                  </a:lnTo>
                  <a:lnTo>
                    <a:pt x="16" y="168"/>
                  </a:lnTo>
                  <a:lnTo>
                    <a:pt x="25" y="162"/>
                  </a:lnTo>
                  <a:lnTo>
                    <a:pt x="36" y="155"/>
                  </a:lnTo>
                  <a:lnTo>
                    <a:pt x="48" y="149"/>
                  </a:lnTo>
                  <a:lnTo>
                    <a:pt x="58" y="141"/>
                  </a:lnTo>
                  <a:lnTo>
                    <a:pt x="67" y="134"/>
                  </a:lnTo>
                  <a:lnTo>
                    <a:pt x="71" y="129"/>
                  </a:lnTo>
                  <a:lnTo>
                    <a:pt x="75" y="124"/>
                  </a:lnTo>
                  <a:lnTo>
                    <a:pt x="77" y="120"/>
                  </a:lnTo>
                  <a:lnTo>
                    <a:pt x="81" y="114"/>
                  </a:lnTo>
                  <a:lnTo>
                    <a:pt x="73" y="118"/>
                  </a:lnTo>
                  <a:lnTo>
                    <a:pt x="66" y="121"/>
                  </a:lnTo>
                  <a:lnTo>
                    <a:pt x="59" y="124"/>
                  </a:lnTo>
                  <a:lnTo>
                    <a:pt x="52" y="129"/>
                  </a:lnTo>
                  <a:lnTo>
                    <a:pt x="43" y="133"/>
                  </a:lnTo>
                  <a:lnTo>
                    <a:pt x="36" y="137"/>
                  </a:lnTo>
                  <a:lnTo>
                    <a:pt x="29" y="140"/>
                  </a:lnTo>
                  <a:lnTo>
                    <a:pt x="22" y="146"/>
                  </a:lnTo>
                  <a:lnTo>
                    <a:pt x="17" y="146"/>
                  </a:lnTo>
                  <a:lnTo>
                    <a:pt x="11" y="147"/>
                  </a:lnTo>
                  <a:lnTo>
                    <a:pt x="5" y="147"/>
                  </a:lnTo>
                  <a:lnTo>
                    <a:pt x="0" y="147"/>
                  </a:lnTo>
                  <a:lnTo>
                    <a:pt x="5" y="140"/>
                  </a:lnTo>
                  <a:lnTo>
                    <a:pt x="10" y="135"/>
                  </a:lnTo>
                  <a:lnTo>
                    <a:pt x="14" y="132"/>
                  </a:lnTo>
                  <a:lnTo>
                    <a:pt x="19" y="128"/>
                  </a:lnTo>
                  <a:lnTo>
                    <a:pt x="29" y="122"/>
                  </a:lnTo>
                  <a:lnTo>
                    <a:pt x="38" y="115"/>
                  </a:lnTo>
                  <a:lnTo>
                    <a:pt x="47" y="110"/>
                  </a:lnTo>
                  <a:lnTo>
                    <a:pt x="56" y="105"/>
                  </a:lnTo>
                  <a:lnTo>
                    <a:pt x="65" y="99"/>
                  </a:lnTo>
                  <a:lnTo>
                    <a:pt x="75" y="93"/>
                  </a:lnTo>
                  <a:lnTo>
                    <a:pt x="85" y="86"/>
                  </a:lnTo>
                  <a:lnTo>
                    <a:pt x="95" y="80"/>
                  </a:lnTo>
                  <a:lnTo>
                    <a:pt x="87" y="81"/>
                  </a:lnTo>
                  <a:lnTo>
                    <a:pt x="78" y="83"/>
                  </a:lnTo>
                  <a:lnTo>
                    <a:pt x="71" y="86"/>
                  </a:lnTo>
                  <a:lnTo>
                    <a:pt x="64" y="91"/>
                  </a:lnTo>
                  <a:lnTo>
                    <a:pt x="55" y="94"/>
                  </a:lnTo>
                  <a:lnTo>
                    <a:pt x="48" y="98"/>
                  </a:lnTo>
                  <a:lnTo>
                    <a:pt x="41" y="101"/>
                  </a:lnTo>
                  <a:lnTo>
                    <a:pt x="32" y="105"/>
                  </a:lnTo>
                  <a:lnTo>
                    <a:pt x="23" y="106"/>
                  </a:lnTo>
                  <a:lnTo>
                    <a:pt x="13" y="105"/>
                  </a:lnTo>
                  <a:lnTo>
                    <a:pt x="18" y="99"/>
                  </a:lnTo>
                  <a:lnTo>
                    <a:pt x="25" y="94"/>
                  </a:lnTo>
                  <a:lnTo>
                    <a:pt x="32" y="89"/>
                  </a:lnTo>
                  <a:lnTo>
                    <a:pt x="41" y="85"/>
                  </a:lnTo>
                  <a:lnTo>
                    <a:pt x="53" y="79"/>
                  </a:lnTo>
                  <a:lnTo>
                    <a:pt x="64" y="71"/>
                  </a:lnTo>
                  <a:lnTo>
                    <a:pt x="73" y="65"/>
                  </a:lnTo>
                  <a:lnTo>
                    <a:pt x="83" y="58"/>
                  </a:lnTo>
                  <a:lnTo>
                    <a:pt x="75" y="58"/>
                  </a:lnTo>
                  <a:lnTo>
                    <a:pt x="67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0" y="60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41" y="56"/>
                  </a:lnTo>
                  <a:lnTo>
                    <a:pt x="44" y="53"/>
                  </a:lnTo>
                  <a:lnTo>
                    <a:pt x="53" y="51"/>
                  </a:lnTo>
                  <a:lnTo>
                    <a:pt x="56" y="47"/>
                  </a:lnTo>
                  <a:lnTo>
                    <a:pt x="64" y="44"/>
                  </a:lnTo>
                  <a:lnTo>
                    <a:pt x="70" y="41"/>
                  </a:lnTo>
                  <a:lnTo>
                    <a:pt x="76" y="39"/>
                  </a:lnTo>
                  <a:lnTo>
                    <a:pt x="82" y="35"/>
                  </a:lnTo>
                  <a:lnTo>
                    <a:pt x="88" y="32"/>
                  </a:lnTo>
                  <a:lnTo>
                    <a:pt x="95" y="30"/>
                  </a:lnTo>
                  <a:lnTo>
                    <a:pt x="101" y="29"/>
                  </a:lnTo>
                  <a:lnTo>
                    <a:pt x="103" y="29"/>
                  </a:lnTo>
                  <a:lnTo>
                    <a:pt x="102" y="25"/>
                  </a:lnTo>
                  <a:lnTo>
                    <a:pt x="101" y="20"/>
                  </a:lnTo>
                  <a:lnTo>
                    <a:pt x="94" y="22"/>
                  </a:lnTo>
                  <a:lnTo>
                    <a:pt x="87" y="25"/>
                  </a:lnTo>
                  <a:lnTo>
                    <a:pt x="81" y="27"/>
                  </a:lnTo>
                  <a:lnTo>
                    <a:pt x="75" y="29"/>
                  </a:lnTo>
                  <a:lnTo>
                    <a:pt x="67" y="29"/>
                  </a:lnTo>
                  <a:lnTo>
                    <a:pt x="61" y="31"/>
                  </a:lnTo>
                  <a:lnTo>
                    <a:pt x="54" y="32"/>
                  </a:lnTo>
                  <a:lnTo>
                    <a:pt x="48" y="34"/>
                  </a:lnTo>
                  <a:lnTo>
                    <a:pt x="49" y="29"/>
                  </a:lnTo>
                  <a:lnTo>
                    <a:pt x="53" y="25"/>
                  </a:lnTo>
                  <a:lnTo>
                    <a:pt x="55" y="21"/>
                  </a:lnTo>
                  <a:lnTo>
                    <a:pt x="59" y="18"/>
                  </a:lnTo>
                  <a:lnTo>
                    <a:pt x="69" y="12"/>
                  </a:lnTo>
                  <a:lnTo>
                    <a:pt x="79" y="8"/>
                  </a:lnTo>
                  <a:lnTo>
                    <a:pt x="88" y="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85" name="Freeform 437"/>
            <p:cNvSpPr/>
            <p:nvPr/>
          </p:nvSpPr>
          <p:spPr bwMode="auto">
            <a:xfrm>
              <a:off x="6750" y="3768"/>
              <a:ext cx="61" cy="57"/>
            </a:xfrm>
            <a:custGeom>
              <a:gdLst>
                <a:gd name="T0" fmla="*/ 0 w 244"/>
                <a:gd name="T1" fmla="*/ 0 h 228"/>
                <a:gd name="T2" fmla="*/ 0 w 244"/>
                <a:gd name="T3" fmla="*/ 0 h 228"/>
                <a:gd name="T4" fmla="*/ 0 w 244"/>
                <a:gd name="T5" fmla="*/ 0 h 228"/>
                <a:gd name="T6" fmla="*/ 0 w 244"/>
                <a:gd name="T7" fmla="*/ 0 h 228"/>
                <a:gd name="T8" fmla="*/ 0 w 244"/>
                <a:gd name="T9" fmla="*/ 0 h 228"/>
                <a:gd name="T10" fmla="*/ 0 w 244"/>
                <a:gd name="T11" fmla="*/ 0 h 228"/>
                <a:gd name="T12" fmla="*/ 0 w 244"/>
                <a:gd name="T13" fmla="*/ 0 h 228"/>
                <a:gd name="T14" fmla="*/ 0 w 244"/>
                <a:gd name="T15" fmla="*/ 0 h 228"/>
                <a:gd name="T16" fmla="*/ 0 w 244"/>
                <a:gd name="T17" fmla="*/ 0 h 228"/>
                <a:gd name="T18" fmla="*/ 0 w 244"/>
                <a:gd name="T19" fmla="*/ 0 h 228"/>
                <a:gd name="T20" fmla="*/ 0 w 244"/>
                <a:gd name="T21" fmla="*/ 0 h 228"/>
                <a:gd name="T22" fmla="*/ 0 w 244"/>
                <a:gd name="T23" fmla="*/ 0 h 228"/>
                <a:gd name="T24" fmla="*/ 0 w 244"/>
                <a:gd name="T25" fmla="*/ 0 h 228"/>
                <a:gd name="T26" fmla="*/ 0 w 244"/>
                <a:gd name="T27" fmla="*/ 0 h 228"/>
                <a:gd name="T28" fmla="*/ 0 w 244"/>
                <a:gd name="T29" fmla="*/ 0 h 228"/>
                <a:gd name="T30" fmla="*/ 0 w 244"/>
                <a:gd name="T31" fmla="*/ 0 h 228"/>
                <a:gd name="T32" fmla="*/ 0 w 244"/>
                <a:gd name="T33" fmla="*/ 0 h 228"/>
                <a:gd name="T34" fmla="*/ 0 w 244"/>
                <a:gd name="T35" fmla="*/ 0 h 228"/>
                <a:gd name="T36" fmla="*/ 0 w 244"/>
                <a:gd name="T37" fmla="*/ 0 h 228"/>
                <a:gd name="T38" fmla="*/ 0 w 244"/>
                <a:gd name="T39" fmla="*/ 0 h 228"/>
                <a:gd name="T40" fmla="*/ 0 w 244"/>
                <a:gd name="T41" fmla="*/ 0 h 228"/>
                <a:gd name="T42" fmla="*/ 0 w 244"/>
                <a:gd name="T43" fmla="*/ 0 h 228"/>
                <a:gd name="T44" fmla="*/ 0 w 244"/>
                <a:gd name="T45" fmla="*/ 0 h 228"/>
                <a:gd name="T46" fmla="*/ 0 w 244"/>
                <a:gd name="T47" fmla="*/ 0 h 228"/>
                <a:gd name="T48" fmla="*/ 0 w 244"/>
                <a:gd name="T49" fmla="*/ 0 h 228"/>
                <a:gd name="T50" fmla="*/ 0 w 244"/>
                <a:gd name="T51" fmla="*/ 0 h 228"/>
                <a:gd name="T52" fmla="*/ 0 w 244"/>
                <a:gd name="T53" fmla="*/ 0 h 228"/>
                <a:gd name="T54" fmla="*/ 0 w 244"/>
                <a:gd name="T55" fmla="*/ 0 h 228"/>
                <a:gd name="T56" fmla="*/ 0 w 244"/>
                <a:gd name="T57" fmla="*/ 0 h 228"/>
                <a:gd name="T58" fmla="*/ 0 w 244"/>
                <a:gd name="T59" fmla="*/ 0 h 228"/>
                <a:gd name="T60" fmla="*/ 0 w 244"/>
                <a:gd name="T61" fmla="*/ 0 h 228"/>
                <a:gd name="T62" fmla="*/ 0 w 244"/>
                <a:gd name="T63" fmla="*/ 0 h 228"/>
                <a:gd name="T64" fmla="*/ 0 w 244"/>
                <a:gd name="T65" fmla="*/ 0 h 228"/>
                <a:gd name="T66" fmla="*/ 0 w 244"/>
                <a:gd name="T67" fmla="*/ 0 h 228"/>
                <a:gd name="T68" fmla="*/ 0 w 244"/>
                <a:gd name="T69" fmla="*/ 0 h 228"/>
                <a:gd name="T70" fmla="*/ 0 w 244"/>
                <a:gd name="T71" fmla="*/ 0 h 228"/>
                <a:gd name="T72" fmla="*/ 0 w 244"/>
                <a:gd name="T73" fmla="*/ 0 h 228"/>
                <a:gd name="T74" fmla="*/ 0 w 244"/>
                <a:gd name="T75" fmla="*/ 0 h 228"/>
                <a:gd name="T76" fmla="*/ 0 w 244"/>
                <a:gd name="T77" fmla="*/ 0 h 228"/>
                <a:gd name="T78" fmla="*/ 0 w 244"/>
                <a:gd name="T79" fmla="*/ 0 h 228"/>
                <a:gd name="T80" fmla="*/ 0 w 244"/>
                <a:gd name="T81" fmla="*/ 0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4"/>
                <a:gd name="T124" fmla="*/ 0 h 228"/>
                <a:gd name="T125" fmla="*/ 244 w 244"/>
                <a:gd name="T126" fmla="*/ 228 h 228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4" h="228">
                  <a:moveTo>
                    <a:pt x="128" y="4"/>
                  </a:moveTo>
                  <a:lnTo>
                    <a:pt x="136" y="3"/>
                  </a:lnTo>
                  <a:lnTo>
                    <a:pt x="146" y="3"/>
                  </a:lnTo>
                  <a:lnTo>
                    <a:pt x="155" y="2"/>
                  </a:lnTo>
                  <a:lnTo>
                    <a:pt x="166" y="2"/>
                  </a:lnTo>
                  <a:lnTo>
                    <a:pt x="177" y="2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7" y="2"/>
                  </a:lnTo>
                  <a:lnTo>
                    <a:pt x="214" y="3"/>
                  </a:lnTo>
                  <a:lnTo>
                    <a:pt x="223" y="6"/>
                  </a:lnTo>
                  <a:lnTo>
                    <a:pt x="229" y="10"/>
                  </a:lnTo>
                  <a:lnTo>
                    <a:pt x="235" y="16"/>
                  </a:lnTo>
                  <a:lnTo>
                    <a:pt x="240" y="22"/>
                  </a:lnTo>
                  <a:lnTo>
                    <a:pt x="243" y="31"/>
                  </a:lnTo>
                  <a:lnTo>
                    <a:pt x="244" y="40"/>
                  </a:lnTo>
                  <a:lnTo>
                    <a:pt x="244" y="55"/>
                  </a:lnTo>
                  <a:lnTo>
                    <a:pt x="242" y="63"/>
                  </a:lnTo>
                  <a:lnTo>
                    <a:pt x="241" y="72"/>
                  </a:lnTo>
                  <a:lnTo>
                    <a:pt x="238" y="80"/>
                  </a:lnTo>
                  <a:lnTo>
                    <a:pt x="238" y="90"/>
                  </a:lnTo>
                  <a:lnTo>
                    <a:pt x="236" y="99"/>
                  </a:lnTo>
                  <a:lnTo>
                    <a:pt x="235" y="109"/>
                  </a:lnTo>
                  <a:lnTo>
                    <a:pt x="234" y="117"/>
                  </a:lnTo>
                  <a:lnTo>
                    <a:pt x="234" y="128"/>
                  </a:lnTo>
                  <a:lnTo>
                    <a:pt x="232" y="137"/>
                  </a:lnTo>
                  <a:lnTo>
                    <a:pt x="231" y="145"/>
                  </a:lnTo>
                  <a:lnTo>
                    <a:pt x="231" y="154"/>
                  </a:lnTo>
                  <a:lnTo>
                    <a:pt x="231" y="164"/>
                  </a:lnTo>
                  <a:lnTo>
                    <a:pt x="231" y="172"/>
                  </a:lnTo>
                  <a:lnTo>
                    <a:pt x="232" y="181"/>
                  </a:lnTo>
                  <a:lnTo>
                    <a:pt x="234" y="191"/>
                  </a:lnTo>
                  <a:lnTo>
                    <a:pt x="235" y="200"/>
                  </a:lnTo>
                  <a:lnTo>
                    <a:pt x="219" y="200"/>
                  </a:lnTo>
                  <a:lnTo>
                    <a:pt x="205" y="202"/>
                  </a:lnTo>
                  <a:lnTo>
                    <a:pt x="189" y="203"/>
                  </a:lnTo>
                  <a:lnTo>
                    <a:pt x="176" y="205"/>
                  </a:lnTo>
                  <a:lnTo>
                    <a:pt x="160" y="206"/>
                  </a:lnTo>
                  <a:lnTo>
                    <a:pt x="147" y="208"/>
                  </a:lnTo>
                  <a:lnTo>
                    <a:pt x="131" y="209"/>
                  </a:lnTo>
                  <a:lnTo>
                    <a:pt x="119" y="211"/>
                  </a:lnTo>
                  <a:lnTo>
                    <a:pt x="103" y="212"/>
                  </a:lnTo>
                  <a:lnTo>
                    <a:pt x="89" y="213"/>
                  </a:lnTo>
                  <a:lnTo>
                    <a:pt x="75" y="216"/>
                  </a:lnTo>
                  <a:lnTo>
                    <a:pt x="61" y="219"/>
                  </a:lnTo>
                  <a:lnTo>
                    <a:pt x="48" y="221"/>
                  </a:lnTo>
                  <a:lnTo>
                    <a:pt x="34" y="222"/>
                  </a:lnTo>
                  <a:lnTo>
                    <a:pt x="19" y="224"/>
                  </a:lnTo>
                  <a:lnTo>
                    <a:pt x="6" y="228"/>
                  </a:lnTo>
                  <a:lnTo>
                    <a:pt x="2" y="213"/>
                  </a:lnTo>
                  <a:lnTo>
                    <a:pt x="1" y="202"/>
                  </a:lnTo>
                  <a:lnTo>
                    <a:pt x="0" y="189"/>
                  </a:lnTo>
                  <a:lnTo>
                    <a:pt x="2" y="176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6"/>
                  </a:lnTo>
                  <a:lnTo>
                    <a:pt x="14" y="124"/>
                  </a:lnTo>
                  <a:lnTo>
                    <a:pt x="18" y="110"/>
                  </a:lnTo>
                  <a:lnTo>
                    <a:pt x="24" y="97"/>
                  </a:lnTo>
                  <a:lnTo>
                    <a:pt x="29" y="86"/>
                  </a:lnTo>
                  <a:lnTo>
                    <a:pt x="35" y="74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8" y="38"/>
                  </a:lnTo>
                  <a:lnTo>
                    <a:pt x="52" y="29"/>
                  </a:lnTo>
                  <a:lnTo>
                    <a:pt x="50" y="22"/>
                  </a:lnTo>
                  <a:lnTo>
                    <a:pt x="50" y="19"/>
                  </a:lnTo>
                  <a:lnTo>
                    <a:pt x="53" y="14"/>
                  </a:lnTo>
                  <a:lnTo>
                    <a:pt x="58" y="12"/>
                  </a:lnTo>
                  <a:lnTo>
                    <a:pt x="61" y="10"/>
                  </a:lnTo>
                  <a:lnTo>
                    <a:pt x="66" y="9"/>
                  </a:lnTo>
                  <a:lnTo>
                    <a:pt x="73" y="9"/>
                  </a:lnTo>
                  <a:lnTo>
                    <a:pt x="79" y="9"/>
                  </a:lnTo>
                  <a:lnTo>
                    <a:pt x="85" y="8"/>
                  </a:lnTo>
                  <a:lnTo>
                    <a:pt x="93" y="8"/>
                  </a:lnTo>
                  <a:lnTo>
                    <a:pt x="99" y="8"/>
                  </a:lnTo>
                  <a:lnTo>
                    <a:pt x="106" y="8"/>
                  </a:lnTo>
                  <a:lnTo>
                    <a:pt x="111" y="7"/>
                  </a:lnTo>
                  <a:lnTo>
                    <a:pt x="118" y="6"/>
                  </a:lnTo>
                  <a:lnTo>
                    <a:pt x="122" y="5"/>
                  </a:lnTo>
                  <a:lnTo>
                    <a:pt x="1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86" name="Freeform 438"/>
            <p:cNvSpPr/>
            <p:nvPr/>
          </p:nvSpPr>
          <p:spPr bwMode="auto">
            <a:xfrm>
              <a:off x="7151" y="3789"/>
              <a:ext cx="12" cy="82"/>
            </a:xfrm>
            <a:custGeom>
              <a:gdLst>
                <a:gd name="T0" fmla="*/ 0 w 46"/>
                <a:gd name="T1" fmla="*/ 0 h 328"/>
                <a:gd name="T2" fmla="*/ 0 w 46"/>
                <a:gd name="T3" fmla="*/ 0 h 328"/>
                <a:gd name="T4" fmla="*/ 0 w 46"/>
                <a:gd name="T5" fmla="*/ 0 h 328"/>
                <a:gd name="T6" fmla="*/ 0 w 46"/>
                <a:gd name="T7" fmla="*/ 0 h 328"/>
                <a:gd name="T8" fmla="*/ 0 w 46"/>
                <a:gd name="T9" fmla="*/ 0 h 328"/>
                <a:gd name="T10" fmla="*/ 0 w 46"/>
                <a:gd name="T11" fmla="*/ 0 h 328"/>
                <a:gd name="T12" fmla="*/ 0 w 46"/>
                <a:gd name="T13" fmla="*/ 0 h 328"/>
                <a:gd name="T14" fmla="*/ 0 w 46"/>
                <a:gd name="T15" fmla="*/ 0 h 328"/>
                <a:gd name="T16" fmla="*/ 0 w 46"/>
                <a:gd name="T17" fmla="*/ 0 h 328"/>
                <a:gd name="T18" fmla="*/ 0 w 46"/>
                <a:gd name="T19" fmla="*/ 0 h 328"/>
                <a:gd name="T20" fmla="*/ 0 w 46"/>
                <a:gd name="T21" fmla="*/ 0 h 328"/>
                <a:gd name="T22" fmla="*/ 0 w 46"/>
                <a:gd name="T23" fmla="*/ 0 h 328"/>
                <a:gd name="T24" fmla="*/ 0 w 46"/>
                <a:gd name="T25" fmla="*/ 0 h 328"/>
                <a:gd name="T26" fmla="*/ 0 w 46"/>
                <a:gd name="T27" fmla="*/ 0 h 328"/>
                <a:gd name="T28" fmla="*/ 0 w 46"/>
                <a:gd name="T29" fmla="*/ 0 h 328"/>
                <a:gd name="T30" fmla="*/ 0 w 46"/>
                <a:gd name="T31" fmla="*/ 0 h 328"/>
                <a:gd name="T32" fmla="*/ 0 w 46"/>
                <a:gd name="T33" fmla="*/ 0 h 328"/>
                <a:gd name="T34" fmla="*/ 0 w 46"/>
                <a:gd name="T35" fmla="*/ 0 h 328"/>
                <a:gd name="T36" fmla="*/ 0 w 46"/>
                <a:gd name="T37" fmla="*/ 0 h 328"/>
                <a:gd name="T38" fmla="*/ 0 w 46"/>
                <a:gd name="T39" fmla="*/ 0 h 328"/>
                <a:gd name="T40" fmla="*/ 0 w 46"/>
                <a:gd name="T41" fmla="*/ 0 h 328"/>
                <a:gd name="T42" fmla="*/ 0 w 46"/>
                <a:gd name="T43" fmla="*/ 0 h 328"/>
                <a:gd name="T44" fmla="*/ 0 w 46"/>
                <a:gd name="T45" fmla="*/ 0 h 328"/>
                <a:gd name="T46" fmla="*/ 0 w 46"/>
                <a:gd name="T47" fmla="*/ 0 h 328"/>
                <a:gd name="T48" fmla="*/ 0 w 46"/>
                <a:gd name="T49" fmla="*/ 0 h 328"/>
                <a:gd name="T50" fmla="*/ 0 w 46"/>
                <a:gd name="T51" fmla="*/ 0 h 328"/>
                <a:gd name="T52" fmla="*/ 0 w 46"/>
                <a:gd name="T53" fmla="*/ 0 h 328"/>
                <a:gd name="T54" fmla="*/ 0 w 46"/>
                <a:gd name="T55" fmla="*/ 0 h 328"/>
                <a:gd name="T56" fmla="*/ 0 w 46"/>
                <a:gd name="T57" fmla="*/ 0 h 328"/>
                <a:gd name="T58" fmla="*/ 0 w 46"/>
                <a:gd name="T59" fmla="*/ 0 h 328"/>
                <a:gd name="T60" fmla="*/ 0 w 46"/>
                <a:gd name="T61" fmla="*/ 0 h 328"/>
                <a:gd name="T62" fmla="*/ 0 w 46"/>
                <a:gd name="T63" fmla="*/ 0 h 328"/>
                <a:gd name="T64" fmla="*/ 0 w 46"/>
                <a:gd name="T65" fmla="*/ 0 h 328"/>
                <a:gd name="T66" fmla="*/ 0 w 46"/>
                <a:gd name="T67" fmla="*/ 0 h 328"/>
                <a:gd name="T68" fmla="*/ 0 w 46"/>
                <a:gd name="T69" fmla="*/ 0 h 328"/>
                <a:gd name="T70" fmla="*/ 0 w 46"/>
                <a:gd name="T71" fmla="*/ 0 h 328"/>
                <a:gd name="T72" fmla="*/ 0 w 46"/>
                <a:gd name="T73" fmla="*/ 0 h 328"/>
                <a:gd name="T74" fmla="*/ 0 w 46"/>
                <a:gd name="T75" fmla="*/ 0 h 328"/>
                <a:gd name="T76" fmla="*/ 0 w 46"/>
                <a:gd name="T77" fmla="*/ 0 h 328"/>
                <a:gd name="T78" fmla="*/ 0 w 46"/>
                <a:gd name="T79" fmla="*/ 0 h 328"/>
                <a:gd name="T80" fmla="*/ 0 w 46"/>
                <a:gd name="T81" fmla="*/ 0 h 328"/>
                <a:gd name="T82" fmla="*/ 0 w 46"/>
                <a:gd name="T83" fmla="*/ 0 h 328"/>
                <a:gd name="T84" fmla="*/ 0 w 46"/>
                <a:gd name="T85" fmla="*/ 0 h 328"/>
                <a:gd name="T86" fmla="*/ 0 w 46"/>
                <a:gd name="T87" fmla="*/ 0 h 328"/>
                <a:gd name="T88" fmla="*/ 0 w 46"/>
                <a:gd name="T89" fmla="*/ 0 h 328"/>
                <a:gd name="T90" fmla="*/ 0 w 46"/>
                <a:gd name="T91" fmla="*/ 0 h 328"/>
                <a:gd name="T92" fmla="*/ 0 w 46"/>
                <a:gd name="T93" fmla="*/ 0 h 328"/>
                <a:gd name="T94" fmla="*/ 0 w 46"/>
                <a:gd name="T95" fmla="*/ 0 h 328"/>
                <a:gd name="T96" fmla="*/ 0 w 46"/>
                <a:gd name="T97" fmla="*/ 0 h 328"/>
                <a:gd name="T98" fmla="*/ 0 w 46"/>
                <a:gd name="T99" fmla="*/ 0 h 328"/>
                <a:gd name="T100" fmla="*/ 0 w 46"/>
                <a:gd name="T101" fmla="*/ 0 h 328"/>
                <a:gd name="T102" fmla="*/ 0 w 46"/>
                <a:gd name="T103" fmla="*/ 0 h 328"/>
                <a:gd name="T104" fmla="*/ 0 w 46"/>
                <a:gd name="T105" fmla="*/ 0 h 328"/>
                <a:gd name="T106" fmla="*/ 0 w 46"/>
                <a:gd name="T107" fmla="*/ 0 h 328"/>
                <a:gd name="T108" fmla="*/ 0 w 46"/>
                <a:gd name="T109" fmla="*/ 0 h 328"/>
                <a:gd name="T110" fmla="*/ 0 w 46"/>
                <a:gd name="T111" fmla="*/ 0 h 328"/>
                <a:gd name="T112" fmla="*/ 0 w 46"/>
                <a:gd name="T113" fmla="*/ 0 h 328"/>
                <a:gd name="T114" fmla="*/ 0 w 46"/>
                <a:gd name="T115" fmla="*/ 0 h 328"/>
                <a:gd name="T116" fmla="*/ 0 w 46"/>
                <a:gd name="T117" fmla="*/ 0 h 328"/>
                <a:gd name="T118" fmla="*/ 0 w 46"/>
                <a:gd name="T119" fmla="*/ 0 h 328"/>
                <a:gd name="T120" fmla="*/ 0 w 46"/>
                <a:gd name="T121" fmla="*/ 0 h 328"/>
                <a:gd name="T122" fmla="*/ 0 w 46"/>
                <a:gd name="T123" fmla="*/ 0 h 3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"/>
                <a:gd name="T187" fmla="*/ 0 h 328"/>
                <a:gd name="T188" fmla="*/ 46 w 46"/>
                <a:gd name="T189" fmla="*/ 328 h 328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" h="328">
                  <a:moveTo>
                    <a:pt x="16" y="0"/>
                  </a:moveTo>
                  <a:lnTo>
                    <a:pt x="22" y="3"/>
                  </a:lnTo>
                  <a:lnTo>
                    <a:pt x="28" y="5"/>
                  </a:lnTo>
                  <a:lnTo>
                    <a:pt x="33" y="9"/>
                  </a:lnTo>
                  <a:lnTo>
                    <a:pt x="38" y="15"/>
                  </a:lnTo>
                  <a:lnTo>
                    <a:pt x="40" y="18"/>
                  </a:lnTo>
                  <a:lnTo>
                    <a:pt x="44" y="23"/>
                  </a:lnTo>
                  <a:lnTo>
                    <a:pt x="45" y="29"/>
                  </a:lnTo>
                  <a:lnTo>
                    <a:pt x="46" y="35"/>
                  </a:lnTo>
                  <a:lnTo>
                    <a:pt x="46" y="41"/>
                  </a:lnTo>
                  <a:lnTo>
                    <a:pt x="46" y="46"/>
                  </a:lnTo>
                  <a:lnTo>
                    <a:pt x="46" y="54"/>
                  </a:lnTo>
                  <a:lnTo>
                    <a:pt x="45" y="60"/>
                  </a:lnTo>
                  <a:lnTo>
                    <a:pt x="43" y="67"/>
                  </a:lnTo>
                  <a:lnTo>
                    <a:pt x="41" y="74"/>
                  </a:lnTo>
                  <a:lnTo>
                    <a:pt x="40" y="81"/>
                  </a:lnTo>
                  <a:lnTo>
                    <a:pt x="39" y="88"/>
                  </a:lnTo>
                  <a:lnTo>
                    <a:pt x="37" y="96"/>
                  </a:lnTo>
                  <a:lnTo>
                    <a:pt x="35" y="102"/>
                  </a:lnTo>
                  <a:lnTo>
                    <a:pt x="35" y="109"/>
                  </a:lnTo>
                  <a:lnTo>
                    <a:pt x="35" y="117"/>
                  </a:lnTo>
                  <a:lnTo>
                    <a:pt x="35" y="124"/>
                  </a:lnTo>
                  <a:lnTo>
                    <a:pt x="35" y="130"/>
                  </a:lnTo>
                  <a:lnTo>
                    <a:pt x="35" y="137"/>
                  </a:lnTo>
                  <a:lnTo>
                    <a:pt x="38" y="143"/>
                  </a:lnTo>
                  <a:lnTo>
                    <a:pt x="35" y="152"/>
                  </a:lnTo>
                  <a:lnTo>
                    <a:pt x="35" y="162"/>
                  </a:lnTo>
                  <a:lnTo>
                    <a:pt x="33" y="170"/>
                  </a:lnTo>
                  <a:lnTo>
                    <a:pt x="33" y="180"/>
                  </a:lnTo>
                  <a:lnTo>
                    <a:pt x="32" y="189"/>
                  </a:lnTo>
                  <a:lnTo>
                    <a:pt x="32" y="198"/>
                  </a:lnTo>
                  <a:lnTo>
                    <a:pt x="32" y="208"/>
                  </a:lnTo>
                  <a:lnTo>
                    <a:pt x="32" y="219"/>
                  </a:lnTo>
                  <a:lnTo>
                    <a:pt x="30" y="228"/>
                  </a:lnTo>
                  <a:lnTo>
                    <a:pt x="29" y="238"/>
                  </a:lnTo>
                  <a:lnTo>
                    <a:pt x="28" y="247"/>
                  </a:lnTo>
                  <a:lnTo>
                    <a:pt x="28" y="258"/>
                  </a:lnTo>
                  <a:lnTo>
                    <a:pt x="27" y="268"/>
                  </a:lnTo>
                  <a:lnTo>
                    <a:pt x="26" y="279"/>
                  </a:lnTo>
                  <a:lnTo>
                    <a:pt x="23" y="287"/>
                  </a:lnTo>
                  <a:lnTo>
                    <a:pt x="23" y="298"/>
                  </a:lnTo>
                  <a:lnTo>
                    <a:pt x="21" y="304"/>
                  </a:lnTo>
                  <a:lnTo>
                    <a:pt x="18" y="312"/>
                  </a:lnTo>
                  <a:lnTo>
                    <a:pt x="16" y="320"/>
                  </a:lnTo>
                  <a:lnTo>
                    <a:pt x="14" y="328"/>
                  </a:lnTo>
                  <a:lnTo>
                    <a:pt x="10" y="308"/>
                  </a:lnTo>
                  <a:lnTo>
                    <a:pt x="6" y="288"/>
                  </a:lnTo>
                  <a:lnTo>
                    <a:pt x="4" y="268"/>
                  </a:lnTo>
                  <a:lnTo>
                    <a:pt x="3" y="247"/>
                  </a:lnTo>
                  <a:lnTo>
                    <a:pt x="0" y="226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63"/>
                  </a:lnTo>
                  <a:lnTo>
                    <a:pt x="0" y="141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4" y="77"/>
                  </a:lnTo>
                  <a:lnTo>
                    <a:pt x="6" y="57"/>
                  </a:lnTo>
                  <a:lnTo>
                    <a:pt x="9" y="36"/>
                  </a:lnTo>
                  <a:lnTo>
                    <a:pt x="11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87" name="Freeform 439"/>
            <p:cNvSpPr/>
            <p:nvPr/>
          </p:nvSpPr>
          <p:spPr bwMode="auto">
            <a:xfrm>
              <a:off x="7090" y="3792"/>
              <a:ext cx="13" cy="85"/>
            </a:xfrm>
            <a:custGeom>
              <a:gdLst>
                <a:gd name="T0" fmla="*/ 0 w 56"/>
                <a:gd name="T1" fmla="*/ 0 h 342"/>
                <a:gd name="T2" fmla="*/ 0 w 56"/>
                <a:gd name="T3" fmla="*/ 0 h 342"/>
                <a:gd name="T4" fmla="*/ 0 w 56"/>
                <a:gd name="T5" fmla="*/ 0 h 342"/>
                <a:gd name="T6" fmla="*/ 0 w 56"/>
                <a:gd name="T7" fmla="*/ 0 h 342"/>
                <a:gd name="T8" fmla="*/ 0 w 56"/>
                <a:gd name="T9" fmla="*/ 0 h 342"/>
                <a:gd name="T10" fmla="*/ 0 w 56"/>
                <a:gd name="T11" fmla="*/ 0 h 342"/>
                <a:gd name="T12" fmla="*/ 0 w 56"/>
                <a:gd name="T13" fmla="*/ 0 h 342"/>
                <a:gd name="T14" fmla="*/ 0 w 56"/>
                <a:gd name="T15" fmla="*/ 0 h 342"/>
                <a:gd name="T16" fmla="*/ 0 w 56"/>
                <a:gd name="T17" fmla="*/ 0 h 342"/>
                <a:gd name="T18" fmla="*/ 0 w 56"/>
                <a:gd name="T19" fmla="*/ 0 h 342"/>
                <a:gd name="T20" fmla="*/ 0 w 56"/>
                <a:gd name="T21" fmla="*/ 0 h 342"/>
                <a:gd name="T22" fmla="*/ 0 w 56"/>
                <a:gd name="T23" fmla="*/ 0 h 342"/>
                <a:gd name="T24" fmla="*/ 0 w 56"/>
                <a:gd name="T25" fmla="*/ 0 h 342"/>
                <a:gd name="T26" fmla="*/ 0 w 56"/>
                <a:gd name="T27" fmla="*/ 0 h 342"/>
                <a:gd name="T28" fmla="*/ 0 w 56"/>
                <a:gd name="T29" fmla="*/ 0 h 342"/>
                <a:gd name="T30" fmla="*/ 0 w 56"/>
                <a:gd name="T31" fmla="*/ 0 h 342"/>
                <a:gd name="T32" fmla="*/ 0 w 56"/>
                <a:gd name="T33" fmla="*/ 0 h 342"/>
                <a:gd name="T34" fmla="*/ 0 w 56"/>
                <a:gd name="T35" fmla="*/ 0 h 342"/>
                <a:gd name="T36" fmla="*/ 0 w 56"/>
                <a:gd name="T37" fmla="*/ 0 h 342"/>
                <a:gd name="T38" fmla="*/ 0 w 56"/>
                <a:gd name="T39" fmla="*/ 0 h 342"/>
                <a:gd name="T40" fmla="*/ 0 w 56"/>
                <a:gd name="T41" fmla="*/ 0 h 342"/>
                <a:gd name="T42" fmla="*/ 0 w 56"/>
                <a:gd name="T43" fmla="*/ 0 h 342"/>
                <a:gd name="T44" fmla="*/ 0 w 56"/>
                <a:gd name="T45" fmla="*/ 0 h 342"/>
                <a:gd name="T46" fmla="*/ 0 w 56"/>
                <a:gd name="T47" fmla="*/ 0 h 342"/>
                <a:gd name="T48" fmla="*/ 0 w 56"/>
                <a:gd name="T49" fmla="*/ 0 h 342"/>
                <a:gd name="T50" fmla="*/ 0 w 56"/>
                <a:gd name="T51" fmla="*/ 0 h 342"/>
                <a:gd name="T52" fmla="*/ 0 w 56"/>
                <a:gd name="T53" fmla="*/ 0 h 342"/>
                <a:gd name="T54" fmla="*/ 0 w 56"/>
                <a:gd name="T55" fmla="*/ 0 h 342"/>
                <a:gd name="T56" fmla="*/ 0 w 56"/>
                <a:gd name="T57" fmla="*/ 0 h 342"/>
                <a:gd name="T58" fmla="*/ 0 w 56"/>
                <a:gd name="T59" fmla="*/ 0 h 342"/>
                <a:gd name="T60" fmla="*/ 0 w 56"/>
                <a:gd name="T61" fmla="*/ 0 h 342"/>
                <a:gd name="T62" fmla="*/ 0 w 56"/>
                <a:gd name="T63" fmla="*/ 0 h 342"/>
                <a:gd name="T64" fmla="*/ 0 w 56"/>
                <a:gd name="T65" fmla="*/ 0 h 342"/>
                <a:gd name="T66" fmla="*/ 0 w 56"/>
                <a:gd name="T67" fmla="*/ 0 h 342"/>
                <a:gd name="T68" fmla="*/ 0 w 56"/>
                <a:gd name="T69" fmla="*/ 0 h 342"/>
                <a:gd name="T70" fmla="*/ 0 w 56"/>
                <a:gd name="T71" fmla="*/ 0 h 342"/>
                <a:gd name="T72" fmla="*/ 0 w 56"/>
                <a:gd name="T73" fmla="*/ 0 h 3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342"/>
                <a:gd name="T113" fmla="*/ 56 w 56"/>
                <a:gd name="T114" fmla="*/ 342 h 342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342">
                  <a:moveTo>
                    <a:pt x="19" y="0"/>
                  </a:moveTo>
                  <a:lnTo>
                    <a:pt x="25" y="0"/>
                  </a:lnTo>
                  <a:lnTo>
                    <a:pt x="29" y="3"/>
                  </a:lnTo>
                  <a:lnTo>
                    <a:pt x="34" y="4"/>
                  </a:lnTo>
                  <a:lnTo>
                    <a:pt x="39" y="7"/>
                  </a:lnTo>
                  <a:lnTo>
                    <a:pt x="46" y="13"/>
                  </a:lnTo>
                  <a:lnTo>
                    <a:pt x="51" y="24"/>
                  </a:lnTo>
                  <a:lnTo>
                    <a:pt x="52" y="27"/>
                  </a:lnTo>
                  <a:lnTo>
                    <a:pt x="53" y="34"/>
                  </a:lnTo>
                  <a:lnTo>
                    <a:pt x="55" y="39"/>
                  </a:lnTo>
                  <a:lnTo>
                    <a:pt x="56" y="45"/>
                  </a:lnTo>
                  <a:lnTo>
                    <a:pt x="56" y="51"/>
                  </a:lnTo>
                  <a:lnTo>
                    <a:pt x="56" y="57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3" y="80"/>
                  </a:lnTo>
                  <a:lnTo>
                    <a:pt x="52" y="89"/>
                  </a:lnTo>
                  <a:lnTo>
                    <a:pt x="51" y="98"/>
                  </a:lnTo>
                  <a:lnTo>
                    <a:pt x="50" y="109"/>
                  </a:lnTo>
                  <a:lnTo>
                    <a:pt x="49" y="116"/>
                  </a:lnTo>
                  <a:lnTo>
                    <a:pt x="47" y="125"/>
                  </a:lnTo>
                  <a:lnTo>
                    <a:pt x="45" y="132"/>
                  </a:lnTo>
                  <a:lnTo>
                    <a:pt x="45" y="141"/>
                  </a:lnTo>
                  <a:lnTo>
                    <a:pt x="45" y="152"/>
                  </a:lnTo>
                  <a:lnTo>
                    <a:pt x="45" y="165"/>
                  </a:lnTo>
                  <a:lnTo>
                    <a:pt x="45" y="178"/>
                  </a:lnTo>
                  <a:lnTo>
                    <a:pt x="46" y="191"/>
                  </a:lnTo>
                  <a:lnTo>
                    <a:pt x="46" y="203"/>
                  </a:lnTo>
                  <a:lnTo>
                    <a:pt x="46" y="215"/>
                  </a:lnTo>
                  <a:lnTo>
                    <a:pt x="46" y="227"/>
                  </a:lnTo>
                  <a:lnTo>
                    <a:pt x="47" y="242"/>
                  </a:lnTo>
                  <a:lnTo>
                    <a:pt x="47" y="253"/>
                  </a:lnTo>
                  <a:lnTo>
                    <a:pt x="47" y="266"/>
                  </a:lnTo>
                  <a:lnTo>
                    <a:pt x="47" y="278"/>
                  </a:lnTo>
                  <a:lnTo>
                    <a:pt x="47" y="291"/>
                  </a:lnTo>
                  <a:lnTo>
                    <a:pt x="47" y="303"/>
                  </a:lnTo>
                  <a:lnTo>
                    <a:pt x="47" y="316"/>
                  </a:lnTo>
                  <a:lnTo>
                    <a:pt x="47" y="329"/>
                  </a:lnTo>
                  <a:lnTo>
                    <a:pt x="47" y="342"/>
                  </a:lnTo>
                  <a:lnTo>
                    <a:pt x="33" y="332"/>
                  </a:lnTo>
                  <a:lnTo>
                    <a:pt x="23" y="323"/>
                  </a:lnTo>
                  <a:lnTo>
                    <a:pt x="15" y="311"/>
                  </a:lnTo>
                  <a:lnTo>
                    <a:pt x="10" y="299"/>
                  </a:lnTo>
                  <a:lnTo>
                    <a:pt x="5" y="285"/>
                  </a:lnTo>
                  <a:lnTo>
                    <a:pt x="3" y="271"/>
                  </a:lnTo>
                  <a:lnTo>
                    <a:pt x="3" y="256"/>
                  </a:lnTo>
                  <a:lnTo>
                    <a:pt x="3" y="240"/>
                  </a:lnTo>
                  <a:lnTo>
                    <a:pt x="3" y="224"/>
                  </a:lnTo>
                  <a:lnTo>
                    <a:pt x="3" y="207"/>
                  </a:lnTo>
                  <a:lnTo>
                    <a:pt x="3" y="190"/>
                  </a:lnTo>
                  <a:lnTo>
                    <a:pt x="5" y="173"/>
                  </a:lnTo>
                  <a:lnTo>
                    <a:pt x="6" y="156"/>
                  </a:lnTo>
                  <a:lnTo>
                    <a:pt x="8" y="141"/>
                  </a:lnTo>
                  <a:lnTo>
                    <a:pt x="8" y="125"/>
                  </a:lnTo>
                  <a:lnTo>
                    <a:pt x="8" y="111"/>
                  </a:lnTo>
                  <a:lnTo>
                    <a:pt x="5" y="104"/>
                  </a:lnTo>
                  <a:lnTo>
                    <a:pt x="4" y="98"/>
                  </a:lnTo>
                  <a:lnTo>
                    <a:pt x="3" y="91"/>
                  </a:lnTo>
                  <a:lnTo>
                    <a:pt x="3" y="85"/>
                  </a:lnTo>
                  <a:lnTo>
                    <a:pt x="3" y="77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2" y="57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10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88" name="Freeform 440"/>
            <p:cNvSpPr/>
            <p:nvPr/>
          </p:nvSpPr>
          <p:spPr bwMode="auto">
            <a:xfrm>
              <a:off x="7110" y="3792"/>
              <a:ext cx="33" cy="23"/>
            </a:xfrm>
            <a:custGeom>
              <a:gdLst>
                <a:gd name="T0" fmla="*/ 0 w 130"/>
                <a:gd name="T1" fmla="*/ 0 h 92"/>
                <a:gd name="T2" fmla="*/ 0 w 130"/>
                <a:gd name="T3" fmla="*/ 0 h 92"/>
                <a:gd name="T4" fmla="*/ 0 w 130"/>
                <a:gd name="T5" fmla="*/ 0 h 92"/>
                <a:gd name="T6" fmla="*/ 0 w 130"/>
                <a:gd name="T7" fmla="*/ 0 h 92"/>
                <a:gd name="T8" fmla="*/ 0 w 130"/>
                <a:gd name="T9" fmla="*/ 0 h 92"/>
                <a:gd name="T10" fmla="*/ 0 w 130"/>
                <a:gd name="T11" fmla="*/ 0 h 92"/>
                <a:gd name="T12" fmla="*/ 0 w 130"/>
                <a:gd name="T13" fmla="*/ 0 h 92"/>
                <a:gd name="T14" fmla="*/ 0 w 130"/>
                <a:gd name="T15" fmla="*/ 0 h 92"/>
                <a:gd name="T16" fmla="*/ 0 w 130"/>
                <a:gd name="T17" fmla="*/ 0 h 92"/>
                <a:gd name="T18" fmla="*/ 0 w 130"/>
                <a:gd name="T19" fmla="*/ 0 h 92"/>
                <a:gd name="T20" fmla="*/ 0 w 130"/>
                <a:gd name="T21" fmla="*/ 0 h 92"/>
                <a:gd name="T22" fmla="*/ 0 w 130"/>
                <a:gd name="T23" fmla="*/ 0 h 92"/>
                <a:gd name="T24" fmla="*/ 0 w 130"/>
                <a:gd name="T25" fmla="*/ 0 h 92"/>
                <a:gd name="T26" fmla="*/ 0 w 130"/>
                <a:gd name="T27" fmla="*/ 0 h 92"/>
                <a:gd name="T28" fmla="*/ 0 w 130"/>
                <a:gd name="T29" fmla="*/ 0 h 92"/>
                <a:gd name="T30" fmla="*/ 0 w 130"/>
                <a:gd name="T31" fmla="*/ 0 h 92"/>
                <a:gd name="T32" fmla="*/ 0 w 130"/>
                <a:gd name="T33" fmla="*/ 0 h 92"/>
                <a:gd name="T34" fmla="*/ 0 w 130"/>
                <a:gd name="T35" fmla="*/ 0 h 92"/>
                <a:gd name="T36" fmla="*/ 0 w 130"/>
                <a:gd name="T37" fmla="*/ 0 h 92"/>
                <a:gd name="T38" fmla="*/ 0 w 130"/>
                <a:gd name="T39" fmla="*/ 0 h 92"/>
                <a:gd name="T40" fmla="*/ 0 w 130"/>
                <a:gd name="T41" fmla="*/ 0 h 92"/>
                <a:gd name="T42" fmla="*/ 0 w 130"/>
                <a:gd name="T43" fmla="*/ 0 h 92"/>
                <a:gd name="T44" fmla="*/ 0 w 130"/>
                <a:gd name="T45" fmla="*/ 0 h 92"/>
                <a:gd name="T46" fmla="*/ 0 w 130"/>
                <a:gd name="T47" fmla="*/ 0 h 92"/>
                <a:gd name="T48" fmla="*/ 0 w 130"/>
                <a:gd name="T49" fmla="*/ 0 h 92"/>
                <a:gd name="T50" fmla="*/ 0 w 130"/>
                <a:gd name="T51" fmla="*/ 0 h 92"/>
                <a:gd name="T52" fmla="*/ 0 w 130"/>
                <a:gd name="T53" fmla="*/ 0 h 92"/>
                <a:gd name="T54" fmla="*/ 0 w 130"/>
                <a:gd name="T55" fmla="*/ 0 h 92"/>
                <a:gd name="T56" fmla="*/ 0 w 130"/>
                <a:gd name="T57" fmla="*/ 0 h 92"/>
                <a:gd name="T58" fmla="*/ 0 w 130"/>
                <a:gd name="T59" fmla="*/ 0 h 92"/>
                <a:gd name="T60" fmla="*/ 0 w 130"/>
                <a:gd name="T61" fmla="*/ 0 h 92"/>
                <a:gd name="T62" fmla="*/ 0 w 130"/>
                <a:gd name="T63" fmla="*/ 0 h 92"/>
                <a:gd name="T64" fmla="*/ 0 w 130"/>
                <a:gd name="T65" fmla="*/ 0 h 92"/>
                <a:gd name="T66" fmla="*/ 0 w 130"/>
                <a:gd name="T67" fmla="*/ 0 h 92"/>
                <a:gd name="T68" fmla="*/ 0 w 130"/>
                <a:gd name="T69" fmla="*/ 0 h 92"/>
                <a:gd name="T70" fmla="*/ 0 w 130"/>
                <a:gd name="T71" fmla="*/ 0 h 92"/>
                <a:gd name="T72" fmla="*/ 0 w 130"/>
                <a:gd name="T73" fmla="*/ 0 h 92"/>
                <a:gd name="T74" fmla="*/ 0 w 130"/>
                <a:gd name="T75" fmla="*/ 0 h 92"/>
                <a:gd name="T76" fmla="*/ 0 w 130"/>
                <a:gd name="T77" fmla="*/ 0 h 92"/>
                <a:gd name="T78" fmla="*/ 0 w 130"/>
                <a:gd name="T79" fmla="*/ 0 h 92"/>
                <a:gd name="T80" fmla="*/ 0 w 130"/>
                <a:gd name="T81" fmla="*/ 0 h 92"/>
                <a:gd name="T82" fmla="*/ 0 w 130"/>
                <a:gd name="T83" fmla="*/ 0 h 92"/>
                <a:gd name="T84" fmla="*/ 0 w 130"/>
                <a:gd name="T85" fmla="*/ 0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0"/>
                <a:gd name="T130" fmla="*/ 0 h 92"/>
                <a:gd name="T131" fmla="*/ 130 w 130"/>
                <a:gd name="T132" fmla="*/ 92 h 92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0" h="92">
                  <a:moveTo>
                    <a:pt x="26" y="0"/>
                  </a:moveTo>
                  <a:lnTo>
                    <a:pt x="29" y="4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6" y="7"/>
                  </a:lnTo>
                  <a:lnTo>
                    <a:pt x="51" y="5"/>
                  </a:lnTo>
                  <a:lnTo>
                    <a:pt x="58" y="5"/>
                  </a:lnTo>
                  <a:lnTo>
                    <a:pt x="64" y="4"/>
                  </a:lnTo>
                  <a:lnTo>
                    <a:pt x="71" y="6"/>
                  </a:lnTo>
                  <a:lnTo>
                    <a:pt x="70" y="13"/>
                  </a:lnTo>
                  <a:lnTo>
                    <a:pt x="65" y="18"/>
                  </a:lnTo>
                  <a:lnTo>
                    <a:pt x="59" y="22"/>
                  </a:lnTo>
                  <a:lnTo>
                    <a:pt x="53" y="27"/>
                  </a:lnTo>
                  <a:lnTo>
                    <a:pt x="61" y="27"/>
                  </a:lnTo>
                  <a:lnTo>
                    <a:pt x="68" y="24"/>
                  </a:lnTo>
                  <a:lnTo>
                    <a:pt x="75" y="21"/>
                  </a:lnTo>
                  <a:lnTo>
                    <a:pt x="83" y="17"/>
                  </a:lnTo>
                  <a:lnTo>
                    <a:pt x="92" y="11"/>
                  </a:lnTo>
                  <a:lnTo>
                    <a:pt x="100" y="6"/>
                  </a:lnTo>
                  <a:lnTo>
                    <a:pt x="108" y="3"/>
                  </a:lnTo>
                  <a:lnTo>
                    <a:pt x="117" y="0"/>
                  </a:lnTo>
                  <a:lnTo>
                    <a:pt x="117" y="6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21" y="25"/>
                  </a:lnTo>
                  <a:lnTo>
                    <a:pt x="110" y="23"/>
                  </a:lnTo>
                  <a:lnTo>
                    <a:pt x="100" y="25"/>
                  </a:lnTo>
                  <a:lnTo>
                    <a:pt x="89" y="32"/>
                  </a:lnTo>
                  <a:lnTo>
                    <a:pt x="80" y="37"/>
                  </a:lnTo>
                  <a:lnTo>
                    <a:pt x="82" y="42"/>
                  </a:lnTo>
                  <a:lnTo>
                    <a:pt x="88" y="44"/>
                  </a:lnTo>
                  <a:lnTo>
                    <a:pt x="96" y="40"/>
                  </a:lnTo>
                  <a:lnTo>
                    <a:pt x="104" y="37"/>
                  </a:lnTo>
                  <a:lnTo>
                    <a:pt x="111" y="35"/>
                  </a:lnTo>
                  <a:lnTo>
                    <a:pt x="118" y="35"/>
                  </a:lnTo>
                  <a:lnTo>
                    <a:pt x="122" y="35"/>
                  </a:lnTo>
                  <a:lnTo>
                    <a:pt x="126" y="37"/>
                  </a:lnTo>
                  <a:lnTo>
                    <a:pt x="128" y="40"/>
                  </a:lnTo>
                  <a:lnTo>
                    <a:pt x="130" y="47"/>
                  </a:lnTo>
                  <a:lnTo>
                    <a:pt x="123" y="48"/>
                  </a:lnTo>
                  <a:lnTo>
                    <a:pt x="117" y="51"/>
                  </a:lnTo>
                  <a:lnTo>
                    <a:pt x="110" y="52"/>
                  </a:lnTo>
                  <a:lnTo>
                    <a:pt x="105" y="56"/>
                  </a:lnTo>
                  <a:lnTo>
                    <a:pt x="98" y="57"/>
                  </a:lnTo>
                  <a:lnTo>
                    <a:pt x="92" y="60"/>
                  </a:lnTo>
                  <a:lnTo>
                    <a:pt x="85" y="63"/>
                  </a:lnTo>
                  <a:lnTo>
                    <a:pt x="80" y="67"/>
                  </a:lnTo>
                  <a:lnTo>
                    <a:pt x="87" y="66"/>
                  </a:lnTo>
                  <a:lnTo>
                    <a:pt x="97" y="65"/>
                  </a:lnTo>
                  <a:lnTo>
                    <a:pt x="106" y="61"/>
                  </a:lnTo>
                  <a:lnTo>
                    <a:pt x="117" y="58"/>
                  </a:lnTo>
                  <a:lnTo>
                    <a:pt x="117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21" y="77"/>
                  </a:lnTo>
                  <a:lnTo>
                    <a:pt x="114" y="77"/>
                  </a:lnTo>
                  <a:lnTo>
                    <a:pt x="106" y="78"/>
                  </a:lnTo>
                  <a:lnTo>
                    <a:pt x="100" y="79"/>
                  </a:lnTo>
                  <a:lnTo>
                    <a:pt x="94" y="83"/>
                  </a:lnTo>
                  <a:lnTo>
                    <a:pt x="86" y="84"/>
                  </a:lnTo>
                  <a:lnTo>
                    <a:pt x="80" y="87"/>
                  </a:lnTo>
                  <a:lnTo>
                    <a:pt x="73" y="88"/>
                  </a:lnTo>
                  <a:lnTo>
                    <a:pt x="67" y="90"/>
                  </a:lnTo>
                  <a:lnTo>
                    <a:pt x="61" y="91"/>
                  </a:lnTo>
                  <a:lnTo>
                    <a:pt x="53" y="92"/>
                  </a:lnTo>
                  <a:lnTo>
                    <a:pt x="47" y="92"/>
                  </a:lnTo>
                  <a:lnTo>
                    <a:pt x="43" y="92"/>
                  </a:lnTo>
                  <a:lnTo>
                    <a:pt x="37" y="89"/>
                  </a:lnTo>
                  <a:lnTo>
                    <a:pt x="34" y="88"/>
                  </a:lnTo>
                  <a:lnTo>
                    <a:pt x="30" y="83"/>
                  </a:lnTo>
                  <a:lnTo>
                    <a:pt x="28" y="77"/>
                  </a:lnTo>
                  <a:lnTo>
                    <a:pt x="20" y="80"/>
                  </a:lnTo>
                  <a:lnTo>
                    <a:pt x="12" y="76"/>
                  </a:lnTo>
                  <a:lnTo>
                    <a:pt x="9" y="70"/>
                  </a:lnTo>
                  <a:lnTo>
                    <a:pt x="5" y="65"/>
                  </a:lnTo>
                  <a:lnTo>
                    <a:pt x="3" y="58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11" y="5"/>
                  </a:lnTo>
                  <a:lnTo>
                    <a:pt x="17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89" name="Freeform 441"/>
            <p:cNvSpPr/>
            <p:nvPr/>
          </p:nvSpPr>
          <p:spPr bwMode="auto">
            <a:xfrm>
              <a:off x="7016" y="3794"/>
              <a:ext cx="16" cy="88"/>
            </a:xfrm>
            <a:custGeom>
              <a:gdLst>
                <a:gd name="T0" fmla="*/ 0 w 64"/>
                <a:gd name="T1" fmla="*/ 0 h 354"/>
                <a:gd name="T2" fmla="*/ 0 w 64"/>
                <a:gd name="T3" fmla="*/ 0 h 354"/>
                <a:gd name="T4" fmla="*/ 0 w 64"/>
                <a:gd name="T5" fmla="*/ 0 h 354"/>
                <a:gd name="T6" fmla="*/ 0 w 64"/>
                <a:gd name="T7" fmla="*/ 0 h 354"/>
                <a:gd name="T8" fmla="*/ 0 w 64"/>
                <a:gd name="T9" fmla="*/ 0 h 354"/>
                <a:gd name="T10" fmla="*/ 0 w 64"/>
                <a:gd name="T11" fmla="*/ 0 h 354"/>
                <a:gd name="T12" fmla="*/ 0 w 64"/>
                <a:gd name="T13" fmla="*/ 0 h 354"/>
                <a:gd name="T14" fmla="*/ 0 w 64"/>
                <a:gd name="T15" fmla="*/ 0 h 354"/>
                <a:gd name="T16" fmla="*/ 0 w 64"/>
                <a:gd name="T17" fmla="*/ 0 h 354"/>
                <a:gd name="T18" fmla="*/ 0 w 64"/>
                <a:gd name="T19" fmla="*/ 0 h 354"/>
                <a:gd name="T20" fmla="*/ 0 w 64"/>
                <a:gd name="T21" fmla="*/ 0 h 354"/>
                <a:gd name="T22" fmla="*/ 0 w 64"/>
                <a:gd name="T23" fmla="*/ 0 h 354"/>
                <a:gd name="T24" fmla="*/ 0 w 64"/>
                <a:gd name="T25" fmla="*/ 0 h 354"/>
                <a:gd name="T26" fmla="*/ 0 w 64"/>
                <a:gd name="T27" fmla="*/ 0 h 354"/>
                <a:gd name="T28" fmla="*/ 0 w 64"/>
                <a:gd name="T29" fmla="*/ 0 h 354"/>
                <a:gd name="T30" fmla="*/ 0 w 64"/>
                <a:gd name="T31" fmla="*/ 0 h 354"/>
                <a:gd name="T32" fmla="*/ 0 w 64"/>
                <a:gd name="T33" fmla="*/ 0 h 354"/>
                <a:gd name="T34" fmla="*/ 0 w 64"/>
                <a:gd name="T35" fmla="*/ 0 h 354"/>
                <a:gd name="T36" fmla="*/ 0 w 64"/>
                <a:gd name="T37" fmla="*/ 0 h 354"/>
                <a:gd name="T38" fmla="*/ 0 w 64"/>
                <a:gd name="T39" fmla="*/ 0 h 354"/>
                <a:gd name="T40" fmla="*/ 0 w 64"/>
                <a:gd name="T41" fmla="*/ 0 h 354"/>
                <a:gd name="T42" fmla="*/ 0 w 64"/>
                <a:gd name="T43" fmla="*/ 0 h 354"/>
                <a:gd name="T44" fmla="*/ 0 w 64"/>
                <a:gd name="T45" fmla="*/ 0 h 354"/>
                <a:gd name="T46" fmla="*/ 0 w 64"/>
                <a:gd name="T47" fmla="*/ 0 h 354"/>
                <a:gd name="T48" fmla="*/ 0 w 64"/>
                <a:gd name="T49" fmla="*/ 0 h 354"/>
                <a:gd name="T50" fmla="*/ 0 w 64"/>
                <a:gd name="T51" fmla="*/ 0 h 354"/>
                <a:gd name="T52" fmla="*/ 0 w 64"/>
                <a:gd name="T53" fmla="*/ 0 h 354"/>
                <a:gd name="T54" fmla="*/ 0 w 64"/>
                <a:gd name="T55" fmla="*/ 0 h 354"/>
                <a:gd name="T56" fmla="*/ 0 w 64"/>
                <a:gd name="T57" fmla="*/ 0 h 354"/>
                <a:gd name="T58" fmla="*/ 0 w 64"/>
                <a:gd name="T59" fmla="*/ 0 h 354"/>
                <a:gd name="T60" fmla="*/ 0 w 64"/>
                <a:gd name="T61" fmla="*/ 0 h 354"/>
                <a:gd name="T62" fmla="*/ 0 w 64"/>
                <a:gd name="T63" fmla="*/ 0 h 354"/>
                <a:gd name="T64" fmla="*/ 0 w 64"/>
                <a:gd name="T65" fmla="*/ 0 h 354"/>
                <a:gd name="T66" fmla="*/ 0 w 64"/>
                <a:gd name="T67" fmla="*/ 0 h 354"/>
                <a:gd name="T68" fmla="*/ 0 w 64"/>
                <a:gd name="T69" fmla="*/ 0 h 354"/>
                <a:gd name="T70" fmla="*/ 0 w 64"/>
                <a:gd name="T71" fmla="*/ 0 h 354"/>
                <a:gd name="T72" fmla="*/ 0 w 64"/>
                <a:gd name="T73" fmla="*/ 0 h 354"/>
                <a:gd name="T74" fmla="*/ 0 w 64"/>
                <a:gd name="T75" fmla="*/ 0 h 354"/>
                <a:gd name="T76" fmla="*/ 0 w 64"/>
                <a:gd name="T77" fmla="*/ 0 h 3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354"/>
                <a:gd name="T119" fmla="*/ 64 w 64"/>
                <a:gd name="T120" fmla="*/ 354 h 354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354">
                  <a:moveTo>
                    <a:pt x="38" y="0"/>
                  </a:moveTo>
                  <a:lnTo>
                    <a:pt x="44" y="1"/>
                  </a:lnTo>
                  <a:lnTo>
                    <a:pt x="50" y="2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4" y="12"/>
                  </a:lnTo>
                  <a:lnTo>
                    <a:pt x="51" y="14"/>
                  </a:lnTo>
                  <a:lnTo>
                    <a:pt x="53" y="30"/>
                  </a:lnTo>
                  <a:lnTo>
                    <a:pt x="56" y="49"/>
                  </a:lnTo>
                  <a:lnTo>
                    <a:pt x="57" y="66"/>
                  </a:lnTo>
                  <a:lnTo>
                    <a:pt x="58" y="84"/>
                  </a:lnTo>
                  <a:lnTo>
                    <a:pt x="57" y="102"/>
                  </a:lnTo>
                  <a:lnTo>
                    <a:pt x="57" y="121"/>
                  </a:lnTo>
                  <a:lnTo>
                    <a:pt x="56" y="139"/>
                  </a:lnTo>
                  <a:lnTo>
                    <a:pt x="56" y="158"/>
                  </a:lnTo>
                  <a:lnTo>
                    <a:pt x="54" y="175"/>
                  </a:lnTo>
                  <a:lnTo>
                    <a:pt x="53" y="195"/>
                  </a:lnTo>
                  <a:lnTo>
                    <a:pt x="52" y="212"/>
                  </a:lnTo>
                  <a:lnTo>
                    <a:pt x="52" y="230"/>
                  </a:lnTo>
                  <a:lnTo>
                    <a:pt x="51" y="249"/>
                  </a:lnTo>
                  <a:lnTo>
                    <a:pt x="52" y="267"/>
                  </a:lnTo>
                  <a:lnTo>
                    <a:pt x="52" y="284"/>
                  </a:lnTo>
                  <a:lnTo>
                    <a:pt x="54" y="303"/>
                  </a:lnTo>
                  <a:lnTo>
                    <a:pt x="51" y="311"/>
                  </a:lnTo>
                  <a:lnTo>
                    <a:pt x="51" y="320"/>
                  </a:lnTo>
                  <a:lnTo>
                    <a:pt x="52" y="328"/>
                  </a:lnTo>
                  <a:lnTo>
                    <a:pt x="51" y="336"/>
                  </a:lnTo>
                  <a:lnTo>
                    <a:pt x="44" y="334"/>
                  </a:lnTo>
                  <a:lnTo>
                    <a:pt x="40" y="338"/>
                  </a:lnTo>
                  <a:lnTo>
                    <a:pt x="38" y="342"/>
                  </a:lnTo>
                  <a:lnTo>
                    <a:pt x="38" y="346"/>
                  </a:lnTo>
                  <a:lnTo>
                    <a:pt x="38" y="350"/>
                  </a:lnTo>
                  <a:lnTo>
                    <a:pt x="40" y="354"/>
                  </a:lnTo>
                  <a:lnTo>
                    <a:pt x="30" y="354"/>
                  </a:lnTo>
                  <a:lnTo>
                    <a:pt x="22" y="352"/>
                  </a:lnTo>
                  <a:lnTo>
                    <a:pt x="16" y="348"/>
                  </a:lnTo>
                  <a:lnTo>
                    <a:pt x="12" y="345"/>
                  </a:lnTo>
                  <a:lnTo>
                    <a:pt x="10" y="340"/>
                  </a:lnTo>
                  <a:lnTo>
                    <a:pt x="7" y="334"/>
                  </a:lnTo>
                  <a:lnTo>
                    <a:pt x="5" y="328"/>
                  </a:lnTo>
                  <a:lnTo>
                    <a:pt x="5" y="321"/>
                  </a:lnTo>
                  <a:lnTo>
                    <a:pt x="4" y="314"/>
                  </a:lnTo>
                  <a:lnTo>
                    <a:pt x="3" y="308"/>
                  </a:lnTo>
                  <a:lnTo>
                    <a:pt x="3" y="302"/>
                  </a:lnTo>
                  <a:lnTo>
                    <a:pt x="3" y="296"/>
                  </a:lnTo>
                  <a:lnTo>
                    <a:pt x="3" y="290"/>
                  </a:lnTo>
                  <a:lnTo>
                    <a:pt x="3" y="283"/>
                  </a:lnTo>
                  <a:lnTo>
                    <a:pt x="3" y="278"/>
                  </a:lnTo>
                  <a:lnTo>
                    <a:pt x="4" y="271"/>
                  </a:lnTo>
                  <a:lnTo>
                    <a:pt x="4" y="265"/>
                  </a:lnTo>
                  <a:lnTo>
                    <a:pt x="4" y="260"/>
                  </a:lnTo>
                  <a:lnTo>
                    <a:pt x="4" y="253"/>
                  </a:lnTo>
                  <a:lnTo>
                    <a:pt x="4" y="249"/>
                  </a:lnTo>
                  <a:lnTo>
                    <a:pt x="3" y="238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1" y="200"/>
                  </a:lnTo>
                  <a:lnTo>
                    <a:pt x="1" y="185"/>
                  </a:lnTo>
                  <a:lnTo>
                    <a:pt x="3" y="171"/>
                  </a:lnTo>
                  <a:lnTo>
                    <a:pt x="1" y="155"/>
                  </a:lnTo>
                  <a:lnTo>
                    <a:pt x="1" y="141"/>
                  </a:lnTo>
                  <a:lnTo>
                    <a:pt x="1" y="125"/>
                  </a:lnTo>
                  <a:lnTo>
                    <a:pt x="1" y="111"/>
                  </a:lnTo>
                  <a:lnTo>
                    <a:pt x="1" y="96"/>
                  </a:lnTo>
                  <a:lnTo>
                    <a:pt x="1" y="81"/>
                  </a:lnTo>
                  <a:lnTo>
                    <a:pt x="1" y="67"/>
                  </a:lnTo>
                  <a:lnTo>
                    <a:pt x="4" y="53"/>
                  </a:lnTo>
                  <a:lnTo>
                    <a:pt x="6" y="39"/>
                  </a:lnTo>
                  <a:lnTo>
                    <a:pt x="10" y="27"/>
                  </a:lnTo>
                  <a:lnTo>
                    <a:pt x="13" y="15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9" y="4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90" name="Freeform 442"/>
            <p:cNvSpPr/>
            <p:nvPr/>
          </p:nvSpPr>
          <p:spPr bwMode="auto">
            <a:xfrm>
              <a:off x="7040" y="3795"/>
              <a:ext cx="42" cy="27"/>
            </a:xfrm>
            <a:custGeom>
              <a:gdLst>
                <a:gd name="T0" fmla="*/ 0 w 171"/>
                <a:gd name="T1" fmla="*/ 0 h 108"/>
                <a:gd name="T2" fmla="*/ 0 w 171"/>
                <a:gd name="T3" fmla="*/ 0 h 108"/>
                <a:gd name="T4" fmla="*/ 0 w 171"/>
                <a:gd name="T5" fmla="*/ 0 h 108"/>
                <a:gd name="T6" fmla="*/ 0 w 171"/>
                <a:gd name="T7" fmla="*/ 0 h 108"/>
                <a:gd name="T8" fmla="*/ 0 w 171"/>
                <a:gd name="T9" fmla="*/ 0 h 108"/>
                <a:gd name="T10" fmla="*/ 0 w 171"/>
                <a:gd name="T11" fmla="*/ 0 h 108"/>
                <a:gd name="T12" fmla="*/ 0 w 171"/>
                <a:gd name="T13" fmla="*/ 0 h 108"/>
                <a:gd name="T14" fmla="*/ 0 w 171"/>
                <a:gd name="T15" fmla="*/ 0 h 108"/>
                <a:gd name="T16" fmla="*/ 0 w 171"/>
                <a:gd name="T17" fmla="*/ 0 h 108"/>
                <a:gd name="T18" fmla="*/ 0 w 171"/>
                <a:gd name="T19" fmla="*/ 0 h 108"/>
                <a:gd name="T20" fmla="*/ 0 w 171"/>
                <a:gd name="T21" fmla="*/ 0 h 108"/>
                <a:gd name="T22" fmla="*/ 0 w 171"/>
                <a:gd name="T23" fmla="*/ 0 h 108"/>
                <a:gd name="T24" fmla="*/ 0 w 171"/>
                <a:gd name="T25" fmla="*/ 0 h 108"/>
                <a:gd name="T26" fmla="*/ 0 w 171"/>
                <a:gd name="T27" fmla="*/ 0 h 108"/>
                <a:gd name="T28" fmla="*/ 0 w 171"/>
                <a:gd name="T29" fmla="*/ 0 h 108"/>
                <a:gd name="T30" fmla="*/ 0 w 171"/>
                <a:gd name="T31" fmla="*/ 0 h 108"/>
                <a:gd name="T32" fmla="*/ 0 w 171"/>
                <a:gd name="T33" fmla="*/ 0 h 108"/>
                <a:gd name="T34" fmla="*/ 0 w 171"/>
                <a:gd name="T35" fmla="*/ 0 h 108"/>
                <a:gd name="T36" fmla="*/ 0 w 171"/>
                <a:gd name="T37" fmla="*/ 0 h 108"/>
                <a:gd name="T38" fmla="*/ 0 w 171"/>
                <a:gd name="T39" fmla="*/ 0 h 108"/>
                <a:gd name="T40" fmla="*/ 0 w 171"/>
                <a:gd name="T41" fmla="*/ 0 h 108"/>
                <a:gd name="T42" fmla="*/ 0 w 171"/>
                <a:gd name="T43" fmla="*/ 0 h 108"/>
                <a:gd name="T44" fmla="*/ 0 w 171"/>
                <a:gd name="T45" fmla="*/ 0 h 108"/>
                <a:gd name="T46" fmla="*/ 0 w 171"/>
                <a:gd name="T47" fmla="*/ 0 h 108"/>
                <a:gd name="T48" fmla="*/ 0 w 171"/>
                <a:gd name="T49" fmla="*/ 0 h 108"/>
                <a:gd name="T50" fmla="*/ 0 w 171"/>
                <a:gd name="T51" fmla="*/ 0 h 108"/>
                <a:gd name="T52" fmla="*/ 0 w 171"/>
                <a:gd name="T53" fmla="*/ 0 h 108"/>
                <a:gd name="T54" fmla="*/ 0 w 171"/>
                <a:gd name="T55" fmla="*/ 0 h 108"/>
                <a:gd name="T56" fmla="*/ 0 w 171"/>
                <a:gd name="T57" fmla="*/ 0 h 108"/>
                <a:gd name="T58" fmla="*/ 0 w 171"/>
                <a:gd name="T59" fmla="*/ 0 h 108"/>
                <a:gd name="T60" fmla="*/ 0 w 171"/>
                <a:gd name="T61" fmla="*/ 0 h 108"/>
                <a:gd name="T62" fmla="*/ 0 w 171"/>
                <a:gd name="T63" fmla="*/ 0 h 108"/>
                <a:gd name="T64" fmla="*/ 0 w 171"/>
                <a:gd name="T65" fmla="*/ 0 h 108"/>
                <a:gd name="T66" fmla="*/ 0 w 171"/>
                <a:gd name="T67" fmla="*/ 0 h 108"/>
                <a:gd name="T68" fmla="*/ 0 w 171"/>
                <a:gd name="T69" fmla="*/ 0 h 108"/>
                <a:gd name="T70" fmla="*/ 0 w 171"/>
                <a:gd name="T71" fmla="*/ 0 h 108"/>
                <a:gd name="T72" fmla="*/ 0 w 171"/>
                <a:gd name="T73" fmla="*/ 0 h 108"/>
                <a:gd name="T74" fmla="*/ 0 w 171"/>
                <a:gd name="T75" fmla="*/ 0 h 108"/>
                <a:gd name="T76" fmla="*/ 0 w 171"/>
                <a:gd name="T77" fmla="*/ 0 h 108"/>
                <a:gd name="T78" fmla="*/ 0 w 171"/>
                <a:gd name="T79" fmla="*/ 0 h 108"/>
                <a:gd name="T80" fmla="*/ 0 w 171"/>
                <a:gd name="T81" fmla="*/ 0 h 108"/>
                <a:gd name="T82" fmla="*/ 0 w 171"/>
                <a:gd name="T83" fmla="*/ 0 h 108"/>
                <a:gd name="T84" fmla="*/ 0 w 171"/>
                <a:gd name="T85" fmla="*/ 0 h 108"/>
                <a:gd name="T86" fmla="*/ 0 w 171"/>
                <a:gd name="T87" fmla="*/ 0 h 108"/>
                <a:gd name="T88" fmla="*/ 0 w 171"/>
                <a:gd name="T89" fmla="*/ 0 h 108"/>
                <a:gd name="T90" fmla="*/ 0 w 171"/>
                <a:gd name="T91" fmla="*/ 0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1"/>
                <a:gd name="T139" fmla="*/ 0 h 108"/>
                <a:gd name="T140" fmla="*/ 171 w 171"/>
                <a:gd name="T141" fmla="*/ 108 h 108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1" h="108">
                  <a:moveTo>
                    <a:pt x="81" y="0"/>
                  </a:moveTo>
                  <a:lnTo>
                    <a:pt x="84" y="5"/>
                  </a:lnTo>
                  <a:lnTo>
                    <a:pt x="84" y="9"/>
                  </a:lnTo>
                  <a:lnTo>
                    <a:pt x="80" y="15"/>
                  </a:lnTo>
                  <a:lnTo>
                    <a:pt x="78" y="19"/>
                  </a:lnTo>
                  <a:lnTo>
                    <a:pt x="72" y="28"/>
                  </a:lnTo>
                  <a:lnTo>
                    <a:pt x="68" y="35"/>
                  </a:lnTo>
                  <a:lnTo>
                    <a:pt x="74" y="30"/>
                  </a:lnTo>
                  <a:lnTo>
                    <a:pt x="81" y="27"/>
                  </a:lnTo>
                  <a:lnTo>
                    <a:pt x="87" y="21"/>
                  </a:lnTo>
                  <a:lnTo>
                    <a:pt x="96" y="18"/>
                  </a:lnTo>
                  <a:lnTo>
                    <a:pt x="102" y="14"/>
                  </a:lnTo>
                  <a:lnTo>
                    <a:pt x="109" y="9"/>
                  </a:lnTo>
                  <a:lnTo>
                    <a:pt x="116" y="7"/>
                  </a:lnTo>
                  <a:lnTo>
                    <a:pt x="125" y="6"/>
                  </a:lnTo>
                  <a:lnTo>
                    <a:pt x="126" y="11"/>
                  </a:lnTo>
                  <a:lnTo>
                    <a:pt x="127" y="18"/>
                  </a:lnTo>
                  <a:lnTo>
                    <a:pt x="128" y="23"/>
                  </a:lnTo>
                  <a:lnTo>
                    <a:pt x="130" y="29"/>
                  </a:lnTo>
                  <a:lnTo>
                    <a:pt x="122" y="31"/>
                  </a:lnTo>
                  <a:lnTo>
                    <a:pt x="116" y="35"/>
                  </a:lnTo>
                  <a:lnTo>
                    <a:pt x="109" y="41"/>
                  </a:lnTo>
                  <a:lnTo>
                    <a:pt x="103" y="46"/>
                  </a:lnTo>
                  <a:lnTo>
                    <a:pt x="96" y="50"/>
                  </a:lnTo>
                  <a:lnTo>
                    <a:pt x="89" y="56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92" y="61"/>
                  </a:lnTo>
                  <a:lnTo>
                    <a:pt x="103" y="58"/>
                  </a:lnTo>
                  <a:lnTo>
                    <a:pt x="113" y="51"/>
                  </a:lnTo>
                  <a:lnTo>
                    <a:pt x="124" y="47"/>
                  </a:lnTo>
                  <a:lnTo>
                    <a:pt x="132" y="42"/>
                  </a:lnTo>
                  <a:lnTo>
                    <a:pt x="140" y="41"/>
                  </a:lnTo>
                  <a:lnTo>
                    <a:pt x="144" y="40"/>
                  </a:lnTo>
                  <a:lnTo>
                    <a:pt x="145" y="42"/>
                  </a:lnTo>
                  <a:lnTo>
                    <a:pt x="144" y="45"/>
                  </a:lnTo>
                  <a:lnTo>
                    <a:pt x="142" y="49"/>
                  </a:lnTo>
                  <a:lnTo>
                    <a:pt x="138" y="55"/>
                  </a:lnTo>
                  <a:lnTo>
                    <a:pt x="133" y="61"/>
                  </a:lnTo>
                  <a:lnTo>
                    <a:pt x="124" y="70"/>
                  </a:lnTo>
                  <a:lnTo>
                    <a:pt x="121" y="74"/>
                  </a:lnTo>
                  <a:lnTo>
                    <a:pt x="121" y="75"/>
                  </a:lnTo>
                  <a:lnTo>
                    <a:pt x="125" y="76"/>
                  </a:lnTo>
                  <a:lnTo>
                    <a:pt x="131" y="74"/>
                  </a:lnTo>
                  <a:lnTo>
                    <a:pt x="138" y="73"/>
                  </a:lnTo>
                  <a:lnTo>
                    <a:pt x="146" y="72"/>
                  </a:lnTo>
                  <a:lnTo>
                    <a:pt x="156" y="72"/>
                  </a:lnTo>
                  <a:lnTo>
                    <a:pt x="161" y="72"/>
                  </a:lnTo>
                  <a:lnTo>
                    <a:pt x="167" y="75"/>
                  </a:lnTo>
                  <a:lnTo>
                    <a:pt x="168" y="80"/>
                  </a:lnTo>
                  <a:lnTo>
                    <a:pt x="171" y="87"/>
                  </a:lnTo>
                  <a:lnTo>
                    <a:pt x="157" y="87"/>
                  </a:lnTo>
                  <a:lnTo>
                    <a:pt x="145" y="90"/>
                  </a:lnTo>
                  <a:lnTo>
                    <a:pt x="132" y="93"/>
                  </a:lnTo>
                  <a:lnTo>
                    <a:pt x="118" y="97"/>
                  </a:lnTo>
                  <a:lnTo>
                    <a:pt x="102" y="100"/>
                  </a:lnTo>
                  <a:lnTo>
                    <a:pt x="86" y="103"/>
                  </a:lnTo>
                  <a:lnTo>
                    <a:pt x="72" y="104"/>
                  </a:lnTo>
                  <a:lnTo>
                    <a:pt x="59" y="108"/>
                  </a:lnTo>
                  <a:lnTo>
                    <a:pt x="44" y="107"/>
                  </a:lnTo>
                  <a:lnTo>
                    <a:pt x="32" y="106"/>
                  </a:lnTo>
                  <a:lnTo>
                    <a:pt x="21" y="103"/>
                  </a:lnTo>
                  <a:lnTo>
                    <a:pt x="13" y="98"/>
                  </a:lnTo>
                  <a:lnTo>
                    <a:pt x="4" y="89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8" y="20"/>
                  </a:lnTo>
                  <a:lnTo>
                    <a:pt x="14" y="17"/>
                  </a:lnTo>
                  <a:lnTo>
                    <a:pt x="19" y="14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6" y="21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8"/>
                  </a:lnTo>
                  <a:lnTo>
                    <a:pt x="28" y="38"/>
                  </a:lnTo>
                  <a:lnTo>
                    <a:pt x="38" y="36"/>
                  </a:lnTo>
                  <a:lnTo>
                    <a:pt x="45" y="31"/>
                  </a:lnTo>
                  <a:lnTo>
                    <a:pt x="53" y="27"/>
                  </a:lnTo>
                  <a:lnTo>
                    <a:pt x="59" y="19"/>
                  </a:lnTo>
                  <a:lnTo>
                    <a:pt x="65" y="11"/>
                  </a:lnTo>
                  <a:lnTo>
                    <a:pt x="73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91" name="Freeform 443"/>
            <p:cNvSpPr/>
            <p:nvPr/>
          </p:nvSpPr>
          <p:spPr bwMode="auto">
            <a:xfrm>
              <a:off x="6961" y="3799"/>
              <a:ext cx="50" cy="31"/>
            </a:xfrm>
            <a:custGeom>
              <a:gdLst>
                <a:gd name="T0" fmla="*/ 0 w 201"/>
                <a:gd name="T1" fmla="*/ 0 h 124"/>
                <a:gd name="T2" fmla="*/ 0 w 201"/>
                <a:gd name="T3" fmla="*/ 0 h 124"/>
                <a:gd name="T4" fmla="*/ 0 w 201"/>
                <a:gd name="T5" fmla="*/ 0 h 124"/>
                <a:gd name="T6" fmla="*/ 0 w 201"/>
                <a:gd name="T7" fmla="*/ 0 h 124"/>
                <a:gd name="T8" fmla="*/ 0 w 201"/>
                <a:gd name="T9" fmla="*/ 0 h 124"/>
                <a:gd name="T10" fmla="*/ 0 w 201"/>
                <a:gd name="T11" fmla="*/ 0 h 124"/>
                <a:gd name="T12" fmla="*/ 0 w 201"/>
                <a:gd name="T13" fmla="*/ 0 h 124"/>
                <a:gd name="T14" fmla="*/ 0 w 201"/>
                <a:gd name="T15" fmla="*/ 0 h 124"/>
                <a:gd name="T16" fmla="*/ 0 w 201"/>
                <a:gd name="T17" fmla="*/ 0 h 124"/>
                <a:gd name="T18" fmla="*/ 0 w 201"/>
                <a:gd name="T19" fmla="*/ 0 h 124"/>
                <a:gd name="T20" fmla="*/ 0 w 201"/>
                <a:gd name="T21" fmla="*/ 0 h 124"/>
                <a:gd name="T22" fmla="*/ 0 w 201"/>
                <a:gd name="T23" fmla="*/ 0 h 124"/>
                <a:gd name="T24" fmla="*/ 0 w 201"/>
                <a:gd name="T25" fmla="*/ 0 h 124"/>
                <a:gd name="T26" fmla="*/ 0 w 201"/>
                <a:gd name="T27" fmla="*/ 0 h 124"/>
                <a:gd name="T28" fmla="*/ 0 w 201"/>
                <a:gd name="T29" fmla="*/ 0 h 124"/>
                <a:gd name="T30" fmla="*/ 0 w 201"/>
                <a:gd name="T31" fmla="*/ 0 h 124"/>
                <a:gd name="T32" fmla="*/ 0 w 201"/>
                <a:gd name="T33" fmla="*/ 0 h 124"/>
                <a:gd name="T34" fmla="*/ 0 w 201"/>
                <a:gd name="T35" fmla="*/ 0 h 124"/>
                <a:gd name="T36" fmla="*/ 0 w 201"/>
                <a:gd name="T37" fmla="*/ 0 h 124"/>
                <a:gd name="T38" fmla="*/ 0 w 201"/>
                <a:gd name="T39" fmla="*/ 0 h 124"/>
                <a:gd name="T40" fmla="*/ 0 w 201"/>
                <a:gd name="T41" fmla="*/ 0 h 124"/>
                <a:gd name="T42" fmla="*/ 0 w 201"/>
                <a:gd name="T43" fmla="*/ 0 h 124"/>
                <a:gd name="T44" fmla="*/ 0 w 201"/>
                <a:gd name="T45" fmla="*/ 0 h 124"/>
                <a:gd name="T46" fmla="*/ 0 w 201"/>
                <a:gd name="T47" fmla="*/ 0 h 124"/>
                <a:gd name="T48" fmla="*/ 0 w 201"/>
                <a:gd name="T49" fmla="*/ 0 h 124"/>
                <a:gd name="T50" fmla="*/ 0 w 201"/>
                <a:gd name="T51" fmla="*/ 0 h 124"/>
                <a:gd name="T52" fmla="*/ 0 w 201"/>
                <a:gd name="T53" fmla="*/ 0 h 124"/>
                <a:gd name="T54" fmla="*/ 0 w 201"/>
                <a:gd name="T55" fmla="*/ 0 h 124"/>
                <a:gd name="T56" fmla="*/ 0 w 201"/>
                <a:gd name="T57" fmla="*/ 0 h 124"/>
                <a:gd name="T58" fmla="*/ 0 w 201"/>
                <a:gd name="T59" fmla="*/ 0 h 124"/>
                <a:gd name="T60" fmla="*/ 0 w 201"/>
                <a:gd name="T61" fmla="*/ 0 h 124"/>
                <a:gd name="T62" fmla="*/ 0 w 201"/>
                <a:gd name="T63" fmla="*/ 0 h 124"/>
                <a:gd name="T64" fmla="*/ 0 w 201"/>
                <a:gd name="T65" fmla="*/ 0 h 124"/>
                <a:gd name="T66" fmla="*/ 0 w 201"/>
                <a:gd name="T67" fmla="*/ 0 h 124"/>
                <a:gd name="T68" fmla="*/ 0 w 201"/>
                <a:gd name="T69" fmla="*/ 0 h 124"/>
                <a:gd name="T70" fmla="*/ 0 w 201"/>
                <a:gd name="T71" fmla="*/ 0 h 124"/>
                <a:gd name="T72" fmla="*/ 0 w 201"/>
                <a:gd name="T73" fmla="*/ 0 h 124"/>
                <a:gd name="T74" fmla="*/ 0 w 201"/>
                <a:gd name="T75" fmla="*/ 0 h 124"/>
                <a:gd name="T76" fmla="*/ 0 w 201"/>
                <a:gd name="T77" fmla="*/ 0 h 124"/>
                <a:gd name="T78" fmla="*/ 0 w 201"/>
                <a:gd name="T79" fmla="*/ 0 h 124"/>
                <a:gd name="T80" fmla="*/ 0 w 201"/>
                <a:gd name="T81" fmla="*/ 0 h 124"/>
                <a:gd name="T82" fmla="*/ 0 w 201"/>
                <a:gd name="T83" fmla="*/ 0 h 124"/>
                <a:gd name="T84" fmla="*/ 0 w 201"/>
                <a:gd name="T85" fmla="*/ 0 h 124"/>
                <a:gd name="T86" fmla="*/ 0 w 201"/>
                <a:gd name="T87" fmla="*/ 0 h 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"/>
                <a:gd name="T133" fmla="*/ 0 h 124"/>
                <a:gd name="T134" fmla="*/ 201 w 201"/>
                <a:gd name="T135" fmla="*/ 124 h 124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" h="124">
                  <a:moveTo>
                    <a:pt x="153" y="0"/>
                  </a:moveTo>
                  <a:lnTo>
                    <a:pt x="152" y="7"/>
                  </a:lnTo>
                  <a:lnTo>
                    <a:pt x="147" y="15"/>
                  </a:lnTo>
                  <a:lnTo>
                    <a:pt x="137" y="22"/>
                  </a:lnTo>
                  <a:lnTo>
                    <a:pt x="128" y="31"/>
                  </a:lnTo>
                  <a:lnTo>
                    <a:pt x="122" y="34"/>
                  </a:lnTo>
                  <a:lnTo>
                    <a:pt x="116" y="37"/>
                  </a:lnTo>
                  <a:lnTo>
                    <a:pt x="110" y="42"/>
                  </a:lnTo>
                  <a:lnTo>
                    <a:pt x="106" y="47"/>
                  </a:lnTo>
                  <a:lnTo>
                    <a:pt x="100" y="52"/>
                  </a:lnTo>
                  <a:lnTo>
                    <a:pt x="99" y="57"/>
                  </a:lnTo>
                  <a:lnTo>
                    <a:pt x="96" y="62"/>
                  </a:lnTo>
                  <a:lnTo>
                    <a:pt x="96" y="69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7" y="61"/>
                  </a:lnTo>
                  <a:lnTo>
                    <a:pt x="124" y="58"/>
                  </a:lnTo>
                  <a:lnTo>
                    <a:pt x="132" y="54"/>
                  </a:lnTo>
                  <a:lnTo>
                    <a:pt x="140" y="48"/>
                  </a:lnTo>
                  <a:lnTo>
                    <a:pt x="147" y="43"/>
                  </a:lnTo>
                  <a:lnTo>
                    <a:pt x="157" y="40"/>
                  </a:lnTo>
                  <a:lnTo>
                    <a:pt x="163" y="35"/>
                  </a:lnTo>
                  <a:lnTo>
                    <a:pt x="170" y="33"/>
                  </a:lnTo>
                  <a:lnTo>
                    <a:pt x="176" y="31"/>
                  </a:lnTo>
                  <a:lnTo>
                    <a:pt x="182" y="32"/>
                  </a:lnTo>
                  <a:lnTo>
                    <a:pt x="187" y="33"/>
                  </a:lnTo>
                  <a:lnTo>
                    <a:pt x="191" y="37"/>
                  </a:lnTo>
                  <a:lnTo>
                    <a:pt x="194" y="45"/>
                  </a:lnTo>
                  <a:lnTo>
                    <a:pt x="196" y="56"/>
                  </a:lnTo>
                  <a:lnTo>
                    <a:pt x="185" y="48"/>
                  </a:lnTo>
                  <a:lnTo>
                    <a:pt x="178" y="48"/>
                  </a:lnTo>
                  <a:lnTo>
                    <a:pt x="172" y="53"/>
                  </a:lnTo>
                  <a:lnTo>
                    <a:pt x="170" y="59"/>
                  </a:lnTo>
                  <a:lnTo>
                    <a:pt x="170" y="67"/>
                  </a:lnTo>
                  <a:lnTo>
                    <a:pt x="173" y="73"/>
                  </a:lnTo>
                  <a:lnTo>
                    <a:pt x="176" y="75"/>
                  </a:lnTo>
                  <a:lnTo>
                    <a:pt x="181" y="76"/>
                  </a:lnTo>
                  <a:lnTo>
                    <a:pt x="185" y="76"/>
                  </a:lnTo>
                  <a:lnTo>
                    <a:pt x="193" y="75"/>
                  </a:lnTo>
                  <a:lnTo>
                    <a:pt x="194" y="82"/>
                  </a:lnTo>
                  <a:lnTo>
                    <a:pt x="196" y="89"/>
                  </a:lnTo>
                  <a:lnTo>
                    <a:pt x="200" y="96"/>
                  </a:lnTo>
                  <a:lnTo>
                    <a:pt x="201" y="105"/>
                  </a:lnTo>
                  <a:lnTo>
                    <a:pt x="189" y="103"/>
                  </a:lnTo>
                  <a:lnTo>
                    <a:pt x="178" y="105"/>
                  </a:lnTo>
                  <a:lnTo>
                    <a:pt x="167" y="106"/>
                  </a:lnTo>
                  <a:lnTo>
                    <a:pt x="157" y="108"/>
                  </a:lnTo>
                  <a:lnTo>
                    <a:pt x="145" y="109"/>
                  </a:lnTo>
                  <a:lnTo>
                    <a:pt x="132" y="111"/>
                  </a:lnTo>
                  <a:lnTo>
                    <a:pt x="120" y="113"/>
                  </a:lnTo>
                  <a:lnTo>
                    <a:pt x="110" y="116"/>
                  </a:lnTo>
                  <a:lnTo>
                    <a:pt x="96" y="119"/>
                  </a:lnTo>
                  <a:lnTo>
                    <a:pt x="85" y="121"/>
                  </a:lnTo>
                  <a:lnTo>
                    <a:pt x="73" y="121"/>
                  </a:lnTo>
                  <a:lnTo>
                    <a:pt x="63" y="123"/>
                  </a:lnTo>
                  <a:lnTo>
                    <a:pt x="51" y="123"/>
                  </a:lnTo>
                  <a:lnTo>
                    <a:pt x="40" y="124"/>
                  </a:lnTo>
                  <a:lnTo>
                    <a:pt x="30" y="123"/>
                  </a:lnTo>
                  <a:lnTo>
                    <a:pt x="20" y="122"/>
                  </a:lnTo>
                  <a:lnTo>
                    <a:pt x="11" y="111"/>
                  </a:lnTo>
                  <a:lnTo>
                    <a:pt x="6" y="101"/>
                  </a:lnTo>
                  <a:lnTo>
                    <a:pt x="2" y="93"/>
                  </a:lnTo>
                  <a:lnTo>
                    <a:pt x="1" y="84"/>
                  </a:lnTo>
                  <a:lnTo>
                    <a:pt x="0" y="75"/>
                  </a:lnTo>
                  <a:lnTo>
                    <a:pt x="4" y="68"/>
                  </a:lnTo>
                  <a:lnTo>
                    <a:pt x="6" y="59"/>
                  </a:lnTo>
                  <a:lnTo>
                    <a:pt x="12" y="53"/>
                  </a:lnTo>
                  <a:lnTo>
                    <a:pt x="18" y="45"/>
                  </a:lnTo>
                  <a:lnTo>
                    <a:pt x="25" y="39"/>
                  </a:lnTo>
                  <a:lnTo>
                    <a:pt x="32" y="33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1" y="16"/>
                  </a:lnTo>
                  <a:lnTo>
                    <a:pt x="72" y="12"/>
                  </a:lnTo>
                  <a:lnTo>
                    <a:pt x="83" y="7"/>
                  </a:lnTo>
                  <a:lnTo>
                    <a:pt x="79" y="15"/>
                  </a:lnTo>
                  <a:lnTo>
                    <a:pt x="76" y="22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79" y="36"/>
                  </a:lnTo>
                  <a:lnTo>
                    <a:pt x="90" y="33"/>
                  </a:lnTo>
                  <a:lnTo>
                    <a:pt x="100" y="27"/>
                  </a:lnTo>
                  <a:lnTo>
                    <a:pt x="112" y="21"/>
                  </a:lnTo>
                  <a:lnTo>
                    <a:pt x="122" y="15"/>
                  </a:lnTo>
                  <a:lnTo>
                    <a:pt x="132" y="8"/>
                  </a:lnTo>
                  <a:lnTo>
                    <a:pt x="142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92" name="Freeform 444"/>
            <p:cNvSpPr/>
            <p:nvPr/>
          </p:nvSpPr>
          <p:spPr bwMode="auto">
            <a:xfrm>
              <a:off x="6940" y="3800"/>
              <a:ext cx="14" cy="91"/>
            </a:xfrm>
            <a:custGeom>
              <a:gdLst>
                <a:gd name="T0" fmla="*/ 0 w 57"/>
                <a:gd name="T1" fmla="*/ 0 h 364"/>
                <a:gd name="T2" fmla="*/ 0 w 57"/>
                <a:gd name="T3" fmla="*/ 0 h 364"/>
                <a:gd name="T4" fmla="*/ 0 w 57"/>
                <a:gd name="T5" fmla="*/ 0 h 364"/>
                <a:gd name="T6" fmla="*/ 0 w 57"/>
                <a:gd name="T7" fmla="*/ 0 h 364"/>
                <a:gd name="T8" fmla="*/ 0 w 57"/>
                <a:gd name="T9" fmla="*/ 0 h 364"/>
                <a:gd name="T10" fmla="*/ 0 w 57"/>
                <a:gd name="T11" fmla="*/ 0 h 364"/>
                <a:gd name="T12" fmla="*/ 0 w 57"/>
                <a:gd name="T13" fmla="*/ 0 h 364"/>
                <a:gd name="T14" fmla="*/ 0 w 57"/>
                <a:gd name="T15" fmla="*/ 0 h 364"/>
                <a:gd name="T16" fmla="*/ 0 w 57"/>
                <a:gd name="T17" fmla="*/ 0 h 364"/>
                <a:gd name="T18" fmla="*/ 0 w 57"/>
                <a:gd name="T19" fmla="*/ 0 h 364"/>
                <a:gd name="T20" fmla="*/ 0 w 57"/>
                <a:gd name="T21" fmla="*/ 0 h 364"/>
                <a:gd name="T22" fmla="*/ 0 w 57"/>
                <a:gd name="T23" fmla="*/ 0 h 364"/>
                <a:gd name="T24" fmla="*/ 0 w 57"/>
                <a:gd name="T25" fmla="*/ 0 h 364"/>
                <a:gd name="T26" fmla="*/ 0 w 57"/>
                <a:gd name="T27" fmla="*/ 0 h 364"/>
                <a:gd name="T28" fmla="*/ 0 w 57"/>
                <a:gd name="T29" fmla="*/ 0 h 364"/>
                <a:gd name="T30" fmla="*/ 0 w 57"/>
                <a:gd name="T31" fmla="*/ 0 h 364"/>
                <a:gd name="T32" fmla="*/ 0 w 57"/>
                <a:gd name="T33" fmla="*/ 0 h 364"/>
                <a:gd name="T34" fmla="*/ 0 w 57"/>
                <a:gd name="T35" fmla="*/ 0 h 364"/>
                <a:gd name="T36" fmla="*/ 0 w 57"/>
                <a:gd name="T37" fmla="*/ 0 h 364"/>
                <a:gd name="T38" fmla="*/ 0 w 57"/>
                <a:gd name="T39" fmla="*/ 0 h 364"/>
                <a:gd name="T40" fmla="*/ 0 w 57"/>
                <a:gd name="T41" fmla="*/ 0 h 364"/>
                <a:gd name="T42" fmla="*/ 0 w 57"/>
                <a:gd name="T43" fmla="*/ 0 h 364"/>
                <a:gd name="T44" fmla="*/ 0 w 57"/>
                <a:gd name="T45" fmla="*/ 0 h 364"/>
                <a:gd name="T46" fmla="*/ 0 w 57"/>
                <a:gd name="T47" fmla="*/ 0 h 364"/>
                <a:gd name="T48" fmla="*/ 0 w 57"/>
                <a:gd name="T49" fmla="*/ 0 h 364"/>
                <a:gd name="T50" fmla="*/ 0 w 57"/>
                <a:gd name="T51" fmla="*/ 0 h 364"/>
                <a:gd name="T52" fmla="*/ 0 w 57"/>
                <a:gd name="T53" fmla="*/ 0 h 364"/>
                <a:gd name="T54" fmla="*/ 0 w 57"/>
                <a:gd name="T55" fmla="*/ 0 h 364"/>
                <a:gd name="T56" fmla="*/ 0 w 57"/>
                <a:gd name="T57" fmla="*/ 0 h 364"/>
                <a:gd name="T58" fmla="*/ 0 w 57"/>
                <a:gd name="T59" fmla="*/ 0 h 364"/>
                <a:gd name="T60" fmla="*/ 0 w 57"/>
                <a:gd name="T61" fmla="*/ 0 h 364"/>
                <a:gd name="T62" fmla="*/ 0 w 57"/>
                <a:gd name="T63" fmla="*/ 0 h 364"/>
                <a:gd name="T64" fmla="*/ 0 w 57"/>
                <a:gd name="T65" fmla="*/ 0 h 364"/>
                <a:gd name="T66" fmla="*/ 0 w 57"/>
                <a:gd name="T67" fmla="*/ 0 h 364"/>
                <a:gd name="T68" fmla="*/ 0 w 57"/>
                <a:gd name="T69" fmla="*/ 0 h 364"/>
                <a:gd name="T70" fmla="*/ 0 w 57"/>
                <a:gd name="T71" fmla="*/ 0 h 364"/>
                <a:gd name="T72" fmla="*/ 0 w 57"/>
                <a:gd name="T73" fmla="*/ 0 h 3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"/>
                <a:gd name="T112" fmla="*/ 0 h 364"/>
                <a:gd name="T113" fmla="*/ 57 w 57"/>
                <a:gd name="T114" fmla="*/ 364 h 36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" h="364">
                  <a:moveTo>
                    <a:pt x="22" y="2"/>
                  </a:moveTo>
                  <a:lnTo>
                    <a:pt x="28" y="1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3" y="4"/>
                  </a:lnTo>
                  <a:lnTo>
                    <a:pt x="54" y="8"/>
                  </a:lnTo>
                  <a:lnTo>
                    <a:pt x="55" y="14"/>
                  </a:lnTo>
                  <a:lnTo>
                    <a:pt x="52" y="16"/>
                  </a:lnTo>
                  <a:lnTo>
                    <a:pt x="48" y="19"/>
                  </a:lnTo>
                  <a:lnTo>
                    <a:pt x="49" y="28"/>
                  </a:lnTo>
                  <a:lnTo>
                    <a:pt x="52" y="38"/>
                  </a:lnTo>
                  <a:lnTo>
                    <a:pt x="54" y="47"/>
                  </a:lnTo>
                  <a:lnTo>
                    <a:pt x="55" y="56"/>
                  </a:lnTo>
                  <a:lnTo>
                    <a:pt x="55" y="65"/>
                  </a:lnTo>
                  <a:lnTo>
                    <a:pt x="55" y="75"/>
                  </a:lnTo>
                  <a:lnTo>
                    <a:pt x="55" y="84"/>
                  </a:lnTo>
                  <a:lnTo>
                    <a:pt x="57" y="94"/>
                  </a:lnTo>
                  <a:lnTo>
                    <a:pt x="55" y="103"/>
                  </a:lnTo>
                  <a:lnTo>
                    <a:pt x="55" y="111"/>
                  </a:lnTo>
                  <a:lnTo>
                    <a:pt x="54" y="120"/>
                  </a:lnTo>
                  <a:lnTo>
                    <a:pt x="53" y="129"/>
                  </a:lnTo>
                  <a:lnTo>
                    <a:pt x="51" y="137"/>
                  </a:lnTo>
                  <a:lnTo>
                    <a:pt x="48" y="147"/>
                  </a:lnTo>
                  <a:lnTo>
                    <a:pt x="46" y="156"/>
                  </a:lnTo>
                  <a:lnTo>
                    <a:pt x="43" y="165"/>
                  </a:lnTo>
                  <a:lnTo>
                    <a:pt x="45" y="171"/>
                  </a:lnTo>
                  <a:lnTo>
                    <a:pt x="47" y="178"/>
                  </a:lnTo>
                  <a:lnTo>
                    <a:pt x="47" y="185"/>
                  </a:lnTo>
                  <a:lnTo>
                    <a:pt x="47" y="194"/>
                  </a:lnTo>
                  <a:lnTo>
                    <a:pt x="46" y="201"/>
                  </a:lnTo>
                  <a:lnTo>
                    <a:pt x="46" y="209"/>
                  </a:lnTo>
                  <a:lnTo>
                    <a:pt x="45" y="216"/>
                  </a:lnTo>
                  <a:lnTo>
                    <a:pt x="45" y="225"/>
                  </a:lnTo>
                  <a:lnTo>
                    <a:pt x="43" y="233"/>
                  </a:lnTo>
                  <a:lnTo>
                    <a:pt x="42" y="241"/>
                  </a:lnTo>
                  <a:lnTo>
                    <a:pt x="41" y="249"/>
                  </a:lnTo>
                  <a:lnTo>
                    <a:pt x="41" y="256"/>
                  </a:lnTo>
                  <a:lnTo>
                    <a:pt x="40" y="264"/>
                  </a:lnTo>
                  <a:lnTo>
                    <a:pt x="40" y="273"/>
                  </a:lnTo>
                  <a:lnTo>
                    <a:pt x="40" y="280"/>
                  </a:lnTo>
                  <a:lnTo>
                    <a:pt x="42" y="288"/>
                  </a:lnTo>
                  <a:lnTo>
                    <a:pt x="37" y="295"/>
                  </a:lnTo>
                  <a:lnTo>
                    <a:pt x="37" y="303"/>
                  </a:lnTo>
                  <a:lnTo>
                    <a:pt x="37" y="310"/>
                  </a:lnTo>
                  <a:lnTo>
                    <a:pt x="40" y="318"/>
                  </a:lnTo>
                  <a:lnTo>
                    <a:pt x="40" y="327"/>
                  </a:lnTo>
                  <a:lnTo>
                    <a:pt x="41" y="335"/>
                  </a:lnTo>
                  <a:lnTo>
                    <a:pt x="40" y="344"/>
                  </a:lnTo>
                  <a:lnTo>
                    <a:pt x="37" y="355"/>
                  </a:lnTo>
                  <a:lnTo>
                    <a:pt x="29" y="357"/>
                  </a:lnTo>
                  <a:lnTo>
                    <a:pt x="21" y="359"/>
                  </a:lnTo>
                  <a:lnTo>
                    <a:pt x="12" y="361"/>
                  </a:lnTo>
                  <a:lnTo>
                    <a:pt x="6" y="364"/>
                  </a:lnTo>
                  <a:lnTo>
                    <a:pt x="4" y="342"/>
                  </a:lnTo>
                  <a:lnTo>
                    <a:pt x="2" y="319"/>
                  </a:lnTo>
                  <a:lnTo>
                    <a:pt x="1" y="296"/>
                  </a:lnTo>
                  <a:lnTo>
                    <a:pt x="1" y="274"/>
                  </a:lnTo>
                  <a:lnTo>
                    <a:pt x="0" y="251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59"/>
                  </a:lnTo>
                  <a:lnTo>
                    <a:pt x="0" y="137"/>
                  </a:lnTo>
                  <a:lnTo>
                    <a:pt x="1" y="115"/>
                  </a:lnTo>
                  <a:lnTo>
                    <a:pt x="2" y="93"/>
                  </a:lnTo>
                  <a:lnTo>
                    <a:pt x="2" y="71"/>
                  </a:lnTo>
                  <a:lnTo>
                    <a:pt x="5" y="50"/>
                  </a:lnTo>
                  <a:lnTo>
                    <a:pt x="6" y="29"/>
                  </a:lnTo>
                  <a:lnTo>
                    <a:pt x="9" y="10"/>
                  </a:lnTo>
                  <a:lnTo>
                    <a:pt x="15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93" name="Freeform 445"/>
            <p:cNvSpPr/>
            <p:nvPr/>
          </p:nvSpPr>
          <p:spPr bwMode="auto">
            <a:xfrm>
              <a:off x="6875" y="3810"/>
              <a:ext cx="56" cy="25"/>
            </a:xfrm>
            <a:custGeom>
              <a:gdLst>
                <a:gd name="T0" fmla="*/ 0 w 224"/>
                <a:gd name="T1" fmla="*/ 0 h 101"/>
                <a:gd name="T2" fmla="*/ 0 w 224"/>
                <a:gd name="T3" fmla="*/ 0 h 101"/>
                <a:gd name="T4" fmla="*/ 0 w 224"/>
                <a:gd name="T5" fmla="*/ 0 h 101"/>
                <a:gd name="T6" fmla="*/ 0 w 224"/>
                <a:gd name="T7" fmla="*/ 0 h 101"/>
                <a:gd name="T8" fmla="*/ 0 w 224"/>
                <a:gd name="T9" fmla="*/ 0 h 101"/>
                <a:gd name="T10" fmla="*/ 0 w 224"/>
                <a:gd name="T11" fmla="*/ 0 h 101"/>
                <a:gd name="T12" fmla="*/ 0 w 224"/>
                <a:gd name="T13" fmla="*/ 0 h 101"/>
                <a:gd name="T14" fmla="*/ 0 w 224"/>
                <a:gd name="T15" fmla="*/ 0 h 101"/>
                <a:gd name="T16" fmla="*/ 0 w 224"/>
                <a:gd name="T17" fmla="*/ 0 h 101"/>
                <a:gd name="T18" fmla="*/ 0 w 224"/>
                <a:gd name="T19" fmla="*/ 0 h 101"/>
                <a:gd name="T20" fmla="*/ 0 w 224"/>
                <a:gd name="T21" fmla="*/ 0 h 101"/>
                <a:gd name="T22" fmla="*/ 0 w 224"/>
                <a:gd name="T23" fmla="*/ 0 h 101"/>
                <a:gd name="T24" fmla="*/ 0 w 224"/>
                <a:gd name="T25" fmla="*/ 0 h 101"/>
                <a:gd name="T26" fmla="*/ 0 w 224"/>
                <a:gd name="T27" fmla="*/ 0 h 101"/>
                <a:gd name="T28" fmla="*/ 0 w 224"/>
                <a:gd name="T29" fmla="*/ 0 h 101"/>
                <a:gd name="T30" fmla="*/ 0 w 224"/>
                <a:gd name="T31" fmla="*/ 0 h 101"/>
                <a:gd name="T32" fmla="*/ 0 w 224"/>
                <a:gd name="T33" fmla="*/ 0 h 101"/>
                <a:gd name="T34" fmla="*/ 0 w 224"/>
                <a:gd name="T35" fmla="*/ 0 h 101"/>
                <a:gd name="T36" fmla="*/ 0 w 224"/>
                <a:gd name="T37" fmla="*/ 0 h 101"/>
                <a:gd name="T38" fmla="*/ 0 w 224"/>
                <a:gd name="T39" fmla="*/ 0 h 101"/>
                <a:gd name="T40" fmla="*/ 0 w 224"/>
                <a:gd name="T41" fmla="*/ 0 h 101"/>
                <a:gd name="T42" fmla="*/ 0 w 224"/>
                <a:gd name="T43" fmla="*/ 0 h 101"/>
                <a:gd name="T44" fmla="*/ 0 w 224"/>
                <a:gd name="T45" fmla="*/ 0 h 101"/>
                <a:gd name="T46" fmla="*/ 0 w 224"/>
                <a:gd name="T47" fmla="*/ 0 h 101"/>
                <a:gd name="T48" fmla="*/ 0 w 224"/>
                <a:gd name="T49" fmla="*/ 0 h 101"/>
                <a:gd name="T50" fmla="*/ 0 w 224"/>
                <a:gd name="T51" fmla="*/ 0 h 101"/>
                <a:gd name="T52" fmla="*/ 0 w 224"/>
                <a:gd name="T53" fmla="*/ 0 h 101"/>
                <a:gd name="T54" fmla="*/ 0 w 224"/>
                <a:gd name="T55" fmla="*/ 0 h 101"/>
                <a:gd name="T56" fmla="*/ 0 w 224"/>
                <a:gd name="T57" fmla="*/ 0 h 101"/>
                <a:gd name="T58" fmla="*/ 0 w 224"/>
                <a:gd name="T59" fmla="*/ 0 h 101"/>
                <a:gd name="T60" fmla="*/ 0 w 224"/>
                <a:gd name="T61" fmla="*/ 0 h 101"/>
                <a:gd name="T62" fmla="*/ 0 w 224"/>
                <a:gd name="T63" fmla="*/ 0 h 101"/>
                <a:gd name="T64" fmla="*/ 0 w 224"/>
                <a:gd name="T65" fmla="*/ 0 h 101"/>
                <a:gd name="T66" fmla="*/ 0 w 224"/>
                <a:gd name="T67" fmla="*/ 0 h 101"/>
                <a:gd name="T68" fmla="*/ 0 w 224"/>
                <a:gd name="T69" fmla="*/ 0 h 101"/>
                <a:gd name="T70" fmla="*/ 0 w 224"/>
                <a:gd name="T71" fmla="*/ 0 h 101"/>
                <a:gd name="T72" fmla="*/ 0 w 224"/>
                <a:gd name="T73" fmla="*/ 0 h 101"/>
                <a:gd name="T74" fmla="*/ 0 w 224"/>
                <a:gd name="T75" fmla="*/ 0 h 101"/>
                <a:gd name="T76" fmla="*/ 0 w 224"/>
                <a:gd name="T77" fmla="*/ 0 h 101"/>
                <a:gd name="T78" fmla="*/ 0 w 224"/>
                <a:gd name="T79" fmla="*/ 0 h 101"/>
                <a:gd name="T80" fmla="*/ 0 w 224"/>
                <a:gd name="T81" fmla="*/ 0 h 101"/>
                <a:gd name="T82" fmla="*/ 0 w 224"/>
                <a:gd name="T83" fmla="*/ 0 h 101"/>
                <a:gd name="T84" fmla="*/ 0 w 224"/>
                <a:gd name="T85" fmla="*/ 0 h 101"/>
                <a:gd name="T86" fmla="*/ 0 w 224"/>
                <a:gd name="T87" fmla="*/ 0 h 101"/>
                <a:gd name="T88" fmla="*/ 0 w 224"/>
                <a:gd name="T89" fmla="*/ 0 h 101"/>
                <a:gd name="T90" fmla="*/ 0 w 224"/>
                <a:gd name="T91" fmla="*/ 0 h 101"/>
                <a:gd name="T92" fmla="*/ 0 w 224"/>
                <a:gd name="T93" fmla="*/ 0 h 101"/>
                <a:gd name="T94" fmla="*/ 0 w 224"/>
                <a:gd name="T95" fmla="*/ 0 h 101"/>
                <a:gd name="T96" fmla="*/ 0 w 224"/>
                <a:gd name="T97" fmla="*/ 0 h 101"/>
                <a:gd name="T98" fmla="*/ 0 w 224"/>
                <a:gd name="T99" fmla="*/ 0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101"/>
                <a:gd name="T152" fmla="*/ 224 w 224"/>
                <a:gd name="T153" fmla="*/ 101 h 101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100">
                  <a:moveTo>
                    <a:pt x="103" y="0"/>
                  </a:moveTo>
                  <a:lnTo>
                    <a:pt x="108" y="3"/>
                  </a:lnTo>
                  <a:lnTo>
                    <a:pt x="112" y="5"/>
                  </a:lnTo>
                  <a:lnTo>
                    <a:pt x="112" y="9"/>
                  </a:lnTo>
                  <a:lnTo>
                    <a:pt x="112" y="14"/>
                  </a:lnTo>
                  <a:lnTo>
                    <a:pt x="104" y="23"/>
                  </a:lnTo>
                  <a:lnTo>
                    <a:pt x="96" y="32"/>
                  </a:lnTo>
                  <a:lnTo>
                    <a:pt x="91" y="42"/>
                  </a:lnTo>
                  <a:lnTo>
                    <a:pt x="92" y="53"/>
                  </a:lnTo>
                  <a:lnTo>
                    <a:pt x="99" y="45"/>
                  </a:lnTo>
                  <a:lnTo>
                    <a:pt x="108" y="40"/>
                  </a:lnTo>
                  <a:lnTo>
                    <a:pt x="115" y="33"/>
                  </a:lnTo>
                  <a:lnTo>
                    <a:pt x="125" y="27"/>
                  </a:lnTo>
                  <a:lnTo>
                    <a:pt x="132" y="22"/>
                  </a:lnTo>
                  <a:lnTo>
                    <a:pt x="142" y="16"/>
                  </a:lnTo>
                  <a:lnTo>
                    <a:pt x="151" y="13"/>
                  </a:lnTo>
                  <a:lnTo>
                    <a:pt x="161" y="12"/>
                  </a:lnTo>
                  <a:lnTo>
                    <a:pt x="161" y="19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49" y="35"/>
                  </a:lnTo>
                  <a:lnTo>
                    <a:pt x="143" y="38"/>
                  </a:lnTo>
                  <a:lnTo>
                    <a:pt x="138" y="42"/>
                  </a:lnTo>
                  <a:lnTo>
                    <a:pt x="131" y="45"/>
                  </a:lnTo>
                  <a:lnTo>
                    <a:pt x="127" y="50"/>
                  </a:lnTo>
                  <a:lnTo>
                    <a:pt x="124" y="55"/>
                  </a:lnTo>
                  <a:lnTo>
                    <a:pt x="122" y="61"/>
                  </a:lnTo>
                  <a:lnTo>
                    <a:pt x="131" y="64"/>
                  </a:lnTo>
                  <a:lnTo>
                    <a:pt x="140" y="62"/>
                  </a:lnTo>
                  <a:lnTo>
                    <a:pt x="149" y="56"/>
                  </a:lnTo>
                  <a:lnTo>
                    <a:pt x="158" y="51"/>
                  </a:lnTo>
                  <a:lnTo>
                    <a:pt x="167" y="42"/>
                  </a:lnTo>
                  <a:lnTo>
                    <a:pt x="178" y="35"/>
                  </a:lnTo>
                  <a:lnTo>
                    <a:pt x="185" y="27"/>
                  </a:lnTo>
                  <a:lnTo>
                    <a:pt x="193" y="24"/>
                  </a:lnTo>
                  <a:lnTo>
                    <a:pt x="197" y="23"/>
                  </a:lnTo>
                  <a:lnTo>
                    <a:pt x="201" y="24"/>
                  </a:lnTo>
                  <a:lnTo>
                    <a:pt x="204" y="29"/>
                  </a:lnTo>
                  <a:lnTo>
                    <a:pt x="209" y="37"/>
                  </a:lnTo>
                  <a:lnTo>
                    <a:pt x="201" y="38"/>
                  </a:lnTo>
                  <a:lnTo>
                    <a:pt x="191" y="43"/>
                  </a:lnTo>
                  <a:lnTo>
                    <a:pt x="185" y="48"/>
                  </a:lnTo>
                  <a:lnTo>
                    <a:pt x="180" y="55"/>
                  </a:lnTo>
                  <a:lnTo>
                    <a:pt x="177" y="59"/>
                  </a:lnTo>
                  <a:lnTo>
                    <a:pt x="175" y="66"/>
                  </a:lnTo>
                  <a:lnTo>
                    <a:pt x="178" y="69"/>
                  </a:lnTo>
                  <a:lnTo>
                    <a:pt x="183" y="72"/>
                  </a:lnTo>
                  <a:lnTo>
                    <a:pt x="186" y="71"/>
                  </a:lnTo>
                  <a:lnTo>
                    <a:pt x="190" y="71"/>
                  </a:lnTo>
                  <a:lnTo>
                    <a:pt x="197" y="70"/>
                  </a:lnTo>
                  <a:lnTo>
                    <a:pt x="204" y="68"/>
                  </a:lnTo>
                  <a:lnTo>
                    <a:pt x="210" y="69"/>
                  </a:lnTo>
                  <a:lnTo>
                    <a:pt x="214" y="71"/>
                  </a:lnTo>
                  <a:lnTo>
                    <a:pt x="219" y="72"/>
                  </a:lnTo>
                  <a:lnTo>
                    <a:pt x="224" y="72"/>
                  </a:lnTo>
                  <a:lnTo>
                    <a:pt x="213" y="78"/>
                  </a:lnTo>
                  <a:lnTo>
                    <a:pt x="202" y="84"/>
                  </a:lnTo>
                  <a:lnTo>
                    <a:pt x="190" y="89"/>
                  </a:lnTo>
                  <a:lnTo>
                    <a:pt x="179" y="94"/>
                  </a:lnTo>
                  <a:lnTo>
                    <a:pt x="166" y="96"/>
                  </a:lnTo>
                  <a:lnTo>
                    <a:pt x="152" y="98"/>
                  </a:lnTo>
                  <a:lnTo>
                    <a:pt x="139" y="98"/>
                  </a:lnTo>
                  <a:lnTo>
                    <a:pt x="126" y="101"/>
                  </a:lnTo>
                  <a:lnTo>
                    <a:pt x="112" y="99"/>
                  </a:lnTo>
                  <a:lnTo>
                    <a:pt x="97" y="99"/>
                  </a:lnTo>
                  <a:lnTo>
                    <a:pt x="84" y="98"/>
                  </a:lnTo>
                  <a:lnTo>
                    <a:pt x="72" y="98"/>
                  </a:lnTo>
                  <a:lnTo>
                    <a:pt x="59" y="98"/>
                  </a:lnTo>
                  <a:lnTo>
                    <a:pt x="46" y="98"/>
                  </a:lnTo>
                  <a:lnTo>
                    <a:pt x="34" y="98"/>
                  </a:lnTo>
                  <a:lnTo>
                    <a:pt x="25" y="98"/>
                  </a:lnTo>
                  <a:lnTo>
                    <a:pt x="15" y="93"/>
                  </a:lnTo>
                  <a:lnTo>
                    <a:pt x="9" y="88"/>
                  </a:lnTo>
                  <a:lnTo>
                    <a:pt x="4" y="81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3" y="46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4" y="25"/>
                  </a:lnTo>
                  <a:lnTo>
                    <a:pt x="21" y="21"/>
                  </a:lnTo>
                  <a:lnTo>
                    <a:pt x="27" y="14"/>
                  </a:lnTo>
                  <a:lnTo>
                    <a:pt x="33" y="12"/>
                  </a:lnTo>
                  <a:lnTo>
                    <a:pt x="39" y="9"/>
                  </a:lnTo>
                  <a:lnTo>
                    <a:pt x="46" y="8"/>
                  </a:lnTo>
                  <a:lnTo>
                    <a:pt x="49" y="12"/>
                  </a:lnTo>
                  <a:lnTo>
                    <a:pt x="53" y="17"/>
                  </a:lnTo>
                  <a:lnTo>
                    <a:pt x="46" y="19"/>
                  </a:lnTo>
                  <a:lnTo>
                    <a:pt x="48" y="25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62" y="31"/>
                  </a:lnTo>
                  <a:lnTo>
                    <a:pt x="68" y="25"/>
                  </a:lnTo>
                  <a:lnTo>
                    <a:pt x="73" y="21"/>
                  </a:lnTo>
                  <a:lnTo>
                    <a:pt x="80" y="16"/>
                  </a:lnTo>
                  <a:lnTo>
                    <a:pt x="91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94" name="Freeform 446"/>
            <p:cNvSpPr/>
            <p:nvPr/>
          </p:nvSpPr>
          <p:spPr bwMode="auto">
            <a:xfrm>
              <a:off x="6968" y="3822"/>
              <a:ext cx="12" cy="5"/>
            </a:xfrm>
            <a:custGeom>
              <a:gdLst>
                <a:gd name="T0" fmla="*/ 0 w 50"/>
                <a:gd name="T1" fmla="*/ 0 h 21"/>
                <a:gd name="T2" fmla="*/ 0 w 50"/>
                <a:gd name="T3" fmla="*/ 0 h 21"/>
                <a:gd name="T4" fmla="*/ 0 w 50"/>
                <a:gd name="T5" fmla="*/ 0 h 21"/>
                <a:gd name="T6" fmla="*/ 0 w 50"/>
                <a:gd name="T7" fmla="*/ 0 h 21"/>
                <a:gd name="T8" fmla="*/ 0 w 50"/>
                <a:gd name="T9" fmla="*/ 0 h 21"/>
                <a:gd name="T10" fmla="*/ 0 w 50"/>
                <a:gd name="T11" fmla="*/ 0 h 21"/>
                <a:gd name="T12" fmla="*/ 0 w 50"/>
                <a:gd name="T13" fmla="*/ 0 h 21"/>
                <a:gd name="T14" fmla="*/ 0 w 50"/>
                <a:gd name="T15" fmla="*/ 0 h 21"/>
                <a:gd name="T16" fmla="*/ 0 w 50"/>
                <a:gd name="T17" fmla="*/ 0 h 21"/>
                <a:gd name="T18" fmla="*/ 0 w 50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21"/>
                <a:gd name="T32" fmla="*/ 50 w 50"/>
                <a:gd name="T33" fmla="*/ 21 h 21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21">
                  <a:moveTo>
                    <a:pt x="0" y="0"/>
                  </a:moveTo>
                  <a:lnTo>
                    <a:pt x="9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0" y="7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95" name="Freeform 447"/>
            <p:cNvSpPr/>
            <p:nvPr/>
          </p:nvSpPr>
          <p:spPr bwMode="auto">
            <a:xfrm>
              <a:off x="7112" y="3822"/>
              <a:ext cx="33" cy="13"/>
            </a:xfrm>
            <a:custGeom>
              <a:gdLst>
                <a:gd name="T0" fmla="*/ 0 w 130"/>
                <a:gd name="T1" fmla="*/ 0 h 54"/>
                <a:gd name="T2" fmla="*/ 0 w 130"/>
                <a:gd name="T3" fmla="*/ 0 h 54"/>
                <a:gd name="T4" fmla="*/ 0 w 130"/>
                <a:gd name="T5" fmla="*/ 0 h 54"/>
                <a:gd name="T6" fmla="*/ 0 w 130"/>
                <a:gd name="T7" fmla="*/ 0 h 54"/>
                <a:gd name="T8" fmla="*/ 0 w 130"/>
                <a:gd name="T9" fmla="*/ 0 h 54"/>
                <a:gd name="T10" fmla="*/ 0 w 130"/>
                <a:gd name="T11" fmla="*/ 0 h 54"/>
                <a:gd name="T12" fmla="*/ 0 w 130"/>
                <a:gd name="T13" fmla="*/ 0 h 54"/>
                <a:gd name="T14" fmla="*/ 0 w 130"/>
                <a:gd name="T15" fmla="*/ 0 h 54"/>
                <a:gd name="T16" fmla="*/ 0 w 130"/>
                <a:gd name="T17" fmla="*/ 0 h 54"/>
                <a:gd name="T18" fmla="*/ 0 w 130"/>
                <a:gd name="T19" fmla="*/ 0 h 54"/>
                <a:gd name="T20" fmla="*/ 0 w 130"/>
                <a:gd name="T21" fmla="*/ 0 h 54"/>
                <a:gd name="T22" fmla="*/ 0 w 130"/>
                <a:gd name="T23" fmla="*/ 0 h 54"/>
                <a:gd name="T24" fmla="*/ 0 w 130"/>
                <a:gd name="T25" fmla="*/ 0 h 54"/>
                <a:gd name="T26" fmla="*/ 0 w 130"/>
                <a:gd name="T27" fmla="*/ 0 h 54"/>
                <a:gd name="T28" fmla="*/ 0 w 130"/>
                <a:gd name="T29" fmla="*/ 0 h 54"/>
                <a:gd name="T30" fmla="*/ 0 w 130"/>
                <a:gd name="T31" fmla="*/ 0 h 54"/>
                <a:gd name="T32" fmla="*/ 0 w 130"/>
                <a:gd name="T33" fmla="*/ 0 h 54"/>
                <a:gd name="T34" fmla="*/ 0 w 130"/>
                <a:gd name="T35" fmla="*/ 0 h 54"/>
                <a:gd name="T36" fmla="*/ 0 w 130"/>
                <a:gd name="T37" fmla="*/ 0 h 54"/>
                <a:gd name="T38" fmla="*/ 0 w 130"/>
                <a:gd name="T39" fmla="*/ 0 h 54"/>
                <a:gd name="T40" fmla="*/ 0 w 130"/>
                <a:gd name="T41" fmla="*/ 0 h 54"/>
                <a:gd name="T42" fmla="*/ 0 w 130"/>
                <a:gd name="T43" fmla="*/ 0 h 54"/>
                <a:gd name="T44" fmla="*/ 0 w 130"/>
                <a:gd name="T45" fmla="*/ 0 h 54"/>
                <a:gd name="T46" fmla="*/ 0 w 130"/>
                <a:gd name="T47" fmla="*/ 0 h 54"/>
                <a:gd name="T48" fmla="*/ 0 w 130"/>
                <a:gd name="T49" fmla="*/ 0 h 54"/>
                <a:gd name="T50" fmla="*/ 0 w 130"/>
                <a:gd name="T51" fmla="*/ 0 h 54"/>
                <a:gd name="T52" fmla="*/ 0 w 130"/>
                <a:gd name="T53" fmla="*/ 0 h 54"/>
                <a:gd name="T54" fmla="*/ 0 w 130"/>
                <a:gd name="T55" fmla="*/ 0 h 54"/>
                <a:gd name="T56" fmla="*/ 0 w 130"/>
                <a:gd name="T57" fmla="*/ 0 h 54"/>
                <a:gd name="T58" fmla="*/ 0 w 130"/>
                <a:gd name="T59" fmla="*/ 0 h 54"/>
                <a:gd name="T60" fmla="*/ 0 w 130"/>
                <a:gd name="T61" fmla="*/ 0 h 54"/>
                <a:gd name="T62" fmla="*/ 0 w 130"/>
                <a:gd name="T63" fmla="*/ 0 h 54"/>
                <a:gd name="T64" fmla="*/ 0 w 130"/>
                <a:gd name="T65" fmla="*/ 0 h 54"/>
                <a:gd name="T66" fmla="*/ 0 w 130"/>
                <a:gd name="T67" fmla="*/ 0 h 54"/>
                <a:gd name="T68" fmla="*/ 0 w 130"/>
                <a:gd name="T69" fmla="*/ 0 h 54"/>
                <a:gd name="T70" fmla="*/ 0 w 130"/>
                <a:gd name="T71" fmla="*/ 0 h 54"/>
                <a:gd name="T72" fmla="*/ 0 w 130"/>
                <a:gd name="T73" fmla="*/ 0 h 54"/>
                <a:gd name="T74" fmla="*/ 0 w 130"/>
                <a:gd name="T75" fmla="*/ 0 h 54"/>
                <a:gd name="T76" fmla="*/ 0 w 130"/>
                <a:gd name="T77" fmla="*/ 0 h 54"/>
                <a:gd name="T78" fmla="*/ 0 w 130"/>
                <a:gd name="T79" fmla="*/ 0 h 54"/>
                <a:gd name="T80" fmla="*/ 0 w 130"/>
                <a:gd name="T81" fmla="*/ 0 h 54"/>
                <a:gd name="T82" fmla="*/ 0 w 130"/>
                <a:gd name="T83" fmla="*/ 0 h 54"/>
                <a:gd name="T84" fmla="*/ 0 w 130"/>
                <a:gd name="T85" fmla="*/ 0 h 54"/>
                <a:gd name="T86" fmla="*/ 0 w 130"/>
                <a:gd name="T87" fmla="*/ 0 h 54"/>
                <a:gd name="T88" fmla="*/ 0 w 130"/>
                <a:gd name="T89" fmla="*/ 0 h 54"/>
                <a:gd name="T90" fmla="*/ 0 w 130"/>
                <a:gd name="T91" fmla="*/ 0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54"/>
                <a:gd name="T140" fmla="*/ 130 w 130"/>
                <a:gd name="T141" fmla="*/ 54 h 54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54">
                  <a:moveTo>
                    <a:pt x="95" y="1"/>
                  </a:moveTo>
                  <a:lnTo>
                    <a:pt x="100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5" y="1"/>
                  </a:lnTo>
                  <a:lnTo>
                    <a:pt x="121" y="3"/>
                  </a:lnTo>
                  <a:lnTo>
                    <a:pt x="127" y="7"/>
                  </a:lnTo>
                  <a:lnTo>
                    <a:pt x="129" y="9"/>
                  </a:lnTo>
                  <a:lnTo>
                    <a:pt x="130" y="16"/>
                  </a:lnTo>
                  <a:lnTo>
                    <a:pt x="127" y="20"/>
                  </a:lnTo>
                  <a:lnTo>
                    <a:pt x="125" y="27"/>
                  </a:lnTo>
                  <a:lnTo>
                    <a:pt x="121" y="29"/>
                  </a:lnTo>
                  <a:lnTo>
                    <a:pt x="117" y="31"/>
                  </a:lnTo>
                  <a:lnTo>
                    <a:pt x="111" y="33"/>
                  </a:lnTo>
                  <a:lnTo>
                    <a:pt x="106" y="36"/>
                  </a:lnTo>
                  <a:lnTo>
                    <a:pt x="99" y="37"/>
                  </a:lnTo>
                  <a:lnTo>
                    <a:pt x="93" y="40"/>
                  </a:lnTo>
                  <a:lnTo>
                    <a:pt x="87" y="40"/>
                  </a:lnTo>
                  <a:lnTo>
                    <a:pt x="79" y="40"/>
                  </a:lnTo>
                  <a:lnTo>
                    <a:pt x="70" y="40"/>
                  </a:lnTo>
                  <a:lnTo>
                    <a:pt x="61" y="40"/>
                  </a:lnTo>
                  <a:lnTo>
                    <a:pt x="52" y="41"/>
                  </a:lnTo>
                  <a:lnTo>
                    <a:pt x="42" y="43"/>
                  </a:lnTo>
                  <a:lnTo>
                    <a:pt x="32" y="44"/>
                  </a:lnTo>
                  <a:lnTo>
                    <a:pt x="24" y="47"/>
                  </a:lnTo>
                  <a:lnTo>
                    <a:pt x="15" y="50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3" y="28"/>
                  </a:lnTo>
                  <a:lnTo>
                    <a:pt x="8" y="22"/>
                  </a:lnTo>
                  <a:lnTo>
                    <a:pt x="15" y="18"/>
                  </a:lnTo>
                  <a:lnTo>
                    <a:pt x="26" y="16"/>
                  </a:lnTo>
                  <a:lnTo>
                    <a:pt x="31" y="14"/>
                  </a:lnTo>
                  <a:lnTo>
                    <a:pt x="38" y="13"/>
                  </a:lnTo>
                  <a:lnTo>
                    <a:pt x="44" y="11"/>
                  </a:lnTo>
                  <a:lnTo>
                    <a:pt x="52" y="11"/>
                  </a:lnTo>
                  <a:lnTo>
                    <a:pt x="56" y="9"/>
                  </a:lnTo>
                  <a:lnTo>
                    <a:pt x="62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85" y="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96" name="Freeform 448"/>
            <p:cNvSpPr/>
            <p:nvPr/>
          </p:nvSpPr>
          <p:spPr bwMode="auto">
            <a:xfrm>
              <a:off x="6708" y="3826"/>
              <a:ext cx="17" cy="7"/>
            </a:xfrm>
            <a:custGeom>
              <a:gdLst>
                <a:gd name="T0" fmla="*/ 0 w 69"/>
                <a:gd name="T1" fmla="*/ 0 h 27"/>
                <a:gd name="T2" fmla="*/ 0 w 69"/>
                <a:gd name="T3" fmla="*/ 0 h 27"/>
                <a:gd name="T4" fmla="*/ 0 w 69"/>
                <a:gd name="T5" fmla="*/ 0 h 27"/>
                <a:gd name="T6" fmla="*/ 0 w 69"/>
                <a:gd name="T7" fmla="*/ 0 h 27"/>
                <a:gd name="T8" fmla="*/ 0 w 69"/>
                <a:gd name="T9" fmla="*/ 0 h 27"/>
                <a:gd name="T10" fmla="*/ 0 w 69"/>
                <a:gd name="T11" fmla="*/ 0 h 27"/>
                <a:gd name="T12" fmla="*/ 0 w 69"/>
                <a:gd name="T13" fmla="*/ 0 h 27"/>
                <a:gd name="T14" fmla="*/ 0 w 69"/>
                <a:gd name="T15" fmla="*/ 0 h 27"/>
                <a:gd name="T16" fmla="*/ 0 w 69"/>
                <a:gd name="T17" fmla="*/ 0 h 27"/>
                <a:gd name="T18" fmla="*/ 0 w 69"/>
                <a:gd name="T19" fmla="*/ 0 h 27"/>
                <a:gd name="T20" fmla="*/ 0 w 69"/>
                <a:gd name="T21" fmla="*/ 0 h 27"/>
                <a:gd name="T22" fmla="*/ 0 w 69"/>
                <a:gd name="T23" fmla="*/ 0 h 27"/>
                <a:gd name="T24" fmla="*/ 0 w 69"/>
                <a:gd name="T25" fmla="*/ 0 h 27"/>
                <a:gd name="T26" fmla="*/ 0 w 69"/>
                <a:gd name="T27" fmla="*/ 0 h 27"/>
                <a:gd name="T28" fmla="*/ 0 w 69"/>
                <a:gd name="T29" fmla="*/ 0 h 27"/>
                <a:gd name="T30" fmla="*/ 0 w 69"/>
                <a:gd name="T31" fmla="*/ 0 h 27"/>
                <a:gd name="T32" fmla="*/ 0 w 69"/>
                <a:gd name="T33" fmla="*/ 0 h 27"/>
                <a:gd name="T34" fmla="*/ 0 w 69"/>
                <a:gd name="T35" fmla="*/ 0 h 27"/>
                <a:gd name="T36" fmla="*/ 0 w 69"/>
                <a:gd name="T37" fmla="*/ 0 h 27"/>
                <a:gd name="T38" fmla="*/ 0 w 69"/>
                <a:gd name="T39" fmla="*/ 0 h 27"/>
                <a:gd name="T40" fmla="*/ 0 w 69"/>
                <a:gd name="T41" fmla="*/ 0 h 27"/>
                <a:gd name="T42" fmla="*/ 0 w 69"/>
                <a:gd name="T43" fmla="*/ 0 h 27"/>
                <a:gd name="T44" fmla="*/ 0 w 69"/>
                <a:gd name="T45" fmla="*/ 0 h 27"/>
                <a:gd name="T46" fmla="*/ 0 w 69"/>
                <a:gd name="T47" fmla="*/ 0 h 27"/>
                <a:gd name="T48" fmla="*/ 0 w 69"/>
                <a:gd name="T49" fmla="*/ 0 h 27"/>
                <a:gd name="T50" fmla="*/ 0 w 69"/>
                <a:gd name="T51" fmla="*/ 0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"/>
                <a:gd name="T79" fmla="*/ 0 h 27"/>
                <a:gd name="T80" fmla="*/ 69 w 69"/>
                <a:gd name="T81" fmla="*/ 27 h 2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" h="27">
                  <a:moveTo>
                    <a:pt x="58" y="0"/>
                  </a:moveTo>
                  <a:lnTo>
                    <a:pt x="65" y="2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68" y="12"/>
                  </a:lnTo>
                  <a:lnTo>
                    <a:pt x="62" y="14"/>
                  </a:lnTo>
                  <a:lnTo>
                    <a:pt x="57" y="18"/>
                  </a:lnTo>
                  <a:lnTo>
                    <a:pt x="48" y="21"/>
                  </a:lnTo>
                  <a:lnTo>
                    <a:pt x="42" y="24"/>
                  </a:lnTo>
                  <a:lnTo>
                    <a:pt x="34" y="25"/>
                  </a:lnTo>
                  <a:lnTo>
                    <a:pt x="26" y="27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9" y="11"/>
                  </a:lnTo>
                  <a:lnTo>
                    <a:pt x="16" y="11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5" y="3"/>
                  </a:lnTo>
                  <a:lnTo>
                    <a:pt x="51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97" name="Freeform 449"/>
            <p:cNvSpPr/>
            <p:nvPr/>
          </p:nvSpPr>
          <p:spPr bwMode="auto">
            <a:xfrm>
              <a:off x="7038" y="3826"/>
              <a:ext cx="47" cy="16"/>
            </a:xfrm>
            <a:custGeom>
              <a:gdLst>
                <a:gd name="T0" fmla="*/ 0 w 188"/>
                <a:gd name="T1" fmla="*/ 0 h 61"/>
                <a:gd name="T2" fmla="*/ 0 w 188"/>
                <a:gd name="T3" fmla="*/ 0 h 61"/>
                <a:gd name="T4" fmla="*/ 0 w 188"/>
                <a:gd name="T5" fmla="*/ 0 h 61"/>
                <a:gd name="T6" fmla="*/ 0 w 188"/>
                <a:gd name="T7" fmla="*/ 0 h 61"/>
                <a:gd name="T8" fmla="*/ 0 w 188"/>
                <a:gd name="T9" fmla="*/ 0 h 61"/>
                <a:gd name="T10" fmla="*/ 0 w 188"/>
                <a:gd name="T11" fmla="*/ 0 h 61"/>
                <a:gd name="T12" fmla="*/ 0 w 188"/>
                <a:gd name="T13" fmla="*/ 0 h 61"/>
                <a:gd name="T14" fmla="*/ 0 w 188"/>
                <a:gd name="T15" fmla="*/ 0 h 61"/>
                <a:gd name="T16" fmla="*/ 0 w 188"/>
                <a:gd name="T17" fmla="*/ 0 h 61"/>
                <a:gd name="T18" fmla="*/ 0 w 188"/>
                <a:gd name="T19" fmla="*/ 0 h 61"/>
                <a:gd name="T20" fmla="*/ 0 w 188"/>
                <a:gd name="T21" fmla="*/ 0 h 61"/>
                <a:gd name="T22" fmla="*/ 0 w 188"/>
                <a:gd name="T23" fmla="*/ 0 h 61"/>
                <a:gd name="T24" fmla="*/ 0 w 188"/>
                <a:gd name="T25" fmla="*/ 0 h 61"/>
                <a:gd name="T26" fmla="*/ 0 w 188"/>
                <a:gd name="T27" fmla="*/ 0 h 61"/>
                <a:gd name="T28" fmla="*/ 0 w 188"/>
                <a:gd name="T29" fmla="*/ 0 h 61"/>
                <a:gd name="T30" fmla="*/ 0 w 188"/>
                <a:gd name="T31" fmla="*/ 0 h 61"/>
                <a:gd name="T32" fmla="*/ 0 w 188"/>
                <a:gd name="T33" fmla="*/ 0 h 61"/>
                <a:gd name="T34" fmla="*/ 0 w 188"/>
                <a:gd name="T35" fmla="*/ 0 h 61"/>
                <a:gd name="T36" fmla="*/ 0 w 188"/>
                <a:gd name="T37" fmla="*/ 0 h 61"/>
                <a:gd name="T38" fmla="*/ 0 w 188"/>
                <a:gd name="T39" fmla="*/ 0 h 61"/>
                <a:gd name="T40" fmla="*/ 0 w 188"/>
                <a:gd name="T41" fmla="*/ 0 h 61"/>
                <a:gd name="T42" fmla="*/ 0 w 188"/>
                <a:gd name="T43" fmla="*/ 0 h 61"/>
                <a:gd name="T44" fmla="*/ 0 w 188"/>
                <a:gd name="T45" fmla="*/ 0 h 61"/>
                <a:gd name="T46" fmla="*/ 0 w 188"/>
                <a:gd name="T47" fmla="*/ 0 h 61"/>
                <a:gd name="T48" fmla="*/ 0 w 188"/>
                <a:gd name="T49" fmla="*/ 0 h 61"/>
                <a:gd name="T50" fmla="*/ 0 w 188"/>
                <a:gd name="T51" fmla="*/ 0 h 61"/>
                <a:gd name="T52" fmla="*/ 0 w 188"/>
                <a:gd name="T53" fmla="*/ 0 h 61"/>
                <a:gd name="T54" fmla="*/ 0 w 188"/>
                <a:gd name="T55" fmla="*/ 0 h 61"/>
                <a:gd name="T56" fmla="*/ 0 w 188"/>
                <a:gd name="T57" fmla="*/ 0 h 61"/>
                <a:gd name="T58" fmla="*/ 0 w 188"/>
                <a:gd name="T59" fmla="*/ 0 h 61"/>
                <a:gd name="T60" fmla="*/ 0 w 188"/>
                <a:gd name="T61" fmla="*/ 0 h 61"/>
                <a:gd name="T62" fmla="*/ 0 w 188"/>
                <a:gd name="T63" fmla="*/ 0 h 61"/>
                <a:gd name="T64" fmla="*/ 0 w 188"/>
                <a:gd name="T65" fmla="*/ 0 h 61"/>
                <a:gd name="T66" fmla="*/ 0 w 188"/>
                <a:gd name="T67" fmla="*/ 0 h 61"/>
                <a:gd name="T68" fmla="*/ 0 w 188"/>
                <a:gd name="T69" fmla="*/ 0 h 61"/>
                <a:gd name="T70" fmla="*/ 0 w 188"/>
                <a:gd name="T71" fmla="*/ 0 h 61"/>
                <a:gd name="T72" fmla="*/ 0 w 188"/>
                <a:gd name="T73" fmla="*/ 0 h 61"/>
                <a:gd name="T74" fmla="*/ 0 w 188"/>
                <a:gd name="T75" fmla="*/ 0 h 61"/>
                <a:gd name="T76" fmla="*/ 0 w 188"/>
                <a:gd name="T77" fmla="*/ 0 h 61"/>
                <a:gd name="T78" fmla="*/ 0 w 188"/>
                <a:gd name="T79" fmla="*/ 0 h 61"/>
                <a:gd name="T80" fmla="*/ 0 w 188"/>
                <a:gd name="T81" fmla="*/ 0 h 61"/>
                <a:gd name="T82" fmla="*/ 0 w 188"/>
                <a:gd name="T83" fmla="*/ 0 h 61"/>
                <a:gd name="T84" fmla="*/ 0 w 188"/>
                <a:gd name="T85" fmla="*/ 0 h 61"/>
                <a:gd name="T86" fmla="*/ 0 w 188"/>
                <a:gd name="T87" fmla="*/ 0 h 61"/>
                <a:gd name="T88" fmla="*/ 0 w 188"/>
                <a:gd name="T89" fmla="*/ 0 h 61"/>
                <a:gd name="T90" fmla="*/ 0 w 188"/>
                <a:gd name="T91" fmla="*/ 0 h 61"/>
                <a:gd name="T92" fmla="*/ 0 w 188"/>
                <a:gd name="T93" fmla="*/ 0 h 61"/>
                <a:gd name="T94" fmla="*/ 0 w 188"/>
                <a:gd name="T95" fmla="*/ 0 h 61"/>
                <a:gd name="T96" fmla="*/ 0 w 188"/>
                <a:gd name="T97" fmla="*/ 0 h 61"/>
                <a:gd name="T98" fmla="*/ 0 w 188"/>
                <a:gd name="T99" fmla="*/ 0 h 61"/>
                <a:gd name="T100" fmla="*/ 0 w 188"/>
                <a:gd name="T101" fmla="*/ 0 h 61"/>
                <a:gd name="T102" fmla="*/ 0 w 188"/>
                <a:gd name="T103" fmla="*/ 0 h 61"/>
                <a:gd name="T104" fmla="*/ 0 w 188"/>
                <a:gd name="T105" fmla="*/ 0 h 61"/>
                <a:gd name="T106" fmla="*/ 0 w 188"/>
                <a:gd name="T107" fmla="*/ 0 h 61"/>
                <a:gd name="T108" fmla="*/ 0 w 188"/>
                <a:gd name="T109" fmla="*/ 0 h 61"/>
                <a:gd name="T110" fmla="*/ 0 w 188"/>
                <a:gd name="T111" fmla="*/ 0 h 61"/>
                <a:gd name="T112" fmla="*/ 0 w 188"/>
                <a:gd name="T113" fmla="*/ 0 h 61"/>
                <a:gd name="T114" fmla="*/ 0 w 188"/>
                <a:gd name="T115" fmla="*/ 0 h 61"/>
                <a:gd name="T116" fmla="*/ 0 w 188"/>
                <a:gd name="T117" fmla="*/ 0 h 61"/>
                <a:gd name="T118" fmla="*/ 0 w 188"/>
                <a:gd name="T119" fmla="*/ 0 h 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8"/>
                <a:gd name="T181" fmla="*/ 0 h 61"/>
                <a:gd name="T182" fmla="*/ 188 w 188"/>
                <a:gd name="T183" fmla="*/ 61 h 61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8" h="61">
                  <a:moveTo>
                    <a:pt x="157" y="0"/>
                  </a:moveTo>
                  <a:lnTo>
                    <a:pt x="167" y="1"/>
                  </a:lnTo>
                  <a:lnTo>
                    <a:pt x="175" y="6"/>
                  </a:lnTo>
                  <a:lnTo>
                    <a:pt x="180" y="15"/>
                  </a:lnTo>
                  <a:lnTo>
                    <a:pt x="176" y="25"/>
                  </a:lnTo>
                  <a:lnTo>
                    <a:pt x="181" y="28"/>
                  </a:lnTo>
                  <a:lnTo>
                    <a:pt x="186" y="33"/>
                  </a:lnTo>
                  <a:lnTo>
                    <a:pt x="188" y="39"/>
                  </a:lnTo>
                  <a:lnTo>
                    <a:pt x="188" y="45"/>
                  </a:lnTo>
                  <a:lnTo>
                    <a:pt x="180" y="45"/>
                  </a:lnTo>
                  <a:lnTo>
                    <a:pt x="173" y="46"/>
                  </a:lnTo>
                  <a:lnTo>
                    <a:pt x="164" y="47"/>
                  </a:lnTo>
                  <a:lnTo>
                    <a:pt x="156" y="48"/>
                  </a:lnTo>
                  <a:lnTo>
                    <a:pt x="146" y="50"/>
                  </a:lnTo>
                  <a:lnTo>
                    <a:pt x="139" y="51"/>
                  </a:lnTo>
                  <a:lnTo>
                    <a:pt x="129" y="52"/>
                  </a:lnTo>
                  <a:lnTo>
                    <a:pt x="121" y="53"/>
                  </a:lnTo>
                  <a:lnTo>
                    <a:pt x="111" y="53"/>
                  </a:lnTo>
                  <a:lnTo>
                    <a:pt x="103" y="53"/>
                  </a:lnTo>
                  <a:lnTo>
                    <a:pt x="93" y="53"/>
                  </a:lnTo>
                  <a:lnTo>
                    <a:pt x="83" y="54"/>
                  </a:lnTo>
                  <a:lnTo>
                    <a:pt x="74" y="54"/>
                  </a:lnTo>
                  <a:lnTo>
                    <a:pt x="64" y="54"/>
                  </a:lnTo>
                  <a:lnTo>
                    <a:pt x="55" y="54"/>
                  </a:lnTo>
                  <a:lnTo>
                    <a:pt x="46" y="54"/>
                  </a:lnTo>
                  <a:lnTo>
                    <a:pt x="34" y="60"/>
                  </a:lnTo>
                  <a:lnTo>
                    <a:pt x="23" y="61"/>
                  </a:lnTo>
                  <a:lnTo>
                    <a:pt x="11" y="59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11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2" y="41"/>
                  </a:lnTo>
                  <a:lnTo>
                    <a:pt x="9" y="41"/>
                  </a:lnTo>
                  <a:lnTo>
                    <a:pt x="4" y="41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6" y="31"/>
                  </a:lnTo>
                  <a:lnTo>
                    <a:pt x="8" y="25"/>
                  </a:lnTo>
                  <a:lnTo>
                    <a:pt x="5" y="21"/>
                  </a:lnTo>
                  <a:lnTo>
                    <a:pt x="12" y="17"/>
                  </a:lnTo>
                  <a:lnTo>
                    <a:pt x="22" y="14"/>
                  </a:lnTo>
                  <a:lnTo>
                    <a:pt x="32" y="12"/>
                  </a:lnTo>
                  <a:lnTo>
                    <a:pt x="41" y="12"/>
                  </a:lnTo>
                  <a:lnTo>
                    <a:pt x="51" y="11"/>
                  </a:lnTo>
                  <a:lnTo>
                    <a:pt x="61" y="11"/>
                  </a:lnTo>
                  <a:lnTo>
                    <a:pt x="70" y="11"/>
                  </a:lnTo>
                  <a:lnTo>
                    <a:pt x="81" y="11"/>
                  </a:lnTo>
                  <a:lnTo>
                    <a:pt x="91" y="10"/>
                  </a:lnTo>
                  <a:lnTo>
                    <a:pt x="100" y="8"/>
                  </a:lnTo>
                  <a:lnTo>
                    <a:pt x="110" y="7"/>
                  </a:lnTo>
                  <a:lnTo>
                    <a:pt x="120" y="7"/>
                  </a:lnTo>
                  <a:lnTo>
                    <a:pt x="129" y="5"/>
                  </a:lnTo>
                  <a:lnTo>
                    <a:pt x="139" y="4"/>
                  </a:lnTo>
                  <a:lnTo>
                    <a:pt x="147" y="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98" name="Freeform 450"/>
            <p:cNvSpPr/>
            <p:nvPr/>
          </p:nvSpPr>
          <p:spPr bwMode="auto">
            <a:xfrm>
              <a:off x="6658" y="3827"/>
              <a:ext cx="41" cy="15"/>
            </a:xfrm>
            <a:custGeom>
              <a:gdLst>
                <a:gd name="T0" fmla="*/ 0 w 168"/>
                <a:gd name="T1" fmla="*/ 0 h 63"/>
                <a:gd name="T2" fmla="*/ 0 w 168"/>
                <a:gd name="T3" fmla="*/ 0 h 63"/>
                <a:gd name="T4" fmla="*/ 0 w 168"/>
                <a:gd name="T5" fmla="*/ 0 h 63"/>
                <a:gd name="T6" fmla="*/ 0 w 168"/>
                <a:gd name="T7" fmla="*/ 0 h 63"/>
                <a:gd name="T8" fmla="*/ 0 w 168"/>
                <a:gd name="T9" fmla="*/ 0 h 63"/>
                <a:gd name="T10" fmla="*/ 0 w 168"/>
                <a:gd name="T11" fmla="*/ 0 h 63"/>
                <a:gd name="T12" fmla="*/ 0 w 168"/>
                <a:gd name="T13" fmla="*/ 0 h 63"/>
                <a:gd name="T14" fmla="*/ 0 w 168"/>
                <a:gd name="T15" fmla="*/ 0 h 63"/>
                <a:gd name="T16" fmla="*/ 0 w 168"/>
                <a:gd name="T17" fmla="*/ 0 h 63"/>
                <a:gd name="T18" fmla="*/ 0 w 168"/>
                <a:gd name="T19" fmla="*/ 0 h 63"/>
                <a:gd name="T20" fmla="*/ 0 w 168"/>
                <a:gd name="T21" fmla="*/ 0 h 63"/>
                <a:gd name="T22" fmla="*/ 0 w 168"/>
                <a:gd name="T23" fmla="*/ 0 h 63"/>
                <a:gd name="T24" fmla="*/ 0 w 168"/>
                <a:gd name="T25" fmla="*/ 0 h 63"/>
                <a:gd name="T26" fmla="*/ 0 w 168"/>
                <a:gd name="T27" fmla="*/ 0 h 63"/>
                <a:gd name="T28" fmla="*/ 0 w 168"/>
                <a:gd name="T29" fmla="*/ 0 h 63"/>
                <a:gd name="T30" fmla="*/ 0 w 168"/>
                <a:gd name="T31" fmla="*/ 0 h 63"/>
                <a:gd name="T32" fmla="*/ 0 w 168"/>
                <a:gd name="T33" fmla="*/ 0 h 63"/>
                <a:gd name="T34" fmla="*/ 0 w 168"/>
                <a:gd name="T35" fmla="*/ 0 h 63"/>
                <a:gd name="T36" fmla="*/ 0 w 168"/>
                <a:gd name="T37" fmla="*/ 0 h 63"/>
                <a:gd name="T38" fmla="*/ 0 w 168"/>
                <a:gd name="T39" fmla="*/ 0 h 63"/>
                <a:gd name="T40" fmla="*/ 0 w 168"/>
                <a:gd name="T41" fmla="*/ 0 h 63"/>
                <a:gd name="T42" fmla="*/ 0 w 168"/>
                <a:gd name="T43" fmla="*/ 0 h 63"/>
                <a:gd name="T44" fmla="*/ 0 w 168"/>
                <a:gd name="T45" fmla="*/ 0 h 63"/>
                <a:gd name="T46" fmla="*/ 0 w 168"/>
                <a:gd name="T47" fmla="*/ 0 h 63"/>
                <a:gd name="T48" fmla="*/ 0 w 168"/>
                <a:gd name="T49" fmla="*/ 0 h 63"/>
                <a:gd name="T50" fmla="*/ 0 w 168"/>
                <a:gd name="T51" fmla="*/ 0 h 63"/>
                <a:gd name="T52" fmla="*/ 0 w 168"/>
                <a:gd name="T53" fmla="*/ 0 h 63"/>
                <a:gd name="T54" fmla="*/ 0 w 168"/>
                <a:gd name="T55" fmla="*/ 0 h 63"/>
                <a:gd name="T56" fmla="*/ 0 w 168"/>
                <a:gd name="T57" fmla="*/ 0 h 63"/>
                <a:gd name="T58" fmla="*/ 0 w 168"/>
                <a:gd name="T59" fmla="*/ 0 h 63"/>
                <a:gd name="T60" fmla="*/ 0 w 168"/>
                <a:gd name="T61" fmla="*/ 0 h 63"/>
                <a:gd name="T62" fmla="*/ 0 w 168"/>
                <a:gd name="T63" fmla="*/ 0 h 63"/>
                <a:gd name="T64" fmla="*/ 0 w 168"/>
                <a:gd name="T65" fmla="*/ 0 h 63"/>
                <a:gd name="T66" fmla="*/ 0 w 168"/>
                <a:gd name="T67" fmla="*/ 0 h 63"/>
                <a:gd name="T68" fmla="*/ 0 w 168"/>
                <a:gd name="T69" fmla="*/ 0 h 63"/>
                <a:gd name="T70" fmla="*/ 0 w 168"/>
                <a:gd name="T71" fmla="*/ 0 h 63"/>
                <a:gd name="T72" fmla="*/ 0 w 168"/>
                <a:gd name="T73" fmla="*/ 0 h 63"/>
                <a:gd name="T74" fmla="*/ 0 w 168"/>
                <a:gd name="T75" fmla="*/ 0 h 63"/>
                <a:gd name="T76" fmla="*/ 0 w 168"/>
                <a:gd name="T77" fmla="*/ 0 h 63"/>
                <a:gd name="T78" fmla="*/ 0 w 168"/>
                <a:gd name="T79" fmla="*/ 0 h 63"/>
                <a:gd name="T80" fmla="*/ 0 w 168"/>
                <a:gd name="T81" fmla="*/ 0 h 63"/>
                <a:gd name="T82" fmla="*/ 0 w 168"/>
                <a:gd name="T83" fmla="*/ 0 h 63"/>
                <a:gd name="T84" fmla="*/ 0 w 168"/>
                <a:gd name="T85" fmla="*/ 0 h 63"/>
                <a:gd name="T86" fmla="*/ 0 w 168"/>
                <a:gd name="T87" fmla="*/ 0 h 63"/>
                <a:gd name="T88" fmla="*/ 0 w 168"/>
                <a:gd name="T89" fmla="*/ 0 h 63"/>
                <a:gd name="T90" fmla="*/ 0 w 168"/>
                <a:gd name="T91" fmla="*/ 0 h 63"/>
                <a:gd name="T92" fmla="*/ 0 w 168"/>
                <a:gd name="T93" fmla="*/ 0 h 63"/>
                <a:gd name="T94" fmla="*/ 0 w 168"/>
                <a:gd name="T95" fmla="*/ 0 h 63"/>
                <a:gd name="T96" fmla="*/ 0 w 168"/>
                <a:gd name="T97" fmla="*/ 0 h 63"/>
                <a:gd name="T98" fmla="*/ 0 w 168"/>
                <a:gd name="T99" fmla="*/ 0 h 63"/>
                <a:gd name="T100" fmla="*/ 0 w 168"/>
                <a:gd name="T101" fmla="*/ 0 h 63"/>
                <a:gd name="T102" fmla="*/ 0 w 168"/>
                <a:gd name="T103" fmla="*/ 0 h 63"/>
                <a:gd name="T104" fmla="*/ 0 w 168"/>
                <a:gd name="T105" fmla="*/ 0 h 63"/>
                <a:gd name="T106" fmla="*/ 0 w 168"/>
                <a:gd name="T107" fmla="*/ 0 h 63"/>
                <a:gd name="T108" fmla="*/ 0 w 168"/>
                <a:gd name="T109" fmla="*/ 0 h 63"/>
                <a:gd name="T110" fmla="*/ 0 w 168"/>
                <a:gd name="T111" fmla="*/ 0 h 63"/>
                <a:gd name="T112" fmla="*/ 0 w 168"/>
                <a:gd name="T113" fmla="*/ 0 h 63"/>
                <a:gd name="T114" fmla="*/ 0 w 168"/>
                <a:gd name="T115" fmla="*/ 0 h 63"/>
                <a:gd name="T116" fmla="*/ 0 w 168"/>
                <a:gd name="T117" fmla="*/ 0 h 63"/>
                <a:gd name="T118" fmla="*/ 0 w 168"/>
                <a:gd name="T119" fmla="*/ 0 h 63"/>
                <a:gd name="T120" fmla="*/ 0 w 168"/>
                <a:gd name="T121" fmla="*/ 0 h 63"/>
                <a:gd name="T122" fmla="*/ 0 w 168"/>
                <a:gd name="T123" fmla="*/ 0 h 63"/>
                <a:gd name="T124" fmla="*/ 0 w 168"/>
                <a:gd name="T125" fmla="*/ 0 h 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8"/>
                <a:gd name="T190" fmla="*/ 0 h 63"/>
                <a:gd name="T191" fmla="*/ 168 w 168"/>
                <a:gd name="T192" fmla="*/ 63 h 63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8" h="62">
                  <a:moveTo>
                    <a:pt x="101" y="1"/>
                  </a:moveTo>
                  <a:lnTo>
                    <a:pt x="109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4" y="2"/>
                  </a:lnTo>
                  <a:lnTo>
                    <a:pt x="141" y="2"/>
                  </a:lnTo>
                  <a:lnTo>
                    <a:pt x="151" y="5"/>
                  </a:lnTo>
                  <a:lnTo>
                    <a:pt x="159" y="10"/>
                  </a:lnTo>
                  <a:lnTo>
                    <a:pt x="168" y="15"/>
                  </a:lnTo>
                  <a:lnTo>
                    <a:pt x="159" y="15"/>
                  </a:lnTo>
                  <a:lnTo>
                    <a:pt x="152" y="16"/>
                  </a:lnTo>
                  <a:lnTo>
                    <a:pt x="143" y="18"/>
                  </a:lnTo>
                  <a:lnTo>
                    <a:pt x="136" y="21"/>
                  </a:lnTo>
                  <a:lnTo>
                    <a:pt x="128" y="24"/>
                  </a:lnTo>
                  <a:lnTo>
                    <a:pt x="121" y="27"/>
                  </a:lnTo>
                  <a:lnTo>
                    <a:pt x="112" y="31"/>
                  </a:lnTo>
                  <a:lnTo>
                    <a:pt x="106" y="35"/>
                  </a:lnTo>
                  <a:lnTo>
                    <a:pt x="96" y="38"/>
                  </a:lnTo>
                  <a:lnTo>
                    <a:pt x="89" y="41"/>
                  </a:lnTo>
                  <a:lnTo>
                    <a:pt x="82" y="45"/>
                  </a:lnTo>
                  <a:lnTo>
                    <a:pt x="75" y="50"/>
                  </a:lnTo>
                  <a:lnTo>
                    <a:pt x="68" y="52"/>
                  </a:lnTo>
                  <a:lnTo>
                    <a:pt x="60" y="55"/>
                  </a:lnTo>
                  <a:lnTo>
                    <a:pt x="53" y="58"/>
                  </a:lnTo>
                  <a:lnTo>
                    <a:pt x="47" y="62"/>
                  </a:lnTo>
                  <a:lnTo>
                    <a:pt x="40" y="63"/>
                  </a:lnTo>
                  <a:lnTo>
                    <a:pt x="35" y="63"/>
                  </a:lnTo>
                  <a:lnTo>
                    <a:pt x="28" y="63"/>
                  </a:lnTo>
                  <a:lnTo>
                    <a:pt x="23" y="63"/>
                  </a:lnTo>
                  <a:lnTo>
                    <a:pt x="11" y="61"/>
                  </a:lnTo>
                  <a:lnTo>
                    <a:pt x="0" y="55"/>
                  </a:lnTo>
                  <a:lnTo>
                    <a:pt x="9" y="52"/>
                  </a:lnTo>
                  <a:lnTo>
                    <a:pt x="18" y="50"/>
                  </a:lnTo>
                  <a:lnTo>
                    <a:pt x="28" y="46"/>
                  </a:lnTo>
                  <a:lnTo>
                    <a:pt x="37" y="43"/>
                  </a:lnTo>
                  <a:lnTo>
                    <a:pt x="45" y="41"/>
                  </a:lnTo>
                  <a:lnTo>
                    <a:pt x="52" y="38"/>
                  </a:lnTo>
                  <a:lnTo>
                    <a:pt x="60" y="35"/>
                  </a:lnTo>
                  <a:lnTo>
                    <a:pt x="68" y="32"/>
                  </a:lnTo>
                  <a:lnTo>
                    <a:pt x="74" y="30"/>
                  </a:lnTo>
                  <a:lnTo>
                    <a:pt x="83" y="29"/>
                  </a:lnTo>
                  <a:lnTo>
                    <a:pt x="90" y="27"/>
                  </a:lnTo>
                  <a:lnTo>
                    <a:pt x="99" y="27"/>
                  </a:lnTo>
                  <a:lnTo>
                    <a:pt x="93" y="19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3" y="21"/>
                  </a:lnTo>
                  <a:lnTo>
                    <a:pt x="57" y="21"/>
                  </a:lnTo>
                  <a:lnTo>
                    <a:pt x="51" y="23"/>
                  </a:lnTo>
                  <a:lnTo>
                    <a:pt x="45" y="25"/>
                  </a:lnTo>
                  <a:lnTo>
                    <a:pt x="39" y="28"/>
                  </a:lnTo>
                  <a:lnTo>
                    <a:pt x="27" y="30"/>
                  </a:lnTo>
                  <a:lnTo>
                    <a:pt x="18" y="31"/>
                  </a:lnTo>
                  <a:lnTo>
                    <a:pt x="27" y="5"/>
                  </a:lnTo>
                  <a:lnTo>
                    <a:pt x="35" y="5"/>
                  </a:lnTo>
                  <a:lnTo>
                    <a:pt x="43" y="5"/>
                  </a:lnTo>
                  <a:lnTo>
                    <a:pt x="53" y="5"/>
                  </a:lnTo>
                  <a:lnTo>
                    <a:pt x="63" y="6"/>
                  </a:lnTo>
                  <a:lnTo>
                    <a:pt x="71" y="5"/>
                  </a:lnTo>
                  <a:lnTo>
                    <a:pt x="82" y="5"/>
                  </a:lnTo>
                  <a:lnTo>
                    <a:pt x="92" y="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99" name="Freeform 451"/>
            <p:cNvSpPr/>
            <p:nvPr/>
          </p:nvSpPr>
          <p:spPr bwMode="auto">
            <a:xfrm>
              <a:off x="6619" y="3830"/>
              <a:ext cx="16" cy="7"/>
            </a:xfrm>
            <a:custGeom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27"/>
                <a:gd name="T62" fmla="*/ 63 w 63"/>
                <a:gd name="T63" fmla="*/ 27 h 27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" h="27">
                  <a:moveTo>
                    <a:pt x="49" y="0"/>
                  </a:moveTo>
                  <a:lnTo>
                    <a:pt x="57" y="1"/>
                  </a:lnTo>
                  <a:lnTo>
                    <a:pt x="63" y="6"/>
                  </a:lnTo>
                  <a:lnTo>
                    <a:pt x="53" y="8"/>
                  </a:lnTo>
                  <a:lnTo>
                    <a:pt x="47" y="10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3" y="18"/>
                  </a:lnTo>
                  <a:lnTo>
                    <a:pt x="16" y="21"/>
                  </a:lnTo>
                  <a:lnTo>
                    <a:pt x="7" y="24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10" y="16"/>
                  </a:lnTo>
                  <a:lnTo>
                    <a:pt x="17" y="13"/>
                  </a:lnTo>
                  <a:lnTo>
                    <a:pt x="23" y="11"/>
                  </a:lnTo>
                  <a:lnTo>
                    <a:pt x="29" y="8"/>
                  </a:lnTo>
                  <a:lnTo>
                    <a:pt x="37" y="6"/>
                  </a:lnTo>
                  <a:lnTo>
                    <a:pt x="42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00" name="Freeform 452"/>
            <p:cNvSpPr/>
            <p:nvPr/>
          </p:nvSpPr>
          <p:spPr bwMode="auto">
            <a:xfrm>
              <a:off x="6729" y="3833"/>
              <a:ext cx="82" cy="26"/>
            </a:xfrm>
            <a:custGeom>
              <a:gdLst>
                <a:gd name="T0" fmla="*/ 0 w 328"/>
                <a:gd name="T1" fmla="*/ 0 h 103"/>
                <a:gd name="T2" fmla="*/ 0 w 328"/>
                <a:gd name="T3" fmla="*/ 0 h 103"/>
                <a:gd name="T4" fmla="*/ 0 w 328"/>
                <a:gd name="T5" fmla="*/ 0 h 103"/>
                <a:gd name="T6" fmla="*/ 0 w 328"/>
                <a:gd name="T7" fmla="*/ 0 h 103"/>
                <a:gd name="T8" fmla="*/ 0 w 328"/>
                <a:gd name="T9" fmla="*/ 0 h 103"/>
                <a:gd name="T10" fmla="*/ 0 w 328"/>
                <a:gd name="T11" fmla="*/ 0 h 103"/>
                <a:gd name="T12" fmla="*/ 0 w 328"/>
                <a:gd name="T13" fmla="*/ 0 h 103"/>
                <a:gd name="T14" fmla="*/ 0 w 328"/>
                <a:gd name="T15" fmla="*/ 0 h 103"/>
                <a:gd name="T16" fmla="*/ 0 w 328"/>
                <a:gd name="T17" fmla="*/ 0 h 103"/>
                <a:gd name="T18" fmla="*/ 0 w 328"/>
                <a:gd name="T19" fmla="*/ 0 h 103"/>
                <a:gd name="T20" fmla="*/ 0 w 328"/>
                <a:gd name="T21" fmla="*/ 0 h 103"/>
                <a:gd name="T22" fmla="*/ 0 w 328"/>
                <a:gd name="T23" fmla="*/ 0 h 103"/>
                <a:gd name="T24" fmla="*/ 0 w 328"/>
                <a:gd name="T25" fmla="*/ 0 h 103"/>
                <a:gd name="T26" fmla="*/ 0 w 328"/>
                <a:gd name="T27" fmla="*/ 0 h 103"/>
                <a:gd name="T28" fmla="*/ 0 w 328"/>
                <a:gd name="T29" fmla="*/ 0 h 103"/>
                <a:gd name="T30" fmla="*/ 0 w 328"/>
                <a:gd name="T31" fmla="*/ 0 h 103"/>
                <a:gd name="T32" fmla="*/ 0 w 328"/>
                <a:gd name="T33" fmla="*/ 0 h 103"/>
                <a:gd name="T34" fmla="*/ 0 w 328"/>
                <a:gd name="T35" fmla="*/ 0 h 103"/>
                <a:gd name="T36" fmla="*/ 0 w 328"/>
                <a:gd name="T37" fmla="*/ 0 h 103"/>
                <a:gd name="T38" fmla="*/ 0 w 328"/>
                <a:gd name="T39" fmla="*/ 0 h 103"/>
                <a:gd name="T40" fmla="*/ 0 w 328"/>
                <a:gd name="T41" fmla="*/ 0 h 103"/>
                <a:gd name="T42" fmla="*/ 0 w 328"/>
                <a:gd name="T43" fmla="*/ 0 h 103"/>
                <a:gd name="T44" fmla="*/ 0 w 328"/>
                <a:gd name="T45" fmla="*/ 0 h 103"/>
                <a:gd name="T46" fmla="*/ 0 w 328"/>
                <a:gd name="T47" fmla="*/ 0 h 103"/>
                <a:gd name="T48" fmla="*/ 0 w 328"/>
                <a:gd name="T49" fmla="*/ 0 h 103"/>
                <a:gd name="T50" fmla="*/ 0 w 328"/>
                <a:gd name="T51" fmla="*/ 0 h 103"/>
                <a:gd name="T52" fmla="*/ 0 w 328"/>
                <a:gd name="T53" fmla="*/ 0 h 103"/>
                <a:gd name="T54" fmla="*/ 0 w 328"/>
                <a:gd name="T55" fmla="*/ 0 h 103"/>
                <a:gd name="T56" fmla="*/ 0 w 328"/>
                <a:gd name="T57" fmla="*/ 0 h 103"/>
                <a:gd name="T58" fmla="*/ 0 w 328"/>
                <a:gd name="T59" fmla="*/ 0 h 103"/>
                <a:gd name="T60" fmla="*/ 0 w 328"/>
                <a:gd name="T61" fmla="*/ 0 h 103"/>
                <a:gd name="T62" fmla="*/ 0 w 328"/>
                <a:gd name="T63" fmla="*/ 0 h 103"/>
                <a:gd name="T64" fmla="*/ 0 w 328"/>
                <a:gd name="T65" fmla="*/ 0 h 103"/>
                <a:gd name="T66" fmla="*/ 0 w 328"/>
                <a:gd name="T67" fmla="*/ 0 h 103"/>
                <a:gd name="T68" fmla="*/ 0 w 328"/>
                <a:gd name="T69" fmla="*/ 0 h 103"/>
                <a:gd name="T70" fmla="*/ 0 w 328"/>
                <a:gd name="T71" fmla="*/ 0 h 103"/>
                <a:gd name="T72" fmla="*/ 0 w 328"/>
                <a:gd name="T73" fmla="*/ 0 h 103"/>
                <a:gd name="T74" fmla="*/ 0 w 328"/>
                <a:gd name="T75" fmla="*/ 0 h 103"/>
                <a:gd name="T76" fmla="*/ 0 w 328"/>
                <a:gd name="T77" fmla="*/ 0 h 103"/>
                <a:gd name="T78" fmla="*/ 0 w 328"/>
                <a:gd name="T79" fmla="*/ 0 h 103"/>
                <a:gd name="T80" fmla="*/ 0 w 328"/>
                <a:gd name="T81" fmla="*/ 0 h 103"/>
                <a:gd name="T82" fmla="*/ 0 w 328"/>
                <a:gd name="T83" fmla="*/ 0 h 103"/>
                <a:gd name="T84" fmla="*/ 0 w 328"/>
                <a:gd name="T85" fmla="*/ 0 h 103"/>
                <a:gd name="T86" fmla="*/ 0 w 328"/>
                <a:gd name="T87" fmla="*/ 0 h 103"/>
                <a:gd name="T88" fmla="*/ 0 w 328"/>
                <a:gd name="T89" fmla="*/ 0 h 103"/>
                <a:gd name="T90" fmla="*/ 0 w 328"/>
                <a:gd name="T91" fmla="*/ 0 h 103"/>
                <a:gd name="T92" fmla="*/ 0 w 328"/>
                <a:gd name="T93" fmla="*/ 0 h 103"/>
                <a:gd name="T94" fmla="*/ 0 w 328"/>
                <a:gd name="T95" fmla="*/ 0 h 103"/>
                <a:gd name="T96" fmla="*/ 0 w 328"/>
                <a:gd name="T97" fmla="*/ 0 h 103"/>
                <a:gd name="T98" fmla="*/ 0 w 328"/>
                <a:gd name="T99" fmla="*/ 0 h 103"/>
                <a:gd name="T100" fmla="*/ 0 w 328"/>
                <a:gd name="T101" fmla="*/ 0 h 103"/>
                <a:gd name="T102" fmla="*/ 0 w 328"/>
                <a:gd name="T103" fmla="*/ 0 h 103"/>
                <a:gd name="T104" fmla="*/ 0 w 328"/>
                <a:gd name="T105" fmla="*/ 0 h 103"/>
                <a:gd name="T106" fmla="*/ 0 w 328"/>
                <a:gd name="T107" fmla="*/ 0 h 103"/>
                <a:gd name="T108" fmla="*/ 0 w 328"/>
                <a:gd name="T109" fmla="*/ 0 h 103"/>
                <a:gd name="T110" fmla="*/ 0 w 328"/>
                <a:gd name="T111" fmla="*/ 0 h 103"/>
                <a:gd name="T112" fmla="*/ 0 w 328"/>
                <a:gd name="T113" fmla="*/ 0 h 103"/>
                <a:gd name="T114" fmla="*/ 0 w 328"/>
                <a:gd name="T115" fmla="*/ 0 h 103"/>
                <a:gd name="T116" fmla="*/ 0 w 328"/>
                <a:gd name="T117" fmla="*/ 0 h 103"/>
                <a:gd name="T118" fmla="*/ 0 w 328"/>
                <a:gd name="T119" fmla="*/ 0 h 1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8"/>
                <a:gd name="T181" fmla="*/ 0 h 103"/>
                <a:gd name="T182" fmla="*/ 328 w 328"/>
                <a:gd name="T183" fmla="*/ 103 h 10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8" h="103">
                  <a:moveTo>
                    <a:pt x="317" y="0"/>
                  </a:moveTo>
                  <a:lnTo>
                    <a:pt x="324" y="4"/>
                  </a:lnTo>
                  <a:lnTo>
                    <a:pt x="328" y="9"/>
                  </a:lnTo>
                  <a:lnTo>
                    <a:pt x="328" y="12"/>
                  </a:lnTo>
                  <a:lnTo>
                    <a:pt x="326" y="16"/>
                  </a:lnTo>
                  <a:lnTo>
                    <a:pt x="320" y="17"/>
                  </a:lnTo>
                  <a:lnTo>
                    <a:pt x="316" y="20"/>
                  </a:lnTo>
                  <a:lnTo>
                    <a:pt x="306" y="23"/>
                  </a:lnTo>
                  <a:lnTo>
                    <a:pt x="299" y="26"/>
                  </a:lnTo>
                  <a:lnTo>
                    <a:pt x="289" y="27"/>
                  </a:lnTo>
                  <a:lnTo>
                    <a:pt x="279" y="27"/>
                  </a:lnTo>
                  <a:lnTo>
                    <a:pt x="270" y="28"/>
                  </a:lnTo>
                  <a:lnTo>
                    <a:pt x="260" y="30"/>
                  </a:lnTo>
                  <a:lnTo>
                    <a:pt x="249" y="31"/>
                  </a:lnTo>
                  <a:lnTo>
                    <a:pt x="242" y="33"/>
                  </a:lnTo>
                  <a:lnTo>
                    <a:pt x="236" y="34"/>
                  </a:lnTo>
                  <a:lnTo>
                    <a:pt x="231" y="37"/>
                  </a:lnTo>
                  <a:lnTo>
                    <a:pt x="216" y="39"/>
                  </a:lnTo>
                  <a:lnTo>
                    <a:pt x="201" y="42"/>
                  </a:lnTo>
                  <a:lnTo>
                    <a:pt x="187" y="45"/>
                  </a:lnTo>
                  <a:lnTo>
                    <a:pt x="172" y="47"/>
                  </a:lnTo>
                  <a:lnTo>
                    <a:pt x="157" y="51"/>
                  </a:lnTo>
                  <a:lnTo>
                    <a:pt x="143" y="54"/>
                  </a:lnTo>
                  <a:lnTo>
                    <a:pt x="128" y="58"/>
                  </a:lnTo>
                  <a:lnTo>
                    <a:pt x="113" y="63"/>
                  </a:lnTo>
                  <a:lnTo>
                    <a:pt x="98" y="66"/>
                  </a:lnTo>
                  <a:lnTo>
                    <a:pt x="84" y="70"/>
                  </a:lnTo>
                  <a:lnTo>
                    <a:pt x="70" y="74"/>
                  </a:lnTo>
                  <a:lnTo>
                    <a:pt x="55" y="80"/>
                  </a:lnTo>
                  <a:lnTo>
                    <a:pt x="41" y="85"/>
                  </a:lnTo>
                  <a:lnTo>
                    <a:pt x="26" y="91"/>
                  </a:lnTo>
                  <a:lnTo>
                    <a:pt x="13" y="96"/>
                  </a:lnTo>
                  <a:lnTo>
                    <a:pt x="0" y="103"/>
                  </a:lnTo>
                  <a:lnTo>
                    <a:pt x="6" y="93"/>
                  </a:lnTo>
                  <a:lnTo>
                    <a:pt x="14" y="86"/>
                  </a:lnTo>
                  <a:lnTo>
                    <a:pt x="20" y="80"/>
                  </a:lnTo>
                  <a:lnTo>
                    <a:pt x="29" y="76"/>
                  </a:lnTo>
                  <a:lnTo>
                    <a:pt x="37" y="70"/>
                  </a:lnTo>
                  <a:lnTo>
                    <a:pt x="48" y="65"/>
                  </a:lnTo>
                  <a:lnTo>
                    <a:pt x="53" y="61"/>
                  </a:lnTo>
                  <a:lnTo>
                    <a:pt x="60" y="59"/>
                  </a:lnTo>
                  <a:lnTo>
                    <a:pt x="66" y="58"/>
                  </a:lnTo>
                  <a:lnTo>
                    <a:pt x="75" y="56"/>
                  </a:lnTo>
                  <a:lnTo>
                    <a:pt x="92" y="50"/>
                  </a:lnTo>
                  <a:lnTo>
                    <a:pt x="108" y="45"/>
                  </a:lnTo>
                  <a:lnTo>
                    <a:pt x="125" y="40"/>
                  </a:lnTo>
                  <a:lnTo>
                    <a:pt x="143" y="38"/>
                  </a:lnTo>
                  <a:lnTo>
                    <a:pt x="159" y="34"/>
                  </a:lnTo>
                  <a:lnTo>
                    <a:pt x="176" y="31"/>
                  </a:lnTo>
                  <a:lnTo>
                    <a:pt x="190" y="28"/>
                  </a:lnTo>
                  <a:lnTo>
                    <a:pt x="207" y="26"/>
                  </a:lnTo>
                  <a:lnTo>
                    <a:pt x="222" y="23"/>
                  </a:lnTo>
                  <a:lnTo>
                    <a:pt x="236" y="19"/>
                  </a:lnTo>
                  <a:lnTo>
                    <a:pt x="249" y="16"/>
                  </a:lnTo>
                  <a:lnTo>
                    <a:pt x="265" y="14"/>
                  </a:lnTo>
                  <a:lnTo>
                    <a:pt x="278" y="10"/>
                  </a:lnTo>
                  <a:lnTo>
                    <a:pt x="291" y="6"/>
                  </a:lnTo>
                  <a:lnTo>
                    <a:pt x="305" y="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01" name="Freeform 453"/>
            <p:cNvSpPr/>
            <p:nvPr/>
          </p:nvSpPr>
          <p:spPr bwMode="auto">
            <a:xfrm>
              <a:off x="6960" y="3835"/>
              <a:ext cx="51" cy="13"/>
            </a:xfrm>
            <a:custGeom>
              <a:gdLst>
                <a:gd name="T0" fmla="*/ 0 w 205"/>
                <a:gd name="T1" fmla="*/ 0 h 52"/>
                <a:gd name="T2" fmla="*/ 0 w 205"/>
                <a:gd name="T3" fmla="*/ 0 h 52"/>
                <a:gd name="T4" fmla="*/ 0 w 205"/>
                <a:gd name="T5" fmla="*/ 0 h 52"/>
                <a:gd name="T6" fmla="*/ 0 w 205"/>
                <a:gd name="T7" fmla="*/ 0 h 52"/>
                <a:gd name="T8" fmla="*/ 0 w 205"/>
                <a:gd name="T9" fmla="*/ 0 h 52"/>
                <a:gd name="T10" fmla="*/ 0 w 205"/>
                <a:gd name="T11" fmla="*/ 0 h 52"/>
                <a:gd name="T12" fmla="*/ 0 w 205"/>
                <a:gd name="T13" fmla="*/ 0 h 52"/>
                <a:gd name="T14" fmla="*/ 0 w 205"/>
                <a:gd name="T15" fmla="*/ 0 h 52"/>
                <a:gd name="T16" fmla="*/ 0 w 205"/>
                <a:gd name="T17" fmla="*/ 0 h 52"/>
                <a:gd name="T18" fmla="*/ 0 w 205"/>
                <a:gd name="T19" fmla="*/ 0 h 52"/>
                <a:gd name="T20" fmla="*/ 0 w 205"/>
                <a:gd name="T21" fmla="*/ 0 h 52"/>
                <a:gd name="T22" fmla="*/ 0 w 205"/>
                <a:gd name="T23" fmla="*/ 0 h 52"/>
                <a:gd name="T24" fmla="*/ 0 w 205"/>
                <a:gd name="T25" fmla="*/ 0 h 52"/>
                <a:gd name="T26" fmla="*/ 0 w 205"/>
                <a:gd name="T27" fmla="*/ 0 h 52"/>
                <a:gd name="T28" fmla="*/ 0 w 205"/>
                <a:gd name="T29" fmla="*/ 0 h 52"/>
                <a:gd name="T30" fmla="*/ 0 w 205"/>
                <a:gd name="T31" fmla="*/ 0 h 52"/>
                <a:gd name="T32" fmla="*/ 0 w 205"/>
                <a:gd name="T33" fmla="*/ 0 h 52"/>
                <a:gd name="T34" fmla="*/ 0 w 205"/>
                <a:gd name="T35" fmla="*/ 0 h 52"/>
                <a:gd name="T36" fmla="*/ 0 w 205"/>
                <a:gd name="T37" fmla="*/ 0 h 52"/>
                <a:gd name="T38" fmla="*/ 0 w 205"/>
                <a:gd name="T39" fmla="*/ 0 h 52"/>
                <a:gd name="T40" fmla="*/ 0 w 205"/>
                <a:gd name="T41" fmla="*/ 0 h 52"/>
                <a:gd name="T42" fmla="*/ 0 w 205"/>
                <a:gd name="T43" fmla="*/ 0 h 52"/>
                <a:gd name="T44" fmla="*/ 0 w 205"/>
                <a:gd name="T45" fmla="*/ 0 h 52"/>
                <a:gd name="T46" fmla="*/ 0 w 205"/>
                <a:gd name="T47" fmla="*/ 0 h 52"/>
                <a:gd name="T48" fmla="*/ 0 w 205"/>
                <a:gd name="T49" fmla="*/ 0 h 52"/>
                <a:gd name="T50" fmla="*/ 0 w 205"/>
                <a:gd name="T51" fmla="*/ 0 h 52"/>
                <a:gd name="T52" fmla="*/ 0 w 205"/>
                <a:gd name="T53" fmla="*/ 0 h 52"/>
                <a:gd name="T54" fmla="*/ 0 w 205"/>
                <a:gd name="T55" fmla="*/ 0 h 52"/>
                <a:gd name="T56" fmla="*/ 0 w 205"/>
                <a:gd name="T57" fmla="*/ 0 h 52"/>
                <a:gd name="T58" fmla="*/ 0 w 205"/>
                <a:gd name="T59" fmla="*/ 0 h 52"/>
                <a:gd name="T60" fmla="*/ 0 w 205"/>
                <a:gd name="T61" fmla="*/ 0 h 52"/>
                <a:gd name="T62" fmla="*/ 0 w 205"/>
                <a:gd name="T63" fmla="*/ 0 h 52"/>
                <a:gd name="T64" fmla="*/ 0 w 205"/>
                <a:gd name="T65" fmla="*/ 0 h 52"/>
                <a:gd name="T66" fmla="*/ 0 w 205"/>
                <a:gd name="T67" fmla="*/ 0 h 52"/>
                <a:gd name="T68" fmla="*/ 0 w 205"/>
                <a:gd name="T69" fmla="*/ 0 h 52"/>
                <a:gd name="T70" fmla="*/ 0 w 205"/>
                <a:gd name="T71" fmla="*/ 0 h 52"/>
                <a:gd name="T72" fmla="*/ 0 w 205"/>
                <a:gd name="T73" fmla="*/ 0 h 52"/>
                <a:gd name="T74" fmla="*/ 0 w 205"/>
                <a:gd name="T75" fmla="*/ 0 h 52"/>
                <a:gd name="T76" fmla="*/ 0 w 205"/>
                <a:gd name="T77" fmla="*/ 0 h 52"/>
                <a:gd name="T78" fmla="*/ 0 w 205"/>
                <a:gd name="T79" fmla="*/ 0 h 52"/>
                <a:gd name="T80" fmla="*/ 0 w 205"/>
                <a:gd name="T81" fmla="*/ 0 h 52"/>
                <a:gd name="T82" fmla="*/ 0 w 205"/>
                <a:gd name="T83" fmla="*/ 0 h 52"/>
                <a:gd name="T84" fmla="*/ 0 w 205"/>
                <a:gd name="T85" fmla="*/ 0 h 52"/>
                <a:gd name="T86" fmla="*/ 0 w 205"/>
                <a:gd name="T87" fmla="*/ 0 h 52"/>
                <a:gd name="T88" fmla="*/ 0 w 205"/>
                <a:gd name="T89" fmla="*/ 0 h 52"/>
                <a:gd name="T90" fmla="*/ 0 w 205"/>
                <a:gd name="T91" fmla="*/ 0 h 52"/>
                <a:gd name="T92" fmla="*/ 0 w 205"/>
                <a:gd name="T93" fmla="*/ 0 h 52"/>
                <a:gd name="T94" fmla="*/ 0 w 205"/>
                <a:gd name="T95" fmla="*/ 0 h 52"/>
                <a:gd name="T96" fmla="*/ 0 w 205"/>
                <a:gd name="T97" fmla="*/ 0 h 52"/>
                <a:gd name="T98" fmla="*/ 0 w 205"/>
                <a:gd name="T99" fmla="*/ 0 h 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5"/>
                <a:gd name="T151" fmla="*/ 0 h 52"/>
                <a:gd name="T152" fmla="*/ 205 w 205"/>
                <a:gd name="T153" fmla="*/ 52 h 52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5" h="52">
                  <a:moveTo>
                    <a:pt x="162" y="4"/>
                  </a:moveTo>
                  <a:lnTo>
                    <a:pt x="173" y="0"/>
                  </a:lnTo>
                  <a:lnTo>
                    <a:pt x="183" y="1"/>
                  </a:lnTo>
                  <a:lnTo>
                    <a:pt x="192" y="5"/>
                  </a:lnTo>
                  <a:lnTo>
                    <a:pt x="200" y="10"/>
                  </a:lnTo>
                  <a:lnTo>
                    <a:pt x="203" y="15"/>
                  </a:lnTo>
                  <a:lnTo>
                    <a:pt x="205" y="21"/>
                  </a:lnTo>
                  <a:lnTo>
                    <a:pt x="205" y="28"/>
                  </a:lnTo>
                  <a:lnTo>
                    <a:pt x="205" y="36"/>
                  </a:lnTo>
                  <a:lnTo>
                    <a:pt x="199" y="34"/>
                  </a:lnTo>
                  <a:lnTo>
                    <a:pt x="194" y="34"/>
                  </a:lnTo>
                  <a:lnTo>
                    <a:pt x="185" y="34"/>
                  </a:lnTo>
                  <a:lnTo>
                    <a:pt x="175" y="37"/>
                  </a:lnTo>
                  <a:lnTo>
                    <a:pt x="164" y="40"/>
                  </a:lnTo>
                  <a:lnTo>
                    <a:pt x="153" y="45"/>
                  </a:lnTo>
                  <a:lnTo>
                    <a:pt x="147" y="46"/>
                  </a:lnTo>
                  <a:lnTo>
                    <a:pt x="141" y="47"/>
                  </a:lnTo>
                  <a:lnTo>
                    <a:pt x="135" y="48"/>
                  </a:lnTo>
                  <a:lnTo>
                    <a:pt x="129" y="50"/>
                  </a:lnTo>
                  <a:lnTo>
                    <a:pt x="117" y="51"/>
                  </a:lnTo>
                  <a:lnTo>
                    <a:pt x="106" y="50"/>
                  </a:lnTo>
                  <a:lnTo>
                    <a:pt x="96" y="47"/>
                  </a:lnTo>
                  <a:lnTo>
                    <a:pt x="86" y="47"/>
                  </a:lnTo>
                  <a:lnTo>
                    <a:pt x="74" y="48"/>
                  </a:lnTo>
                  <a:lnTo>
                    <a:pt x="63" y="50"/>
                  </a:lnTo>
                  <a:lnTo>
                    <a:pt x="51" y="51"/>
                  </a:lnTo>
                  <a:lnTo>
                    <a:pt x="41" y="52"/>
                  </a:lnTo>
                  <a:lnTo>
                    <a:pt x="30" y="52"/>
                  </a:lnTo>
                  <a:lnTo>
                    <a:pt x="23" y="52"/>
                  </a:lnTo>
                  <a:lnTo>
                    <a:pt x="15" y="49"/>
                  </a:lnTo>
                  <a:lnTo>
                    <a:pt x="9" y="45"/>
                  </a:lnTo>
                  <a:lnTo>
                    <a:pt x="4" y="39"/>
                  </a:lnTo>
                  <a:lnTo>
                    <a:pt x="0" y="31"/>
                  </a:lnTo>
                  <a:lnTo>
                    <a:pt x="10" y="24"/>
                  </a:lnTo>
                  <a:lnTo>
                    <a:pt x="20" y="21"/>
                  </a:lnTo>
                  <a:lnTo>
                    <a:pt x="29" y="19"/>
                  </a:lnTo>
                  <a:lnTo>
                    <a:pt x="39" y="18"/>
                  </a:lnTo>
                  <a:lnTo>
                    <a:pt x="49" y="15"/>
                  </a:lnTo>
                  <a:lnTo>
                    <a:pt x="59" y="14"/>
                  </a:lnTo>
                  <a:lnTo>
                    <a:pt x="69" y="13"/>
                  </a:lnTo>
                  <a:lnTo>
                    <a:pt x="81" y="13"/>
                  </a:lnTo>
                  <a:lnTo>
                    <a:pt x="91" y="12"/>
                  </a:lnTo>
                  <a:lnTo>
                    <a:pt x="100" y="11"/>
                  </a:lnTo>
                  <a:lnTo>
                    <a:pt x="110" y="10"/>
                  </a:lnTo>
                  <a:lnTo>
                    <a:pt x="121" y="10"/>
                  </a:lnTo>
                  <a:lnTo>
                    <a:pt x="130" y="9"/>
                  </a:lnTo>
                  <a:lnTo>
                    <a:pt x="140" y="8"/>
                  </a:lnTo>
                  <a:lnTo>
                    <a:pt x="151" y="6"/>
                  </a:lnTo>
                  <a:lnTo>
                    <a:pt x="162" y="4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02" name="Freeform 454"/>
            <p:cNvSpPr/>
            <p:nvPr/>
          </p:nvSpPr>
          <p:spPr bwMode="auto">
            <a:xfrm>
              <a:off x="6627" y="3839"/>
              <a:ext cx="15" cy="5"/>
            </a:xfrm>
            <a:custGeom>
              <a:gdLst>
                <a:gd name="T0" fmla="*/ 0 w 62"/>
                <a:gd name="T1" fmla="*/ 0 h 19"/>
                <a:gd name="T2" fmla="*/ 0 w 62"/>
                <a:gd name="T3" fmla="*/ 0 h 19"/>
                <a:gd name="T4" fmla="*/ 0 w 62"/>
                <a:gd name="T5" fmla="*/ 0 h 19"/>
                <a:gd name="T6" fmla="*/ 0 w 62"/>
                <a:gd name="T7" fmla="*/ 0 h 19"/>
                <a:gd name="T8" fmla="*/ 0 w 62"/>
                <a:gd name="T9" fmla="*/ 0 h 19"/>
                <a:gd name="T10" fmla="*/ 0 w 62"/>
                <a:gd name="T11" fmla="*/ 0 h 19"/>
                <a:gd name="T12" fmla="*/ 0 w 62"/>
                <a:gd name="T13" fmla="*/ 0 h 19"/>
                <a:gd name="T14" fmla="*/ 0 w 62"/>
                <a:gd name="T15" fmla="*/ 0 h 19"/>
                <a:gd name="T16" fmla="*/ 0 w 62"/>
                <a:gd name="T17" fmla="*/ 0 h 19"/>
                <a:gd name="T18" fmla="*/ 0 w 62"/>
                <a:gd name="T19" fmla="*/ 0 h 19"/>
                <a:gd name="T20" fmla="*/ 0 w 62"/>
                <a:gd name="T21" fmla="*/ 0 h 19"/>
                <a:gd name="T22" fmla="*/ 0 w 62"/>
                <a:gd name="T23" fmla="*/ 0 h 19"/>
                <a:gd name="T24" fmla="*/ 0 w 62"/>
                <a:gd name="T25" fmla="*/ 0 h 19"/>
                <a:gd name="T26" fmla="*/ 0 w 62"/>
                <a:gd name="T27" fmla="*/ 0 h 19"/>
                <a:gd name="T28" fmla="*/ 0 w 62"/>
                <a:gd name="T29" fmla="*/ 0 h 19"/>
                <a:gd name="T30" fmla="*/ 0 w 62"/>
                <a:gd name="T31" fmla="*/ 0 h 19"/>
                <a:gd name="T32" fmla="*/ 0 w 62"/>
                <a:gd name="T33" fmla="*/ 0 h 19"/>
                <a:gd name="T34" fmla="*/ 0 w 62"/>
                <a:gd name="T35" fmla="*/ 0 h 19"/>
                <a:gd name="T36" fmla="*/ 0 w 62"/>
                <a:gd name="T37" fmla="*/ 0 h 19"/>
                <a:gd name="T38" fmla="*/ 0 w 62"/>
                <a:gd name="T39" fmla="*/ 0 h 19"/>
                <a:gd name="T40" fmla="*/ 0 w 62"/>
                <a:gd name="T41" fmla="*/ 0 h 19"/>
                <a:gd name="T42" fmla="*/ 0 w 62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19"/>
                <a:gd name="T68" fmla="*/ 62 w 62"/>
                <a:gd name="T69" fmla="*/ 19 h 1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19">
                  <a:moveTo>
                    <a:pt x="62" y="0"/>
                  </a:moveTo>
                  <a:lnTo>
                    <a:pt x="59" y="5"/>
                  </a:lnTo>
                  <a:lnTo>
                    <a:pt x="57" y="10"/>
                  </a:lnTo>
                  <a:lnTo>
                    <a:pt x="53" y="13"/>
                  </a:lnTo>
                  <a:lnTo>
                    <a:pt x="48" y="15"/>
                  </a:lnTo>
                  <a:lnTo>
                    <a:pt x="42" y="15"/>
                  </a:lnTo>
                  <a:lnTo>
                    <a:pt x="36" y="16"/>
                  </a:lnTo>
                  <a:lnTo>
                    <a:pt x="29" y="16"/>
                  </a:lnTo>
                  <a:lnTo>
                    <a:pt x="22" y="17"/>
                  </a:lnTo>
                  <a:lnTo>
                    <a:pt x="16" y="17"/>
                  </a:lnTo>
                  <a:lnTo>
                    <a:pt x="9" y="17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5" y="16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9"/>
                  </a:lnTo>
                  <a:lnTo>
                    <a:pt x="33" y="6"/>
                  </a:lnTo>
                  <a:lnTo>
                    <a:pt x="42" y="4"/>
                  </a:lnTo>
                  <a:lnTo>
                    <a:pt x="52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03" name="Freeform 455"/>
            <p:cNvSpPr/>
            <p:nvPr/>
          </p:nvSpPr>
          <p:spPr bwMode="auto">
            <a:xfrm>
              <a:off x="7108" y="3841"/>
              <a:ext cx="35" cy="23"/>
            </a:xfrm>
            <a:custGeom>
              <a:gdLst>
                <a:gd name="T0" fmla="*/ 0 w 137"/>
                <a:gd name="T1" fmla="*/ 0 h 92"/>
                <a:gd name="T2" fmla="*/ 0 w 137"/>
                <a:gd name="T3" fmla="*/ 0 h 92"/>
                <a:gd name="T4" fmla="*/ 0 w 137"/>
                <a:gd name="T5" fmla="*/ 0 h 92"/>
                <a:gd name="T6" fmla="*/ 0 w 137"/>
                <a:gd name="T7" fmla="*/ 0 h 92"/>
                <a:gd name="T8" fmla="*/ 0 w 137"/>
                <a:gd name="T9" fmla="*/ 0 h 92"/>
                <a:gd name="T10" fmla="*/ 0 w 137"/>
                <a:gd name="T11" fmla="*/ 0 h 92"/>
                <a:gd name="T12" fmla="*/ 0 w 137"/>
                <a:gd name="T13" fmla="*/ 0 h 92"/>
                <a:gd name="T14" fmla="*/ 0 w 137"/>
                <a:gd name="T15" fmla="*/ 0 h 92"/>
                <a:gd name="T16" fmla="*/ 0 w 137"/>
                <a:gd name="T17" fmla="*/ 0 h 92"/>
                <a:gd name="T18" fmla="*/ 0 w 137"/>
                <a:gd name="T19" fmla="*/ 0 h 92"/>
                <a:gd name="T20" fmla="*/ 0 w 137"/>
                <a:gd name="T21" fmla="*/ 0 h 92"/>
                <a:gd name="T22" fmla="*/ 0 w 137"/>
                <a:gd name="T23" fmla="*/ 0 h 92"/>
                <a:gd name="T24" fmla="*/ 0 w 137"/>
                <a:gd name="T25" fmla="*/ 0 h 92"/>
                <a:gd name="T26" fmla="*/ 0 w 137"/>
                <a:gd name="T27" fmla="*/ 0 h 92"/>
                <a:gd name="T28" fmla="*/ 0 w 137"/>
                <a:gd name="T29" fmla="*/ 0 h 92"/>
                <a:gd name="T30" fmla="*/ 0 w 137"/>
                <a:gd name="T31" fmla="*/ 0 h 92"/>
                <a:gd name="T32" fmla="*/ 0 w 137"/>
                <a:gd name="T33" fmla="*/ 0 h 92"/>
                <a:gd name="T34" fmla="*/ 0 w 137"/>
                <a:gd name="T35" fmla="*/ 0 h 92"/>
                <a:gd name="T36" fmla="*/ 0 w 137"/>
                <a:gd name="T37" fmla="*/ 0 h 92"/>
                <a:gd name="T38" fmla="*/ 0 w 137"/>
                <a:gd name="T39" fmla="*/ 0 h 92"/>
                <a:gd name="T40" fmla="*/ 0 w 137"/>
                <a:gd name="T41" fmla="*/ 0 h 92"/>
                <a:gd name="T42" fmla="*/ 0 w 137"/>
                <a:gd name="T43" fmla="*/ 0 h 92"/>
                <a:gd name="T44" fmla="*/ 0 w 137"/>
                <a:gd name="T45" fmla="*/ 0 h 92"/>
                <a:gd name="T46" fmla="*/ 0 w 137"/>
                <a:gd name="T47" fmla="*/ 0 h 92"/>
                <a:gd name="T48" fmla="*/ 0 w 137"/>
                <a:gd name="T49" fmla="*/ 0 h 92"/>
                <a:gd name="T50" fmla="*/ 0 w 137"/>
                <a:gd name="T51" fmla="*/ 0 h 92"/>
                <a:gd name="T52" fmla="*/ 0 w 137"/>
                <a:gd name="T53" fmla="*/ 0 h 92"/>
                <a:gd name="T54" fmla="*/ 0 w 137"/>
                <a:gd name="T55" fmla="*/ 0 h 92"/>
                <a:gd name="T56" fmla="*/ 0 w 137"/>
                <a:gd name="T57" fmla="*/ 0 h 92"/>
                <a:gd name="T58" fmla="*/ 0 w 137"/>
                <a:gd name="T59" fmla="*/ 0 h 92"/>
                <a:gd name="T60" fmla="*/ 0 w 137"/>
                <a:gd name="T61" fmla="*/ 0 h 92"/>
                <a:gd name="T62" fmla="*/ 0 w 137"/>
                <a:gd name="T63" fmla="*/ 0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"/>
                <a:gd name="T97" fmla="*/ 0 h 92"/>
                <a:gd name="T98" fmla="*/ 137 w 137"/>
                <a:gd name="T99" fmla="*/ 92 h 92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" h="92">
                  <a:moveTo>
                    <a:pt x="98" y="0"/>
                  </a:moveTo>
                  <a:lnTo>
                    <a:pt x="103" y="4"/>
                  </a:lnTo>
                  <a:lnTo>
                    <a:pt x="109" y="14"/>
                  </a:lnTo>
                  <a:lnTo>
                    <a:pt x="107" y="17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0" y="28"/>
                  </a:lnTo>
                  <a:lnTo>
                    <a:pt x="99" y="31"/>
                  </a:lnTo>
                  <a:lnTo>
                    <a:pt x="101" y="35"/>
                  </a:lnTo>
                  <a:lnTo>
                    <a:pt x="103" y="34"/>
                  </a:lnTo>
                  <a:lnTo>
                    <a:pt x="107" y="33"/>
                  </a:lnTo>
                  <a:lnTo>
                    <a:pt x="115" y="27"/>
                  </a:lnTo>
                  <a:lnTo>
                    <a:pt x="124" y="24"/>
                  </a:lnTo>
                  <a:lnTo>
                    <a:pt x="119" y="29"/>
                  </a:lnTo>
                  <a:lnTo>
                    <a:pt x="116" y="37"/>
                  </a:lnTo>
                  <a:lnTo>
                    <a:pt x="113" y="42"/>
                  </a:lnTo>
                  <a:lnTo>
                    <a:pt x="112" y="50"/>
                  </a:lnTo>
                  <a:lnTo>
                    <a:pt x="112" y="54"/>
                  </a:lnTo>
                  <a:lnTo>
                    <a:pt x="116" y="57"/>
                  </a:lnTo>
                  <a:lnTo>
                    <a:pt x="118" y="57"/>
                  </a:lnTo>
                  <a:lnTo>
                    <a:pt x="123" y="59"/>
                  </a:lnTo>
                  <a:lnTo>
                    <a:pt x="129" y="57"/>
                  </a:lnTo>
                  <a:lnTo>
                    <a:pt x="137" y="57"/>
                  </a:lnTo>
                  <a:lnTo>
                    <a:pt x="137" y="64"/>
                  </a:lnTo>
                  <a:lnTo>
                    <a:pt x="137" y="73"/>
                  </a:lnTo>
                  <a:lnTo>
                    <a:pt x="130" y="75"/>
                  </a:lnTo>
                  <a:lnTo>
                    <a:pt x="124" y="78"/>
                  </a:lnTo>
                  <a:lnTo>
                    <a:pt x="116" y="80"/>
                  </a:lnTo>
                  <a:lnTo>
                    <a:pt x="109" y="82"/>
                  </a:lnTo>
                  <a:lnTo>
                    <a:pt x="100" y="84"/>
                  </a:lnTo>
                  <a:lnTo>
                    <a:pt x="92" y="87"/>
                  </a:lnTo>
                  <a:lnTo>
                    <a:pt x="83" y="89"/>
                  </a:lnTo>
                  <a:lnTo>
                    <a:pt x="76" y="91"/>
                  </a:lnTo>
                  <a:lnTo>
                    <a:pt x="66" y="91"/>
                  </a:lnTo>
                  <a:lnTo>
                    <a:pt x="58" y="92"/>
                  </a:lnTo>
                  <a:lnTo>
                    <a:pt x="50" y="92"/>
                  </a:lnTo>
                  <a:lnTo>
                    <a:pt x="42" y="92"/>
                  </a:lnTo>
                  <a:lnTo>
                    <a:pt x="34" y="90"/>
                  </a:lnTo>
                  <a:lnTo>
                    <a:pt x="27" y="89"/>
                  </a:lnTo>
                  <a:lnTo>
                    <a:pt x="21" y="87"/>
                  </a:lnTo>
                  <a:lnTo>
                    <a:pt x="16" y="84"/>
                  </a:lnTo>
                  <a:lnTo>
                    <a:pt x="9" y="80"/>
                  </a:lnTo>
                  <a:lnTo>
                    <a:pt x="6" y="75"/>
                  </a:lnTo>
                  <a:lnTo>
                    <a:pt x="3" y="69"/>
                  </a:lnTo>
                  <a:lnTo>
                    <a:pt x="1" y="63"/>
                  </a:lnTo>
                  <a:lnTo>
                    <a:pt x="0" y="55"/>
                  </a:lnTo>
                  <a:lnTo>
                    <a:pt x="3" y="48"/>
                  </a:lnTo>
                  <a:lnTo>
                    <a:pt x="6" y="38"/>
                  </a:lnTo>
                  <a:lnTo>
                    <a:pt x="11" y="28"/>
                  </a:lnTo>
                  <a:lnTo>
                    <a:pt x="22" y="28"/>
                  </a:lnTo>
                  <a:lnTo>
                    <a:pt x="30" y="24"/>
                  </a:lnTo>
                  <a:lnTo>
                    <a:pt x="37" y="16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48" y="17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8" y="22"/>
                  </a:lnTo>
                  <a:lnTo>
                    <a:pt x="75" y="17"/>
                  </a:lnTo>
                  <a:lnTo>
                    <a:pt x="82" y="13"/>
                  </a:lnTo>
                  <a:lnTo>
                    <a:pt x="89" y="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04" name="Freeform 456"/>
            <p:cNvSpPr/>
            <p:nvPr/>
          </p:nvSpPr>
          <p:spPr bwMode="auto">
            <a:xfrm>
              <a:off x="6744" y="3842"/>
              <a:ext cx="69" cy="21"/>
            </a:xfrm>
            <a:custGeom>
              <a:gdLst>
                <a:gd name="T0" fmla="*/ 0 w 274"/>
                <a:gd name="T1" fmla="*/ 0 h 81"/>
                <a:gd name="T2" fmla="*/ 0 w 274"/>
                <a:gd name="T3" fmla="*/ 0 h 81"/>
                <a:gd name="T4" fmla="*/ 0 w 274"/>
                <a:gd name="T5" fmla="*/ 0 h 81"/>
                <a:gd name="T6" fmla="*/ 0 w 274"/>
                <a:gd name="T7" fmla="*/ 0 h 81"/>
                <a:gd name="T8" fmla="*/ 0 w 274"/>
                <a:gd name="T9" fmla="*/ 0 h 81"/>
                <a:gd name="T10" fmla="*/ 0 w 274"/>
                <a:gd name="T11" fmla="*/ 0 h 81"/>
                <a:gd name="T12" fmla="*/ 0 w 274"/>
                <a:gd name="T13" fmla="*/ 0 h 81"/>
                <a:gd name="T14" fmla="*/ 0 w 274"/>
                <a:gd name="T15" fmla="*/ 0 h 81"/>
                <a:gd name="T16" fmla="*/ 0 w 274"/>
                <a:gd name="T17" fmla="*/ 0 h 81"/>
                <a:gd name="T18" fmla="*/ 0 w 274"/>
                <a:gd name="T19" fmla="*/ 0 h 81"/>
                <a:gd name="T20" fmla="*/ 0 w 274"/>
                <a:gd name="T21" fmla="*/ 0 h 81"/>
                <a:gd name="T22" fmla="*/ 0 w 274"/>
                <a:gd name="T23" fmla="*/ 0 h 81"/>
                <a:gd name="T24" fmla="*/ 0 w 274"/>
                <a:gd name="T25" fmla="*/ 0 h 81"/>
                <a:gd name="T26" fmla="*/ 0 w 274"/>
                <a:gd name="T27" fmla="*/ 0 h 81"/>
                <a:gd name="T28" fmla="*/ 0 w 274"/>
                <a:gd name="T29" fmla="*/ 0 h 81"/>
                <a:gd name="T30" fmla="*/ 0 w 274"/>
                <a:gd name="T31" fmla="*/ 0 h 81"/>
                <a:gd name="T32" fmla="*/ 0 w 274"/>
                <a:gd name="T33" fmla="*/ 0 h 81"/>
                <a:gd name="T34" fmla="*/ 0 w 274"/>
                <a:gd name="T35" fmla="*/ 0 h 81"/>
                <a:gd name="T36" fmla="*/ 0 w 274"/>
                <a:gd name="T37" fmla="*/ 0 h 81"/>
                <a:gd name="T38" fmla="*/ 0 w 274"/>
                <a:gd name="T39" fmla="*/ 0 h 81"/>
                <a:gd name="T40" fmla="*/ 0 w 274"/>
                <a:gd name="T41" fmla="*/ 0 h 81"/>
                <a:gd name="T42" fmla="*/ 0 w 274"/>
                <a:gd name="T43" fmla="*/ 0 h 81"/>
                <a:gd name="T44" fmla="*/ 0 w 274"/>
                <a:gd name="T45" fmla="*/ 0 h 81"/>
                <a:gd name="T46" fmla="*/ 0 w 274"/>
                <a:gd name="T47" fmla="*/ 0 h 81"/>
                <a:gd name="T48" fmla="*/ 0 w 274"/>
                <a:gd name="T49" fmla="*/ 0 h 81"/>
                <a:gd name="T50" fmla="*/ 0 w 274"/>
                <a:gd name="T51" fmla="*/ 0 h 81"/>
                <a:gd name="T52" fmla="*/ 0 w 274"/>
                <a:gd name="T53" fmla="*/ 0 h 81"/>
                <a:gd name="T54" fmla="*/ 0 w 274"/>
                <a:gd name="T55" fmla="*/ 0 h 81"/>
                <a:gd name="T56" fmla="*/ 0 w 274"/>
                <a:gd name="T57" fmla="*/ 0 h 81"/>
                <a:gd name="T58" fmla="*/ 0 w 274"/>
                <a:gd name="T59" fmla="*/ 0 h 81"/>
                <a:gd name="T60" fmla="*/ 0 w 274"/>
                <a:gd name="T61" fmla="*/ 0 h 81"/>
                <a:gd name="T62" fmla="*/ 0 w 274"/>
                <a:gd name="T63" fmla="*/ 0 h 81"/>
                <a:gd name="T64" fmla="*/ 0 w 274"/>
                <a:gd name="T65" fmla="*/ 0 h 81"/>
                <a:gd name="T66" fmla="*/ 0 w 274"/>
                <a:gd name="T67" fmla="*/ 0 h 81"/>
                <a:gd name="T68" fmla="*/ 0 w 274"/>
                <a:gd name="T69" fmla="*/ 0 h 81"/>
                <a:gd name="T70" fmla="*/ 0 w 274"/>
                <a:gd name="T71" fmla="*/ 0 h 81"/>
                <a:gd name="T72" fmla="*/ 0 w 274"/>
                <a:gd name="T73" fmla="*/ 0 h 81"/>
                <a:gd name="T74" fmla="*/ 0 w 274"/>
                <a:gd name="T75" fmla="*/ 0 h 81"/>
                <a:gd name="T76" fmla="*/ 0 w 274"/>
                <a:gd name="T77" fmla="*/ 0 h 81"/>
                <a:gd name="T78" fmla="*/ 0 w 274"/>
                <a:gd name="T79" fmla="*/ 0 h 81"/>
                <a:gd name="T80" fmla="*/ 0 w 274"/>
                <a:gd name="T81" fmla="*/ 0 h 81"/>
                <a:gd name="T82" fmla="*/ 0 w 274"/>
                <a:gd name="T83" fmla="*/ 0 h 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4"/>
                <a:gd name="T127" fmla="*/ 0 h 81"/>
                <a:gd name="T128" fmla="*/ 274 w 274"/>
                <a:gd name="T129" fmla="*/ 81 h 81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4" h="81">
                  <a:moveTo>
                    <a:pt x="255" y="0"/>
                  </a:moveTo>
                  <a:lnTo>
                    <a:pt x="262" y="1"/>
                  </a:lnTo>
                  <a:lnTo>
                    <a:pt x="270" y="6"/>
                  </a:lnTo>
                  <a:lnTo>
                    <a:pt x="272" y="14"/>
                  </a:lnTo>
                  <a:lnTo>
                    <a:pt x="274" y="23"/>
                  </a:lnTo>
                  <a:lnTo>
                    <a:pt x="256" y="26"/>
                  </a:lnTo>
                  <a:lnTo>
                    <a:pt x="238" y="28"/>
                  </a:lnTo>
                  <a:lnTo>
                    <a:pt x="220" y="31"/>
                  </a:lnTo>
                  <a:lnTo>
                    <a:pt x="203" y="33"/>
                  </a:lnTo>
                  <a:lnTo>
                    <a:pt x="186" y="36"/>
                  </a:lnTo>
                  <a:lnTo>
                    <a:pt x="168" y="40"/>
                  </a:lnTo>
                  <a:lnTo>
                    <a:pt x="152" y="42"/>
                  </a:lnTo>
                  <a:lnTo>
                    <a:pt x="135" y="46"/>
                  </a:lnTo>
                  <a:lnTo>
                    <a:pt x="118" y="49"/>
                  </a:lnTo>
                  <a:lnTo>
                    <a:pt x="100" y="53"/>
                  </a:lnTo>
                  <a:lnTo>
                    <a:pt x="83" y="57"/>
                  </a:lnTo>
                  <a:lnTo>
                    <a:pt x="66" y="62"/>
                  </a:lnTo>
                  <a:lnTo>
                    <a:pt x="49" y="66"/>
                  </a:lnTo>
                  <a:lnTo>
                    <a:pt x="32" y="71"/>
                  </a:lnTo>
                  <a:lnTo>
                    <a:pt x="15" y="74"/>
                  </a:lnTo>
                  <a:lnTo>
                    <a:pt x="0" y="81"/>
                  </a:lnTo>
                  <a:lnTo>
                    <a:pt x="7" y="73"/>
                  </a:lnTo>
                  <a:lnTo>
                    <a:pt x="15" y="68"/>
                  </a:lnTo>
                  <a:lnTo>
                    <a:pt x="24" y="62"/>
                  </a:lnTo>
                  <a:lnTo>
                    <a:pt x="32" y="57"/>
                  </a:lnTo>
                  <a:lnTo>
                    <a:pt x="46" y="49"/>
                  </a:lnTo>
                  <a:lnTo>
                    <a:pt x="60" y="44"/>
                  </a:lnTo>
                  <a:lnTo>
                    <a:pt x="73" y="39"/>
                  </a:lnTo>
                  <a:lnTo>
                    <a:pt x="88" y="35"/>
                  </a:lnTo>
                  <a:lnTo>
                    <a:pt x="101" y="32"/>
                  </a:lnTo>
                  <a:lnTo>
                    <a:pt x="115" y="29"/>
                  </a:lnTo>
                  <a:lnTo>
                    <a:pt x="130" y="27"/>
                  </a:lnTo>
                  <a:lnTo>
                    <a:pt x="143" y="26"/>
                  </a:lnTo>
                  <a:lnTo>
                    <a:pt x="156" y="22"/>
                  </a:lnTo>
                  <a:lnTo>
                    <a:pt x="170" y="20"/>
                  </a:lnTo>
                  <a:lnTo>
                    <a:pt x="184" y="18"/>
                  </a:lnTo>
                  <a:lnTo>
                    <a:pt x="199" y="16"/>
                  </a:lnTo>
                  <a:lnTo>
                    <a:pt x="212" y="12"/>
                  </a:lnTo>
                  <a:lnTo>
                    <a:pt x="225" y="9"/>
                  </a:lnTo>
                  <a:lnTo>
                    <a:pt x="239" y="5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05" name="Freeform 457"/>
            <p:cNvSpPr/>
            <p:nvPr/>
          </p:nvSpPr>
          <p:spPr bwMode="auto">
            <a:xfrm>
              <a:off x="6879" y="3842"/>
              <a:ext cx="53" cy="13"/>
            </a:xfrm>
            <a:custGeom>
              <a:gdLst>
                <a:gd name="T0" fmla="*/ 0 w 209"/>
                <a:gd name="T1" fmla="*/ 0 h 50"/>
                <a:gd name="T2" fmla="*/ 0 w 209"/>
                <a:gd name="T3" fmla="*/ 0 h 50"/>
                <a:gd name="T4" fmla="*/ 0 w 209"/>
                <a:gd name="T5" fmla="*/ 0 h 50"/>
                <a:gd name="T6" fmla="*/ 0 w 209"/>
                <a:gd name="T7" fmla="*/ 0 h 50"/>
                <a:gd name="T8" fmla="*/ 0 w 209"/>
                <a:gd name="T9" fmla="*/ 0 h 50"/>
                <a:gd name="T10" fmla="*/ 0 w 209"/>
                <a:gd name="T11" fmla="*/ 0 h 50"/>
                <a:gd name="T12" fmla="*/ 0 w 209"/>
                <a:gd name="T13" fmla="*/ 0 h 50"/>
                <a:gd name="T14" fmla="*/ 0 w 209"/>
                <a:gd name="T15" fmla="*/ 0 h 50"/>
                <a:gd name="T16" fmla="*/ 0 w 209"/>
                <a:gd name="T17" fmla="*/ 0 h 50"/>
                <a:gd name="T18" fmla="*/ 0 w 209"/>
                <a:gd name="T19" fmla="*/ 0 h 50"/>
                <a:gd name="T20" fmla="*/ 0 w 209"/>
                <a:gd name="T21" fmla="*/ 0 h 50"/>
                <a:gd name="T22" fmla="*/ 0 w 209"/>
                <a:gd name="T23" fmla="*/ 0 h 50"/>
                <a:gd name="T24" fmla="*/ 0 w 209"/>
                <a:gd name="T25" fmla="*/ 0 h 50"/>
                <a:gd name="T26" fmla="*/ 0 w 209"/>
                <a:gd name="T27" fmla="*/ 0 h 50"/>
                <a:gd name="T28" fmla="*/ 0 w 209"/>
                <a:gd name="T29" fmla="*/ 0 h 50"/>
                <a:gd name="T30" fmla="*/ 0 w 209"/>
                <a:gd name="T31" fmla="*/ 0 h 50"/>
                <a:gd name="T32" fmla="*/ 0 w 209"/>
                <a:gd name="T33" fmla="*/ 0 h 50"/>
                <a:gd name="T34" fmla="*/ 0 w 209"/>
                <a:gd name="T35" fmla="*/ 0 h 50"/>
                <a:gd name="T36" fmla="*/ 0 w 209"/>
                <a:gd name="T37" fmla="*/ 0 h 50"/>
                <a:gd name="T38" fmla="*/ 0 w 209"/>
                <a:gd name="T39" fmla="*/ 0 h 50"/>
                <a:gd name="T40" fmla="*/ 0 w 209"/>
                <a:gd name="T41" fmla="*/ 0 h 50"/>
                <a:gd name="T42" fmla="*/ 0 w 209"/>
                <a:gd name="T43" fmla="*/ 0 h 50"/>
                <a:gd name="T44" fmla="*/ 0 w 209"/>
                <a:gd name="T45" fmla="*/ 0 h 50"/>
                <a:gd name="T46" fmla="*/ 0 w 209"/>
                <a:gd name="T47" fmla="*/ 0 h 50"/>
                <a:gd name="T48" fmla="*/ 0 w 209"/>
                <a:gd name="T49" fmla="*/ 0 h 50"/>
                <a:gd name="T50" fmla="*/ 0 w 209"/>
                <a:gd name="T51" fmla="*/ 0 h 50"/>
                <a:gd name="T52" fmla="*/ 0 w 209"/>
                <a:gd name="T53" fmla="*/ 0 h 50"/>
                <a:gd name="T54" fmla="*/ 0 w 209"/>
                <a:gd name="T55" fmla="*/ 0 h 50"/>
                <a:gd name="T56" fmla="*/ 0 w 209"/>
                <a:gd name="T57" fmla="*/ 0 h 50"/>
                <a:gd name="T58" fmla="*/ 0 w 209"/>
                <a:gd name="T59" fmla="*/ 0 h 50"/>
                <a:gd name="T60" fmla="*/ 0 w 209"/>
                <a:gd name="T61" fmla="*/ 0 h 50"/>
                <a:gd name="T62" fmla="*/ 0 w 209"/>
                <a:gd name="T63" fmla="*/ 0 h 50"/>
                <a:gd name="T64" fmla="*/ 0 w 209"/>
                <a:gd name="T65" fmla="*/ 0 h 50"/>
                <a:gd name="T66" fmla="*/ 0 w 209"/>
                <a:gd name="T67" fmla="*/ 0 h 50"/>
                <a:gd name="T68" fmla="*/ 0 w 209"/>
                <a:gd name="T69" fmla="*/ 0 h 50"/>
                <a:gd name="T70" fmla="*/ 0 w 209"/>
                <a:gd name="T71" fmla="*/ 0 h 50"/>
                <a:gd name="T72" fmla="*/ 0 w 209"/>
                <a:gd name="T73" fmla="*/ 0 h 50"/>
                <a:gd name="T74" fmla="*/ 0 w 209"/>
                <a:gd name="T75" fmla="*/ 0 h 50"/>
                <a:gd name="T76" fmla="*/ 0 w 209"/>
                <a:gd name="T77" fmla="*/ 0 h 50"/>
                <a:gd name="T78" fmla="*/ 0 w 209"/>
                <a:gd name="T79" fmla="*/ 0 h 50"/>
                <a:gd name="T80" fmla="*/ 0 w 209"/>
                <a:gd name="T81" fmla="*/ 0 h 50"/>
                <a:gd name="T82" fmla="*/ 0 w 209"/>
                <a:gd name="T83" fmla="*/ 0 h 50"/>
                <a:gd name="T84" fmla="*/ 0 w 209"/>
                <a:gd name="T85" fmla="*/ 0 h 50"/>
                <a:gd name="T86" fmla="*/ 0 w 209"/>
                <a:gd name="T87" fmla="*/ 0 h 50"/>
                <a:gd name="T88" fmla="*/ 0 w 209"/>
                <a:gd name="T89" fmla="*/ 0 h 50"/>
                <a:gd name="T90" fmla="*/ 0 w 209"/>
                <a:gd name="T91" fmla="*/ 0 h 50"/>
                <a:gd name="T92" fmla="*/ 0 w 209"/>
                <a:gd name="T93" fmla="*/ 0 h 50"/>
                <a:gd name="T94" fmla="*/ 0 w 209"/>
                <a:gd name="T95" fmla="*/ 0 h 50"/>
                <a:gd name="T96" fmla="*/ 0 w 209"/>
                <a:gd name="T97" fmla="*/ 0 h 50"/>
                <a:gd name="T98" fmla="*/ 0 w 209"/>
                <a:gd name="T99" fmla="*/ 0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9"/>
                <a:gd name="T151" fmla="*/ 0 h 50"/>
                <a:gd name="T152" fmla="*/ 209 w 209"/>
                <a:gd name="T153" fmla="*/ 50 h 50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9" h="50">
                  <a:moveTo>
                    <a:pt x="129" y="1"/>
                  </a:moveTo>
                  <a:lnTo>
                    <a:pt x="137" y="2"/>
                  </a:lnTo>
                  <a:lnTo>
                    <a:pt x="147" y="2"/>
                  </a:lnTo>
                  <a:lnTo>
                    <a:pt x="156" y="1"/>
                  </a:lnTo>
                  <a:lnTo>
                    <a:pt x="166" y="1"/>
                  </a:lnTo>
                  <a:lnTo>
                    <a:pt x="176" y="1"/>
                  </a:lnTo>
                  <a:lnTo>
                    <a:pt x="185" y="0"/>
                  </a:lnTo>
                  <a:lnTo>
                    <a:pt x="195" y="0"/>
                  </a:lnTo>
                  <a:lnTo>
                    <a:pt x="205" y="1"/>
                  </a:lnTo>
                  <a:lnTo>
                    <a:pt x="205" y="7"/>
                  </a:lnTo>
                  <a:lnTo>
                    <a:pt x="207" y="13"/>
                  </a:lnTo>
                  <a:lnTo>
                    <a:pt x="208" y="19"/>
                  </a:lnTo>
                  <a:lnTo>
                    <a:pt x="209" y="24"/>
                  </a:lnTo>
                  <a:lnTo>
                    <a:pt x="203" y="23"/>
                  </a:lnTo>
                  <a:lnTo>
                    <a:pt x="196" y="21"/>
                  </a:lnTo>
                  <a:lnTo>
                    <a:pt x="186" y="26"/>
                  </a:lnTo>
                  <a:lnTo>
                    <a:pt x="178" y="30"/>
                  </a:lnTo>
                  <a:lnTo>
                    <a:pt x="167" y="33"/>
                  </a:lnTo>
                  <a:lnTo>
                    <a:pt x="156" y="36"/>
                  </a:lnTo>
                  <a:lnTo>
                    <a:pt x="144" y="37"/>
                  </a:lnTo>
                  <a:lnTo>
                    <a:pt x="132" y="40"/>
                  </a:lnTo>
                  <a:lnTo>
                    <a:pt x="120" y="41"/>
                  </a:lnTo>
                  <a:lnTo>
                    <a:pt x="108" y="43"/>
                  </a:lnTo>
                  <a:lnTo>
                    <a:pt x="95" y="43"/>
                  </a:lnTo>
                  <a:lnTo>
                    <a:pt x="82" y="43"/>
                  </a:lnTo>
                  <a:lnTo>
                    <a:pt x="68" y="43"/>
                  </a:lnTo>
                  <a:lnTo>
                    <a:pt x="55" y="44"/>
                  </a:lnTo>
                  <a:lnTo>
                    <a:pt x="42" y="44"/>
                  </a:lnTo>
                  <a:lnTo>
                    <a:pt x="31" y="46"/>
                  </a:lnTo>
                  <a:lnTo>
                    <a:pt x="20" y="47"/>
                  </a:lnTo>
                  <a:lnTo>
                    <a:pt x="9" y="50"/>
                  </a:lnTo>
                  <a:lnTo>
                    <a:pt x="3" y="41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2"/>
                  </a:lnTo>
                  <a:lnTo>
                    <a:pt x="8" y="18"/>
                  </a:lnTo>
                  <a:lnTo>
                    <a:pt x="15" y="16"/>
                  </a:lnTo>
                  <a:lnTo>
                    <a:pt x="23" y="13"/>
                  </a:lnTo>
                  <a:lnTo>
                    <a:pt x="34" y="12"/>
                  </a:lnTo>
                  <a:lnTo>
                    <a:pt x="43" y="10"/>
                  </a:lnTo>
                  <a:lnTo>
                    <a:pt x="54" y="9"/>
                  </a:lnTo>
                  <a:lnTo>
                    <a:pt x="65" y="8"/>
                  </a:lnTo>
                  <a:lnTo>
                    <a:pt x="77" y="8"/>
                  </a:lnTo>
                  <a:lnTo>
                    <a:pt x="88" y="7"/>
                  </a:lnTo>
                  <a:lnTo>
                    <a:pt x="99" y="7"/>
                  </a:lnTo>
                  <a:lnTo>
                    <a:pt x="107" y="6"/>
                  </a:lnTo>
                  <a:lnTo>
                    <a:pt x="115" y="5"/>
                  </a:lnTo>
                  <a:lnTo>
                    <a:pt x="123" y="4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06" name="Freeform 458"/>
            <p:cNvSpPr/>
            <p:nvPr/>
          </p:nvSpPr>
          <p:spPr bwMode="auto">
            <a:xfrm>
              <a:off x="7038" y="3845"/>
              <a:ext cx="47" cy="28"/>
            </a:xfrm>
            <a:custGeom>
              <a:gdLst>
                <a:gd name="T0" fmla="*/ 0 w 188"/>
                <a:gd name="T1" fmla="*/ 0 h 109"/>
                <a:gd name="T2" fmla="*/ 0 w 188"/>
                <a:gd name="T3" fmla="*/ 0 h 109"/>
                <a:gd name="T4" fmla="*/ 0 w 188"/>
                <a:gd name="T5" fmla="*/ 0 h 109"/>
                <a:gd name="T6" fmla="*/ 0 w 188"/>
                <a:gd name="T7" fmla="*/ 0 h 109"/>
                <a:gd name="T8" fmla="*/ 0 w 188"/>
                <a:gd name="T9" fmla="*/ 0 h 109"/>
                <a:gd name="T10" fmla="*/ 0 w 188"/>
                <a:gd name="T11" fmla="*/ 0 h 109"/>
                <a:gd name="T12" fmla="*/ 0 w 188"/>
                <a:gd name="T13" fmla="*/ 0 h 109"/>
                <a:gd name="T14" fmla="*/ 0 w 188"/>
                <a:gd name="T15" fmla="*/ 0 h 109"/>
                <a:gd name="T16" fmla="*/ 0 w 188"/>
                <a:gd name="T17" fmla="*/ 0 h 109"/>
                <a:gd name="T18" fmla="*/ 0 w 188"/>
                <a:gd name="T19" fmla="*/ 0 h 109"/>
                <a:gd name="T20" fmla="*/ 0 w 188"/>
                <a:gd name="T21" fmla="*/ 0 h 109"/>
                <a:gd name="T22" fmla="*/ 0 w 188"/>
                <a:gd name="T23" fmla="*/ 0 h 109"/>
                <a:gd name="T24" fmla="*/ 0 w 188"/>
                <a:gd name="T25" fmla="*/ 0 h 109"/>
                <a:gd name="T26" fmla="*/ 0 w 188"/>
                <a:gd name="T27" fmla="*/ 0 h 109"/>
                <a:gd name="T28" fmla="*/ 0 w 188"/>
                <a:gd name="T29" fmla="*/ 0 h 109"/>
                <a:gd name="T30" fmla="*/ 0 w 188"/>
                <a:gd name="T31" fmla="*/ 0 h 109"/>
                <a:gd name="T32" fmla="*/ 0 w 188"/>
                <a:gd name="T33" fmla="*/ 0 h 109"/>
                <a:gd name="T34" fmla="*/ 0 w 188"/>
                <a:gd name="T35" fmla="*/ 0 h 109"/>
                <a:gd name="T36" fmla="*/ 0 w 188"/>
                <a:gd name="T37" fmla="*/ 0 h 109"/>
                <a:gd name="T38" fmla="*/ 0 w 188"/>
                <a:gd name="T39" fmla="*/ 0 h 109"/>
                <a:gd name="T40" fmla="*/ 0 w 188"/>
                <a:gd name="T41" fmla="*/ 0 h 109"/>
                <a:gd name="T42" fmla="*/ 0 w 188"/>
                <a:gd name="T43" fmla="*/ 0 h 109"/>
                <a:gd name="T44" fmla="*/ 0 w 188"/>
                <a:gd name="T45" fmla="*/ 0 h 109"/>
                <a:gd name="T46" fmla="*/ 0 w 188"/>
                <a:gd name="T47" fmla="*/ 0 h 109"/>
                <a:gd name="T48" fmla="*/ 0 w 188"/>
                <a:gd name="T49" fmla="*/ 0 h 109"/>
                <a:gd name="T50" fmla="*/ 0 w 188"/>
                <a:gd name="T51" fmla="*/ 0 h 109"/>
                <a:gd name="T52" fmla="*/ 0 w 188"/>
                <a:gd name="T53" fmla="*/ 0 h 109"/>
                <a:gd name="T54" fmla="*/ 0 w 188"/>
                <a:gd name="T55" fmla="*/ 0 h 109"/>
                <a:gd name="T56" fmla="*/ 0 w 188"/>
                <a:gd name="T57" fmla="*/ 0 h 109"/>
                <a:gd name="T58" fmla="*/ 0 w 188"/>
                <a:gd name="T59" fmla="*/ 0 h 109"/>
                <a:gd name="T60" fmla="*/ 0 w 188"/>
                <a:gd name="T61" fmla="*/ 0 h 109"/>
                <a:gd name="T62" fmla="*/ 0 w 188"/>
                <a:gd name="T63" fmla="*/ 0 h 109"/>
                <a:gd name="T64" fmla="*/ 0 w 188"/>
                <a:gd name="T65" fmla="*/ 0 h 109"/>
                <a:gd name="T66" fmla="*/ 0 w 188"/>
                <a:gd name="T67" fmla="*/ 0 h 109"/>
                <a:gd name="T68" fmla="*/ 0 w 188"/>
                <a:gd name="T69" fmla="*/ 0 h 109"/>
                <a:gd name="T70" fmla="*/ 0 w 188"/>
                <a:gd name="T71" fmla="*/ 0 h 109"/>
                <a:gd name="T72" fmla="*/ 0 w 188"/>
                <a:gd name="T73" fmla="*/ 0 h 109"/>
                <a:gd name="T74" fmla="*/ 0 w 188"/>
                <a:gd name="T75" fmla="*/ 0 h 109"/>
                <a:gd name="T76" fmla="*/ 0 w 188"/>
                <a:gd name="T77" fmla="*/ 0 h 109"/>
                <a:gd name="T78" fmla="*/ 0 w 188"/>
                <a:gd name="T79" fmla="*/ 0 h 109"/>
                <a:gd name="T80" fmla="*/ 0 w 188"/>
                <a:gd name="T81" fmla="*/ 0 h 109"/>
                <a:gd name="T82" fmla="*/ 0 w 188"/>
                <a:gd name="T83" fmla="*/ 0 h 109"/>
                <a:gd name="T84" fmla="*/ 0 w 188"/>
                <a:gd name="T85" fmla="*/ 0 h 109"/>
                <a:gd name="T86" fmla="*/ 0 w 188"/>
                <a:gd name="T87" fmla="*/ 0 h 109"/>
                <a:gd name="T88" fmla="*/ 0 w 188"/>
                <a:gd name="T89" fmla="*/ 0 h 109"/>
                <a:gd name="T90" fmla="*/ 0 w 188"/>
                <a:gd name="T91" fmla="*/ 0 h 109"/>
                <a:gd name="T92" fmla="*/ 0 w 188"/>
                <a:gd name="T93" fmla="*/ 0 h 1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8"/>
                <a:gd name="T142" fmla="*/ 0 h 109"/>
                <a:gd name="T143" fmla="*/ 188 w 188"/>
                <a:gd name="T144" fmla="*/ 109 h 109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8" h="109">
                  <a:moveTo>
                    <a:pt x="85" y="0"/>
                  </a:moveTo>
                  <a:lnTo>
                    <a:pt x="88" y="8"/>
                  </a:lnTo>
                  <a:lnTo>
                    <a:pt x="85" y="16"/>
                  </a:lnTo>
                  <a:lnTo>
                    <a:pt x="81" y="20"/>
                  </a:lnTo>
                  <a:lnTo>
                    <a:pt x="77" y="24"/>
                  </a:lnTo>
                  <a:lnTo>
                    <a:pt x="73" y="30"/>
                  </a:lnTo>
                  <a:lnTo>
                    <a:pt x="70" y="35"/>
                  </a:lnTo>
                  <a:lnTo>
                    <a:pt x="73" y="33"/>
                  </a:lnTo>
                  <a:lnTo>
                    <a:pt x="79" y="31"/>
                  </a:lnTo>
                  <a:lnTo>
                    <a:pt x="85" y="29"/>
                  </a:lnTo>
                  <a:lnTo>
                    <a:pt x="92" y="27"/>
                  </a:lnTo>
                  <a:lnTo>
                    <a:pt x="98" y="22"/>
                  </a:lnTo>
                  <a:lnTo>
                    <a:pt x="105" y="19"/>
                  </a:lnTo>
                  <a:lnTo>
                    <a:pt x="112" y="16"/>
                  </a:lnTo>
                  <a:lnTo>
                    <a:pt x="120" y="14"/>
                  </a:lnTo>
                  <a:lnTo>
                    <a:pt x="129" y="8"/>
                  </a:lnTo>
                  <a:lnTo>
                    <a:pt x="136" y="10"/>
                  </a:lnTo>
                  <a:lnTo>
                    <a:pt x="136" y="13"/>
                  </a:lnTo>
                  <a:lnTo>
                    <a:pt x="135" y="17"/>
                  </a:lnTo>
                  <a:lnTo>
                    <a:pt x="132" y="22"/>
                  </a:lnTo>
                  <a:lnTo>
                    <a:pt x="127" y="31"/>
                  </a:lnTo>
                  <a:lnTo>
                    <a:pt x="118" y="34"/>
                  </a:lnTo>
                  <a:lnTo>
                    <a:pt x="111" y="37"/>
                  </a:lnTo>
                  <a:lnTo>
                    <a:pt x="112" y="44"/>
                  </a:lnTo>
                  <a:lnTo>
                    <a:pt x="117" y="45"/>
                  </a:lnTo>
                  <a:lnTo>
                    <a:pt x="123" y="43"/>
                  </a:lnTo>
                  <a:lnTo>
                    <a:pt x="130" y="40"/>
                  </a:lnTo>
                  <a:lnTo>
                    <a:pt x="139" y="32"/>
                  </a:lnTo>
                  <a:lnTo>
                    <a:pt x="147" y="28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64" y="31"/>
                  </a:lnTo>
                  <a:lnTo>
                    <a:pt x="160" y="39"/>
                  </a:lnTo>
                  <a:lnTo>
                    <a:pt x="153" y="42"/>
                  </a:lnTo>
                  <a:lnTo>
                    <a:pt x="147" y="47"/>
                  </a:lnTo>
                  <a:lnTo>
                    <a:pt x="139" y="52"/>
                  </a:lnTo>
                  <a:lnTo>
                    <a:pt x="132" y="56"/>
                  </a:lnTo>
                  <a:lnTo>
                    <a:pt x="127" y="61"/>
                  </a:lnTo>
                  <a:lnTo>
                    <a:pt x="124" y="69"/>
                  </a:lnTo>
                  <a:lnTo>
                    <a:pt x="130" y="68"/>
                  </a:lnTo>
                  <a:lnTo>
                    <a:pt x="139" y="66"/>
                  </a:lnTo>
                  <a:lnTo>
                    <a:pt x="146" y="62"/>
                  </a:lnTo>
                  <a:lnTo>
                    <a:pt x="153" y="60"/>
                  </a:lnTo>
                  <a:lnTo>
                    <a:pt x="160" y="56"/>
                  </a:lnTo>
                  <a:lnTo>
                    <a:pt x="167" y="53"/>
                  </a:lnTo>
                  <a:lnTo>
                    <a:pt x="175" y="52"/>
                  </a:lnTo>
                  <a:lnTo>
                    <a:pt x="185" y="53"/>
                  </a:lnTo>
                  <a:lnTo>
                    <a:pt x="187" y="60"/>
                  </a:lnTo>
                  <a:lnTo>
                    <a:pt x="188" y="69"/>
                  </a:lnTo>
                  <a:lnTo>
                    <a:pt x="177" y="72"/>
                  </a:lnTo>
                  <a:lnTo>
                    <a:pt x="168" y="75"/>
                  </a:lnTo>
                  <a:lnTo>
                    <a:pt x="157" y="79"/>
                  </a:lnTo>
                  <a:lnTo>
                    <a:pt x="147" y="82"/>
                  </a:lnTo>
                  <a:lnTo>
                    <a:pt x="135" y="83"/>
                  </a:lnTo>
                  <a:lnTo>
                    <a:pt x="126" y="84"/>
                  </a:lnTo>
                  <a:lnTo>
                    <a:pt x="114" y="85"/>
                  </a:lnTo>
                  <a:lnTo>
                    <a:pt x="104" y="87"/>
                  </a:lnTo>
                  <a:lnTo>
                    <a:pt x="92" y="87"/>
                  </a:lnTo>
                  <a:lnTo>
                    <a:pt x="81" y="89"/>
                  </a:lnTo>
                  <a:lnTo>
                    <a:pt x="70" y="90"/>
                  </a:lnTo>
                  <a:lnTo>
                    <a:pt x="59" y="93"/>
                  </a:lnTo>
                  <a:lnTo>
                    <a:pt x="48" y="95"/>
                  </a:lnTo>
                  <a:lnTo>
                    <a:pt x="39" y="99"/>
                  </a:lnTo>
                  <a:lnTo>
                    <a:pt x="30" y="103"/>
                  </a:lnTo>
                  <a:lnTo>
                    <a:pt x="23" y="109"/>
                  </a:lnTo>
                  <a:lnTo>
                    <a:pt x="18" y="103"/>
                  </a:lnTo>
                  <a:lnTo>
                    <a:pt x="14" y="98"/>
                  </a:lnTo>
                  <a:lnTo>
                    <a:pt x="11" y="93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2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8" y="28"/>
                  </a:lnTo>
                  <a:lnTo>
                    <a:pt x="11" y="20"/>
                  </a:lnTo>
                  <a:lnTo>
                    <a:pt x="17" y="16"/>
                  </a:lnTo>
                  <a:lnTo>
                    <a:pt x="24" y="10"/>
                  </a:lnTo>
                  <a:lnTo>
                    <a:pt x="34" y="8"/>
                  </a:lnTo>
                  <a:lnTo>
                    <a:pt x="34" y="15"/>
                  </a:lnTo>
                  <a:lnTo>
                    <a:pt x="30" y="22"/>
                  </a:lnTo>
                  <a:lnTo>
                    <a:pt x="27" y="29"/>
                  </a:lnTo>
                  <a:lnTo>
                    <a:pt x="27" y="37"/>
                  </a:lnTo>
                  <a:lnTo>
                    <a:pt x="35" y="33"/>
                  </a:lnTo>
                  <a:lnTo>
                    <a:pt x="44" y="30"/>
                  </a:lnTo>
                  <a:lnTo>
                    <a:pt x="50" y="26"/>
                  </a:lnTo>
                  <a:lnTo>
                    <a:pt x="58" y="20"/>
                  </a:lnTo>
                  <a:lnTo>
                    <a:pt x="64" y="15"/>
                  </a:lnTo>
                  <a:lnTo>
                    <a:pt x="70" y="9"/>
                  </a:lnTo>
                  <a:lnTo>
                    <a:pt x="77" y="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07" name="Freeform 459"/>
            <p:cNvSpPr/>
            <p:nvPr/>
          </p:nvSpPr>
          <p:spPr bwMode="auto">
            <a:xfrm>
              <a:off x="6644" y="3846"/>
              <a:ext cx="13" cy="5"/>
            </a:xfrm>
            <a:custGeom>
              <a:gdLst>
                <a:gd name="T0" fmla="*/ 0 w 53"/>
                <a:gd name="T1" fmla="*/ 0 h 16"/>
                <a:gd name="T2" fmla="*/ 0 w 53"/>
                <a:gd name="T3" fmla="*/ 0 h 16"/>
                <a:gd name="T4" fmla="*/ 0 w 53"/>
                <a:gd name="T5" fmla="*/ 0 h 16"/>
                <a:gd name="T6" fmla="*/ 0 w 53"/>
                <a:gd name="T7" fmla="*/ 0 h 16"/>
                <a:gd name="T8" fmla="*/ 0 w 53"/>
                <a:gd name="T9" fmla="*/ 0 h 16"/>
                <a:gd name="T10" fmla="*/ 0 w 53"/>
                <a:gd name="T11" fmla="*/ 0 h 16"/>
                <a:gd name="T12" fmla="*/ 0 w 53"/>
                <a:gd name="T13" fmla="*/ 0 h 16"/>
                <a:gd name="T14" fmla="*/ 0 w 53"/>
                <a:gd name="T15" fmla="*/ 0 h 16"/>
                <a:gd name="T16" fmla="*/ 0 w 53"/>
                <a:gd name="T17" fmla="*/ 0 h 16"/>
                <a:gd name="T18" fmla="*/ 0 w 53"/>
                <a:gd name="T19" fmla="*/ 0 h 16"/>
                <a:gd name="T20" fmla="*/ 0 w 53"/>
                <a:gd name="T21" fmla="*/ 0 h 16"/>
                <a:gd name="T22" fmla="*/ 0 w 53"/>
                <a:gd name="T23" fmla="*/ 0 h 16"/>
                <a:gd name="T24" fmla="*/ 0 w 53"/>
                <a:gd name="T25" fmla="*/ 0 h 16"/>
                <a:gd name="T26" fmla="*/ 0 w 53"/>
                <a:gd name="T27" fmla="*/ 0 h 16"/>
                <a:gd name="T28" fmla="*/ 0 w 53"/>
                <a:gd name="T29" fmla="*/ 0 h 16"/>
                <a:gd name="T30" fmla="*/ 0 w 53"/>
                <a:gd name="T31" fmla="*/ 0 h 16"/>
                <a:gd name="T32" fmla="*/ 0 w 53"/>
                <a:gd name="T33" fmla="*/ 0 h 16"/>
                <a:gd name="T34" fmla="*/ 0 w 53"/>
                <a:gd name="T35" fmla="*/ 0 h 16"/>
                <a:gd name="T36" fmla="*/ 0 w 53"/>
                <a:gd name="T37" fmla="*/ 0 h 16"/>
                <a:gd name="T38" fmla="*/ 0 w 53"/>
                <a:gd name="T39" fmla="*/ 0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6"/>
                <a:gd name="T62" fmla="*/ 53 w 53"/>
                <a:gd name="T63" fmla="*/ 16 h 16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" h="16">
                  <a:moveTo>
                    <a:pt x="23" y="0"/>
                  </a:moveTo>
                  <a:lnTo>
                    <a:pt x="27" y="1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5" y="4"/>
                  </a:lnTo>
                  <a:lnTo>
                    <a:pt x="50" y="9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5"/>
                  </a:lnTo>
                  <a:lnTo>
                    <a:pt x="15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08" name="Freeform 460"/>
            <p:cNvSpPr/>
            <p:nvPr/>
          </p:nvSpPr>
          <p:spPr bwMode="auto">
            <a:xfrm>
              <a:off x="6642" y="3855"/>
              <a:ext cx="20" cy="3"/>
            </a:xfrm>
            <a:custGeom>
              <a:gdLst>
                <a:gd name="T0" fmla="*/ 0 w 78"/>
                <a:gd name="T1" fmla="*/ 0 h 13"/>
                <a:gd name="T2" fmla="*/ 0 w 78"/>
                <a:gd name="T3" fmla="*/ 0 h 13"/>
                <a:gd name="T4" fmla="*/ 0 w 78"/>
                <a:gd name="T5" fmla="*/ 0 h 13"/>
                <a:gd name="T6" fmla="*/ 0 w 78"/>
                <a:gd name="T7" fmla="*/ 0 h 13"/>
                <a:gd name="T8" fmla="*/ 0 w 78"/>
                <a:gd name="T9" fmla="*/ 0 h 13"/>
                <a:gd name="T10" fmla="*/ 0 w 78"/>
                <a:gd name="T11" fmla="*/ 0 h 13"/>
                <a:gd name="T12" fmla="*/ 0 w 78"/>
                <a:gd name="T13" fmla="*/ 0 h 13"/>
                <a:gd name="T14" fmla="*/ 0 w 78"/>
                <a:gd name="T15" fmla="*/ 0 h 13"/>
                <a:gd name="T16" fmla="*/ 0 w 78"/>
                <a:gd name="T17" fmla="*/ 0 h 13"/>
                <a:gd name="T18" fmla="*/ 0 w 78"/>
                <a:gd name="T19" fmla="*/ 0 h 13"/>
                <a:gd name="T20" fmla="*/ 0 w 78"/>
                <a:gd name="T21" fmla="*/ 0 h 13"/>
                <a:gd name="T22" fmla="*/ 0 w 78"/>
                <a:gd name="T23" fmla="*/ 0 h 13"/>
                <a:gd name="T24" fmla="*/ 0 w 78"/>
                <a:gd name="T25" fmla="*/ 0 h 13"/>
                <a:gd name="T26" fmla="*/ 0 w 78"/>
                <a:gd name="T27" fmla="*/ 0 h 13"/>
                <a:gd name="T28" fmla="*/ 0 w 78"/>
                <a:gd name="T29" fmla="*/ 0 h 13"/>
                <a:gd name="T30" fmla="*/ 0 w 78"/>
                <a:gd name="T31" fmla="*/ 0 h 13"/>
                <a:gd name="T32" fmla="*/ 0 w 78"/>
                <a:gd name="T33" fmla="*/ 0 h 13"/>
                <a:gd name="T34" fmla="*/ 0 w 78"/>
                <a:gd name="T35" fmla="*/ 0 h 13"/>
                <a:gd name="T36" fmla="*/ 0 w 78"/>
                <a:gd name="T37" fmla="*/ 0 h 13"/>
                <a:gd name="T38" fmla="*/ 0 w 78"/>
                <a:gd name="T39" fmla="*/ 0 h 13"/>
                <a:gd name="T40" fmla="*/ 0 w 78"/>
                <a:gd name="T41" fmla="*/ 0 h 13"/>
                <a:gd name="T42" fmla="*/ 0 w 78"/>
                <a:gd name="T43" fmla="*/ 0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3"/>
                <a:gd name="T68" fmla="*/ 78 w 78"/>
                <a:gd name="T69" fmla="*/ 13 h 13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3">
                  <a:moveTo>
                    <a:pt x="4" y="1"/>
                  </a:moveTo>
                  <a:lnTo>
                    <a:pt x="1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4"/>
                  </a:lnTo>
                  <a:lnTo>
                    <a:pt x="69" y="6"/>
                  </a:lnTo>
                  <a:lnTo>
                    <a:pt x="78" y="11"/>
                  </a:lnTo>
                  <a:lnTo>
                    <a:pt x="71" y="9"/>
                  </a:lnTo>
                  <a:lnTo>
                    <a:pt x="63" y="9"/>
                  </a:lnTo>
                  <a:lnTo>
                    <a:pt x="53" y="10"/>
                  </a:lnTo>
                  <a:lnTo>
                    <a:pt x="44" y="11"/>
                  </a:lnTo>
                  <a:lnTo>
                    <a:pt x="35" y="11"/>
                  </a:lnTo>
                  <a:lnTo>
                    <a:pt x="25" y="12"/>
                  </a:lnTo>
                  <a:lnTo>
                    <a:pt x="16" y="12"/>
                  </a:lnTo>
                  <a:lnTo>
                    <a:pt x="10" y="13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09" name="Freeform 461"/>
            <p:cNvSpPr/>
            <p:nvPr/>
          </p:nvSpPr>
          <p:spPr bwMode="auto">
            <a:xfrm>
              <a:off x="6957" y="3855"/>
              <a:ext cx="51" cy="24"/>
            </a:xfrm>
            <a:custGeom>
              <a:gdLst>
                <a:gd name="T0" fmla="*/ 0 w 202"/>
                <a:gd name="T1" fmla="*/ 0 h 99"/>
                <a:gd name="T2" fmla="*/ 0 w 202"/>
                <a:gd name="T3" fmla="*/ 0 h 99"/>
                <a:gd name="T4" fmla="*/ 0 w 202"/>
                <a:gd name="T5" fmla="*/ 0 h 99"/>
                <a:gd name="T6" fmla="*/ 0 w 202"/>
                <a:gd name="T7" fmla="*/ 0 h 99"/>
                <a:gd name="T8" fmla="*/ 0 w 202"/>
                <a:gd name="T9" fmla="*/ 0 h 99"/>
                <a:gd name="T10" fmla="*/ 0 w 202"/>
                <a:gd name="T11" fmla="*/ 0 h 99"/>
                <a:gd name="T12" fmla="*/ 0 w 202"/>
                <a:gd name="T13" fmla="*/ 0 h 99"/>
                <a:gd name="T14" fmla="*/ 0 w 202"/>
                <a:gd name="T15" fmla="*/ 0 h 99"/>
                <a:gd name="T16" fmla="*/ 0 w 202"/>
                <a:gd name="T17" fmla="*/ 0 h 99"/>
                <a:gd name="T18" fmla="*/ 0 w 202"/>
                <a:gd name="T19" fmla="*/ 0 h 99"/>
                <a:gd name="T20" fmla="*/ 0 w 202"/>
                <a:gd name="T21" fmla="*/ 0 h 99"/>
                <a:gd name="T22" fmla="*/ 0 w 202"/>
                <a:gd name="T23" fmla="*/ 0 h 99"/>
                <a:gd name="T24" fmla="*/ 0 w 202"/>
                <a:gd name="T25" fmla="*/ 0 h 99"/>
                <a:gd name="T26" fmla="*/ 0 w 202"/>
                <a:gd name="T27" fmla="*/ 0 h 99"/>
                <a:gd name="T28" fmla="*/ 0 w 202"/>
                <a:gd name="T29" fmla="*/ 0 h 99"/>
                <a:gd name="T30" fmla="*/ 0 w 202"/>
                <a:gd name="T31" fmla="*/ 0 h 99"/>
                <a:gd name="T32" fmla="*/ 0 w 202"/>
                <a:gd name="T33" fmla="*/ 0 h 99"/>
                <a:gd name="T34" fmla="*/ 0 w 202"/>
                <a:gd name="T35" fmla="*/ 0 h 99"/>
                <a:gd name="T36" fmla="*/ 0 w 202"/>
                <a:gd name="T37" fmla="*/ 0 h 99"/>
                <a:gd name="T38" fmla="*/ 0 w 202"/>
                <a:gd name="T39" fmla="*/ 0 h 99"/>
                <a:gd name="T40" fmla="*/ 0 w 202"/>
                <a:gd name="T41" fmla="*/ 0 h 99"/>
                <a:gd name="T42" fmla="*/ 0 w 202"/>
                <a:gd name="T43" fmla="*/ 0 h 99"/>
                <a:gd name="T44" fmla="*/ 0 w 202"/>
                <a:gd name="T45" fmla="*/ 0 h 99"/>
                <a:gd name="T46" fmla="*/ 0 w 202"/>
                <a:gd name="T47" fmla="*/ 0 h 99"/>
                <a:gd name="T48" fmla="*/ 0 w 202"/>
                <a:gd name="T49" fmla="*/ 0 h 99"/>
                <a:gd name="T50" fmla="*/ 0 w 202"/>
                <a:gd name="T51" fmla="*/ 0 h 99"/>
                <a:gd name="T52" fmla="*/ 0 w 202"/>
                <a:gd name="T53" fmla="*/ 0 h 99"/>
                <a:gd name="T54" fmla="*/ 0 w 202"/>
                <a:gd name="T55" fmla="*/ 0 h 99"/>
                <a:gd name="T56" fmla="*/ 0 w 202"/>
                <a:gd name="T57" fmla="*/ 0 h 99"/>
                <a:gd name="T58" fmla="*/ 0 w 202"/>
                <a:gd name="T59" fmla="*/ 0 h 99"/>
                <a:gd name="T60" fmla="*/ 0 w 202"/>
                <a:gd name="T61" fmla="*/ 0 h 99"/>
                <a:gd name="T62" fmla="*/ 0 w 202"/>
                <a:gd name="T63" fmla="*/ 0 h 99"/>
                <a:gd name="T64" fmla="*/ 0 w 202"/>
                <a:gd name="T65" fmla="*/ 0 h 99"/>
                <a:gd name="T66" fmla="*/ 0 w 202"/>
                <a:gd name="T67" fmla="*/ 0 h 99"/>
                <a:gd name="T68" fmla="*/ 0 w 202"/>
                <a:gd name="T69" fmla="*/ 0 h 99"/>
                <a:gd name="T70" fmla="*/ 0 w 202"/>
                <a:gd name="T71" fmla="*/ 0 h 99"/>
                <a:gd name="T72" fmla="*/ 0 w 202"/>
                <a:gd name="T73" fmla="*/ 0 h 99"/>
                <a:gd name="T74" fmla="*/ 0 w 202"/>
                <a:gd name="T75" fmla="*/ 0 h 99"/>
                <a:gd name="T76" fmla="*/ 0 w 202"/>
                <a:gd name="T77" fmla="*/ 0 h 99"/>
                <a:gd name="T78" fmla="*/ 0 w 202"/>
                <a:gd name="T79" fmla="*/ 0 h 99"/>
                <a:gd name="T80" fmla="*/ 0 w 202"/>
                <a:gd name="T81" fmla="*/ 0 h 99"/>
                <a:gd name="T82" fmla="*/ 0 w 202"/>
                <a:gd name="T83" fmla="*/ 0 h 99"/>
                <a:gd name="T84" fmla="*/ 0 w 202"/>
                <a:gd name="T85" fmla="*/ 0 h 99"/>
                <a:gd name="T86" fmla="*/ 0 w 202"/>
                <a:gd name="T87" fmla="*/ 0 h 99"/>
                <a:gd name="T88" fmla="*/ 0 w 202"/>
                <a:gd name="T89" fmla="*/ 0 h 99"/>
                <a:gd name="T90" fmla="*/ 0 w 202"/>
                <a:gd name="T91" fmla="*/ 0 h 99"/>
                <a:gd name="T92" fmla="*/ 0 w 202"/>
                <a:gd name="T93" fmla="*/ 0 h 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2"/>
                <a:gd name="T142" fmla="*/ 0 h 99"/>
                <a:gd name="T143" fmla="*/ 202 w 202"/>
                <a:gd name="T144" fmla="*/ 99 h 99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1" h="99">
                  <a:moveTo>
                    <a:pt x="172" y="0"/>
                  </a:moveTo>
                  <a:lnTo>
                    <a:pt x="178" y="6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71" y="20"/>
                  </a:lnTo>
                  <a:lnTo>
                    <a:pt x="163" y="24"/>
                  </a:lnTo>
                  <a:lnTo>
                    <a:pt x="159" y="29"/>
                  </a:lnTo>
                  <a:lnTo>
                    <a:pt x="150" y="33"/>
                  </a:lnTo>
                  <a:lnTo>
                    <a:pt x="144" y="36"/>
                  </a:lnTo>
                  <a:lnTo>
                    <a:pt x="138" y="40"/>
                  </a:lnTo>
                  <a:lnTo>
                    <a:pt x="134" y="46"/>
                  </a:lnTo>
                  <a:lnTo>
                    <a:pt x="140" y="45"/>
                  </a:lnTo>
                  <a:lnTo>
                    <a:pt x="148" y="44"/>
                  </a:lnTo>
                  <a:lnTo>
                    <a:pt x="154" y="40"/>
                  </a:lnTo>
                  <a:lnTo>
                    <a:pt x="161" y="38"/>
                  </a:lnTo>
                  <a:lnTo>
                    <a:pt x="168" y="35"/>
                  </a:lnTo>
                  <a:lnTo>
                    <a:pt x="174" y="31"/>
                  </a:lnTo>
                  <a:lnTo>
                    <a:pt x="181" y="26"/>
                  </a:lnTo>
                  <a:lnTo>
                    <a:pt x="189" y="24"/>
                  </a:lnTo>
                  <a:lnTo>
                    <a:pt x="192" y="30"/>
                  </a:lnTo>
                  <a:lnTo>
                    <a:pt x="193" y="35"/>
                  </a:lnTo>
                  <a:lnTo>
                    <a:pt x="187" y="43"/>
                  </a:lnTo>
                  <a:lnTo>
                    <a:pt x="184" y="51"/>
                  </a:lnTo>
                  <a:lnTo>
                    <a:pt x="192" y="47"/>
                  </a:lnTo>
                  <a:lnTo>
                    <a:pt x="197" y="51"/>
                  </a:lnTo>
                  <a:lnTo>
                    <a:pt x="199" y="55"/>
                  </a:lnTo>
                  <a:lnTo>
                    <a:pt x="201" y="59"/>
                  </a:lnTo>
                  <a:lnTo>
                    <a:pt x="201" y="64"/>
                  </a:lnTo>
                  <a:lnTo>
                    <a:pt x="202" y="70"/>
                  </a:lnTo>
                  <a:lnTo>
                    <a:pt x="192" y="71"/>
                  </a:lnTo>
                  <a:lnTo>
                    <a:pt x="183" y="73"/>
                  </a:lnTo>
                  <a:lnTo>
                    <a:pt x="173" y="76"/>
                  </a:lnTo>
                  <a:lnTo>
                    <a:pt x="162" y="78"/>
                  </a:lnTo>
                  <a:lnTo>
                    <a:pt x="151" y="82"/>
                  </a:lnTo>
                  <a:lnTo>
                    <a:pt x="140" y="85"/>
                  </a:lnTo>
                  <a:lnTo>
                    <a:pt x="130" y="88"/>
                  </a:lnTo>
                  <a:lnTo>
                    <a:pt x="119" y="91"/>
                  </a:lnTo>
                  <a:lnTo>
                    <a:pt x="107" y="93"/>
                  </a:lnTo>
                  <a:lnTo>
                    <a:pt x="96" y="96"/>
                  </a:lnTo>
                  <a:lnTo>
                    <a:pt x="84" y="97"/>
                  </a:lnTo>
                  <a:lnTo>
                    <a:pt x="73" y="98"/>
                  </a:lnTo>
                  <a:lnTo>
                    <a:pt x="62" y="97"/>
                  </a:lnTo>
                  <a:lnTo>
                    <a:pt x="51" y="96"/>
                  </a:lnTo>
                  <a:lnTo>
                    <a:pt x="42" y="92"/>
                  </a:lnTo>
                  <a:lnTo>
                    <a:pt x="33" y="89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4" y="97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1" y="79"/>
                  </a:lnTo>
                  <a:lnTo>
                    <a:pt x="0" y="71"/>
                  </a:lnTo>
                  <a:lnTo>
                    <a:pt x="2" y="62"/>
                  </a:lnTo>
                  <a:lnTo>
                    <a:pt x="6" y="52"/>
                  </a:lnTo>
                  <a:lnTo>
                    <a:pt x="10" y="45"/>
                  </a:lnTo>
                  <a:lnTo>
                    <a:pt x="18" y="36"/>
                  </a:lnTo>
                  <a:lnTo>
                    <a:pt x="26" y="30"/>
                  </a:lnTo>
                  <a:lnTo>
                    <a:pt x="33" y="23"/>
                  </a:lnTo>
                  <a:lnTo>
                    <a:pt x="42" y="17"/>
                  </a:lnTo>
                  <a:lnTo>
                    <a:pt x="49" y="10"/>
                  </a:lnTo>
                  <a:lnTo>
                    <a:pt x="56" y="4"/>
                  </a:lnTo>
                  <a:lnTo>
                    <a:pt x="63" y="5"/>
                  </a:lnTo>
                  <a:lnTo>
                    <a:pt x="67" y="8"/>
                  </a:lnTo>
                  <a:lnTo>
                    <a:pt x="67" y="11"/>
                  </a:lnTo>
                  <a:lnTo>
                    <a:pt x="66" y="15"/>
                  </a:lnTo>
                  <a:lnTo>
                    <a:pt x="57" y="22"/>
                  </a:lnTo>
                  <a:lnTo>
                    <a:pt x="48" y="30"/>
                  </a:lnTo>
                  <a:lnTo>
                    <a:pt x="55" y="30"/>
                  </a:lnTo>
                  <a:lnTo>
                    <a:pt x="61" y="30"/>
                  </a:lnTo>
                  <a:lnTo>
                    <a:pt x="67" y="27"/>
                  </a:lnTo>
                  <a:lnTo>
                    <a:pt x="73" y="25"/>
                  </a:lnTo>
                  <a:lnTo>
                    <a:pt x="79" y="22"/>
                  </a:lnTo>
                  <a:lnTo>
                    <a:pt x="84" y="19"/>
                  </a:lnTo>
                  <a:lnTo>
                    <a:pt x="91" y="15"/>
                  </a:lnTo>
                  <a:lnTo>
                    <a:pt x="97" y="12"/>
                  </a:lnTo>
                  <a:lnTo>
                    <a:pt x="103" y="9"/>
                  </a:lnTo>
                  <a:lnTo>
                    <a:pt x="113" y="8"/>
                  </a:lnTo>
                  <a:lnTo>
                    <a:pt x="113" y="13"/>
                  </a:lnTo>
                  <a:lnTo>
                    <a:pt x="110" y="19"/>
                  </a:lnTo>
                  <a:lnTo>
                    <a:pt x="106" y="23"/>
                  </a:lnTo>
                  <a:lnTo>
                    <a:pt x="102" y="27"/>
                  </a:lnTo>
                  <a:lnTo>
                    <a:pt x="95" y="32"/>
                  </a:lnTo>
                  <a:lnTo>
                    <a:pt x="90" y="36"/>
                  </a:lnTo>
                  <a:lnTo>
                    <a:pt x="85" y="42"/>
                  </a:lnTo>
                  <a:lnTo>
                    <a:pt x="84" y="47"/>
                  </a:lnTo>
                  <a:lnTo>
                    <a:pt x="95" y="44"/>
                  </a:lnTo>
                  <a:lnTo>
                    <a:pt x="107" y="39"/>
                  </a:lnTo>
                  <a:lnTo>
                    <a:pt x="118" y="33"/>
                  </a:lnTo>
                  <a:lnTo>
                    <a:pt x="128" y="26"/>
                  </a:lnTo>
                  <a:lnTo>
                    <a:pt x="138" y="19"/>
                  </a:lnTo>
                  <a:lnTo>
                    <a:pt x="149" y="13"/>
                  </a:lnTo>
                  <a:lnTo>
                    <a:pt x="161" y="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10" name="Freeform 462"/>
            <p:cNvSpPr/>
            <p:nvPr/>
          </p:nvSpPr>
          <p:spPr bwMode="auto">
            <a:xfrm>
              <a:off x="6927" y="3858"/>
              <a:ext cx="5" cy="3"/>
            </a:xfrm>
            <a:custGeom>
              <a:gdLst>
                <a:gd name="T0" fmla="*/ 0 w 22"/>
                <a:gd name="T1" fmla="*/ 0 h 13"/>
                <a:gd name="T2" fmla="*/ 0 w 22"/>
                <a:gd name="T3" fmla="*/ 0 h 13"/>
                <a:gd name="T4" fmla="*/ 0 w 22"/>
                <a:gd name="T5" fmla="*/ 0 h 13"/>
                <a:gd name="T6" fmla="*/ 0 w 22"/>
                <a:gd name="T7" fmla="*/ 0 h 13"/>
                <a:gd name="T8" fmla="*/ 0 w 22"/>
                <a:gd name="T9" fmla="*/ 0 h 13"/>
                <a:gd name="T10" fmla="*/ 0 w 22"/>
                <a:gd name="T11" fmla="*/ 0 h 13"/>
                <a:gd name="T12" fmla="*/ 0 w 22"/>
                <a:gd name="T13" fmla="*/ 0 h 13"/>
                <a:gd name="T14" fmla="*/ 0 w 22"/>
                <a:gd name="T15" fmla="*/ 0 h 13"/>
                <a:gd name="T16" fmla="*/ 0 w 22"/>
                <a:gd name="T17" fmla="*/ 0 h 13"/>
                <a:gd name="T18" fmla="*/ 0 w 22"/>
                <a:gd name="T19" fmla="*/ 0 h 13"/>
                <a:gd name="T20" fmla="*/ 0 w 22"/>
                <a:gd name="T21" fmla="*/ 0 h 13"/>
                <a:gd name="T22" fmla="*/ 0 w 22"/>
                <a:gd name="T23" fmla="*/ 0 h 13"/>
                <a:gd name="T24" fmla="*/ 0 w 22"/>
                <a:gd name="T25" fmla="*/ 0 h 13"/>
                <a:gd name="T26" fmla="*/ 0 w 22"/>
                <a:gd name="T27" fmla="*/ 0 h 13"/>
                <a:gd name="T28" fmla="*/ 0 w 22"/>
                <a:gd name="T29" fmla="*/ 0 h 13"/>
                <a:gd name="T30" fmla="*/ 0 w 22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13"/>
                <a:gd name="T50" fmla="*/ 22 w 22"/>
                <a:gd name="T51" fmla="*/ 13 h 13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13">
                  <a:moveTo>
                    <a:pt x="6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11" name="Freeform 463"/>
            <p:cNvSpPr/>
            <p:nvPr/>
          </p:nvSpPr>
          <p:spPr bwMode="auto">
            <a:xfrm>
              <a:off x="6876" y="3860"/>
              <a:ext cx="52" cy="29"/>
            </a:xfrm>
            <a:custGeom>
              <a:gdLst>
                <a:gd name="T0" fmla="*/ 0 w 208"/>
                <a:gd name="T1" fmla="*/ 0 h 116"/>
                <a:gd name="T2" fmla="*/ 0 w 208"/>
                <a:gd name="T3" fmla="*/ 0 h 116"/>
                <a:gd name="T4" fmla="*/ 0 w 208"/>
                <a:gd name="T5" fmla="*/ 0 h 116"/>
                <a:gd name="T6" fmla="*/ 0 w 208"/>
                <a:gd name="T7" fmla="*/ 0 h 116"/>
                <a:gd name="T8" fmla="*/ 0 w 208"/>
                <a:gd name="T9" fmla="*/ 0 h 116"/>
                <a:gd name="T10" fmla="*/ 0 w 208"/>
                <a:gd name="T11" fmla="*/ 0 h 116"/>
                <a:gd name="T12" fmla="*/ 0 w 208"/>
                <a:gd name="T13" fmla="*/ 0 h 116"/>
                <a:gd name="T14" fmla="*/ 0 w 208"/>
                <a:gd name="T15" fmla="*/ 0 h 116"/>
                <a:gd name="T16" fmla="*/ 0 w 208"/>
                <a:gd name="T17" fmla="*/ 0 h 116"/>
                <a:gd name="T18" fmla="*/ 0 w 208"/>
                <a:gd name="T19" fmla="*/ 0 h 116"/>
                <a:gd name="T20" fmla="*/ 0 w 208"/>
                <a:gd name="T21" fmla="*/ 0 h 116"/>
                <a:gd name="T22" fmla="*/ 0 w 208"/>
                <a:gd name="T23" fmla="*/ 0 h 116"/>
                <a:gd name="T24" fmla="*/ 0 w 208"/>
                <a:gd name="T25" fmla="*/ 0 h 116"/>
                <a:gd name="T26" fmla="*/ 0 w 208"/>
                <a:gd name="T27" fmla="*/ 0 h 116"/>
                <a:gd name="T28" fmla="*/ 0 w 208"/>
                <a:gd name="T29" fmla="*/ 0 h 116"/>
                <a:gd name="T30" fmla="*/ 0 w 208"/>
                <a:gd name="T31" fmla="*/ 0 h 116"/>
                <a:gd name="T32" fmla="*/ 0 w 208"/>
                <a:gd name="T33" fmla="*/ 0 h 116"/>
                <a:gd name="T34" fmla="*/ 0 w 208"/>
                <a:gd name="T35" fmla="*/ 0 h 116"/>
                <a:gd name="T36" fmla="*/ 0 w 208"/>
                <a:gd name="T37" fmla="*/ 0 h 116"/>
                <a:gd name="T38" fmla="*/ 0 w 208"/>
                <a:gd name="T39" fmla="*/ 0 h 116"/>
                <a:gd name="T40" fmla="*/ 0 w 208"/>
                <a:gd name="T41" fmla="*/ 0 h 116"/>
                <a:gd name="T42" fmla="*/ 0 w 208"/>
                <a:gd name="T43" fmla="*/ 0 h 116"/>
                <a:gd name="T44" fmla="*/ 0 w 208"/>
                <a:gd name="T45" fmla="*/ 0 h 116"/>
                <a:gd name="T46" fmla="*/ 0 w 208"/>
                <a:gd name="T47" fmla="*/ 0 h 116"/>
                <a:gd name="T48" fmla="*/ 0 w 208"/>
                <a:gd name="T49" fmla="*/ 0 h 116"/>
                <a:gd name="T50" fmla="*/ 0 w 208"/>
                <a:gd name="T51" fmla="*/ 0 h 116"/>
                <a:gd name="T52" fmla="*/ 0 w 208"/>
                <a:gd name="T53" fmla="*/ 0 h 116"/>
                <a:gd name="T54" fmla="*/ 0 w 208"/>
                <a:gd name="T55" fmla="*/ 0 h 116"/>
                <a:gd name="T56" fmla="*/ 0 w 208"/>
                <a:gd name="T57" fmla="*/ 0 h 116"/>
                <a:gd name="T58" fmla="*/ 0 w 208"/>
                <a:gd name="T59" fmla="*/ 0 h 116"/>
                <a:gd name="T60" fmla="*/ 0 w 208"/>
                <a:gd name="T61" fmla="*/ 0 h 116"/>
                <a:gd name="T62" fmla="*/ 0 w 208"/>
                <a:gd name="T63" fmla="*/ 0 h 116"/>
                <a:gd name="T64" fmla="*/ 0 w 208"/>
                <a:gd name="T65" fmla="*/ 0 h 116"/>
                <a:gd name="T66" fmla="*/ 0 w 208"/>
                <a:gd name="T67" fmla="*/ 0 h 116"/>
                <a:gd name="T68" fmla="*/ 0 w 208"/>
                <a:gd name="T69" fmla="*/ 0 h 116"/>
                <a:gd name="T70" fmla="*/ 0 w 208"/>
                <a:gd name="T71" fmla="*/ 0 h 116"/>
                <a:gd name="T72" fmla="*/ 0 w 208"/>
                <a:gd name="T73" fmla="*/ 0 h 116"/>
                <a:gd name="T74" fmla="*/ 0 w 208"/>
                <a:gd name="T75" fmla="*/ 0 h 116"/>
                <a:gd name="T76" fmla="*/ 0 w 208"/>
                <a:gd name="T77" fmla="*/ 0 h 116"/>
                <a:gd name="T78" fmla="*/ 0 w 208"/>
                <a:gd name="T79" fmla="*/ 0 h 116"/>
                <a:gd name="T80" fmla="*/ 0 w 208"/>
                <a:gd name="T81" fmla="*/ 0 h 116"/>
                <a:gd name="T82" fmla="*/ 0 w 208"/>
                <a:gd name="T83" fmla="*/ 0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8"/>
                <a:gd name="T127" fmla="*/ 0 h 116"/>
                <a:gd name="T128" fmla="*/ 208 w 208"/>
                <a:gd name="T129" fmla="*/ 116 h 116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8" h="115">
                  <a:moveTo>
                    <a:pt x="122" y="0"/>
                  </a:moveTo>
                  <a:lnTo>
                    <a:pt x="130" y="1"/>
                  </a:lnTo>
                  <a:lnTo>
                    <a:pt x="136" y="4"/>
                  </a:lnTo>
                  <a:lnTo>
                    <a:pt x="137" y="6"/>
                  </a:lnTo>
                  <a:lnTo>
                    <a:pt x="136" y="12"/>
                  </a:lnTo>
                  <a:lnTo>
                    <a:pt x="129" y="16"/>
                  </a:lnTo>
                  <a:lnTo>
                    <a:pt x="122" y="23"/>
                  </a:lnTo>
                  <a:lnTo>
                    <a:pt x="112" y="28"/>
                  </a:lnTo>
                  <a:lnTo>
                    <a:pt x="105" y="36"/>
                  </a:lnTo>
                  <a:lnTo>
                    <a:pt x="102" y="47"/>
                  </a:lnTo>
                  <a:lnTo>
                    <a:pt x="112" y="45"/>
                  </a:lnTo>
                  <a:lnTo>
                    <a:pt x="123" y="40"/>
                  </a:lnTo>
                  <a:lnTo>
                    <a:pt x="128" y="36"/>
                  </a:lnTo>
                  <a:lnTo>
                    <a:pt x="135" y="32"/>
                  </a:lnTo>
                  <a:lnTo>
                    <a:pt x="140" y="28"/>
                  </a:lnTo>
                  <a:lnTo>
                    <a:pt x="147" y="26"/>
                  </a:lnTo>
                  <a:lnTo>
                    <a:pt x="157" y="19"/>
                  </a:lnTo>
                  <a:lnTo>
                    <a:pt x="168" y="18"/>
                  </a:lnTo>
                  <a:lnTo>
                    <a:pt x="172" y="19"/>
                  </a:lnTo>
                  <a:lnTo>
                    <a:pt x="176" y="23"/>
                  </a:lnTo>
                  <a:lnTo>
                    <a:pt x="180" y="27"/>
                  </a:lnTo>
                  <a:lnTo>
                    <a:pt x="184" y="36"/>
                  </a:lnTo>
                  <a:lnTo>
                    <a:pt x="176" y="32"/>
                  </a:lnTo>
                  <a:lnTo>
                    <a:pt x="170" y="33"/>
                  </a:lnTo>
                  <a:lnTo>
                    <a:pt x="164" y="36"/>
                  </a:lnTo>
                  <a:lnTo>
                    <a:pt x="162" y="41"/>
                  </a:lnTo>
                  <a:lnTo>
                    <a:pt x="158" y="47"/>
                  </a:lnTo>
                  <a:lnTo>
                    <a:pt x="158" y="54"/>
                  </a:lnTo>
                  <a:lnTo>
                    <a:pt x="159" y="59"/>
                  </a:lnTo>
                  <a:lnTo>
                    <a:pt x="164" y="66"/>
                  </a:lnTo>
                  <a:lnTo>
                    <a:pt x="172" y="59"/>
                  </a:lnTo>
                  <a:lnTo>
                    <a:pt x="180" y="56"/>
                  </a:lnTo>
                  <a:lnTo>
                    <a:pt x="187" y="53"/>
                  </a:lnTo>
                  <a:lnTo>
                    <a:pt x="198" y="54"/>
                  </a:lnTo>
                  <a:lnTo>
                    <a:pt x="198" y="58"/>
                  </a:lnTo>
                  <a:lnTo>
                    <a:pt x="204" y="62"/>
                  </a:lnTo>
                  <a:lnTo>
                    <a:pt x="200" y="68"/>
                  </a:lnTo>
                  <a:lnTo>
                    <a:pt x="198" y="73"/>
                  </a:lnTo>
                  <a:lnTo>
                    <a:pt x="202" y="75"/>
                  </a:lnTo>
                  <a:lnTo>
                    <a:pt x="207" y="78"/>
                  </a:lnTo>
                  <a:lnTo>
                    <a:pt x="207" y="81"/>
                  </a:lnTo>
                  <a:lnTo>
                    <a:pt x="208" y="87"/>
                  </a:lnTo>
                  <a:lnTo>
                    <a:pt x="206" y="92"/>
                  </a:lnTo>
                  <a:lnTo>
                    <a:pt x="205" y="98"/>
                  </a:lnTo>
                  <a:lnTo>
                    <a:pt x="205" y="103"/>
                  </a:lnTo>
                  <a:lnTo>
                    <a:pt x="206" y="109"/>
                  </a:lnTo>
                  <a:lnTo>
                    <a:pt x="193" y="109"/>
                  </a:lnTo>
                  <a:lnTo>
                    <a:pt x="181" y="110"/>
                  </a:lnTo>
                  <a:lnTo>
                    <a:pt x="168" y="110"/>
                  </a:lnTo>
                  <a:lnTo>
                    <a:pt x="155" y="111"/>
                  </a:lnTo>
                  <a:lnTo>
                    <a:pt x="142" y="112"/>
                  </a:lnTo>
                  <a:lnTo>
                    <a:pt x="129" y="113"/>
                  </a:lnTo>
                  <a:lnTo>
                    <a:pt x="117" y="115"/>
                  </a:lnTo>
                  <a:lnTo>
                    <a:pt x="105" y="116"/>
                  </a:lnTo>
                  <a:lnTo>
                    <a:pt x="93" y="115"/>
                  </a:lnTo>
                  <a:lnTo>
                    <a:pt x="80" y="115"/>
                  </a:lnTo>
                  <a:lnTo>
                    <a:pt x="68" y="113"/>
                  </a:lnTo>
                  <a:lnTo>
                    <a:pt x="57" y="113"/>
                  </a:lnTo>
                  <a:lnTo>
                    <a:pt x="43" y="111"/>
                  </a:lnTo>
                  <a:lnTo>
                    <a:pt x="33" y="110"/>
                  </a:lnTo>
                  <a:lnTo>
                    <a:pt x="21" y="108"/>
                  </a:lnTo>
                  <a:lnTo>
                    <a:pt x="11" y="105"/>
                  </a:lnTo>
                  <a:lnTo>
                    <a:pt x="5" y="99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3" y="68"/>
                  </a:lnTo>
                  <a:lnTo>
                    <a:pt x="6" y="62"/>
                  </a:lnTo>
                  <a:lnTo>
                    <a:pt x="11" y="56"/>
                  </a:lnTo>
                  <a:lnTo>
                    <a:pt x="13" y="49"/>
                  </a:lnTo>
                  <a:lnTo>
                    <a:pt x="19" y="43"/>
                  </a:lnTo>
                  <a:lnTo>
                    <a:pt x="24" y="38"/>
                  </a:lnTo>
                  <a:lnTo>
                    <a:pt x="30" y="35"/>
                  </a:lnTo>
                  <a:lnTo>
                    <a:pt x="41" y="27"/>
                  </a:lnTo>
                  <a:lnTo>
                    <a:pt x="52" y="26"/>
                  </a:lnTo>
                  <a:lnTo>
                    <a:pt x="59" y="32"/>
                  </a:lnTo>
                  <a:lnTo>
                    <a:pt x="69" y="36"/>
                  </a:lnTo>
                  <a:lnTo>
                    <a:pt x="76" y="32"/>
                  </a:lnTo>
                  <a:lnTo>
                    <a:pt x="86" y="27"/>
                  </a:lnTo>
                  <a:lnTo>
                    <a:pt x="94" y="19"/>
                  </a:lnTo>
                  <a:lnTo>
                    <a:pt x="104" y="12"/>
                  </a:lnTo>
                  <a:lnTo>
                    <a:pt x="112" y="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12" name="Freeform 464"/>
            <p:cNvSpPr/>
            <p:nvPr/>
          </p:nvSpPr>
          <p:spPr bwMode="auto">
            <a:xfrm>
              <a:off x="6537" y="3868"/>
              <a:ext cx="126" cy="92"/>
            </a:xfrm>
            <a:custGeom>
              <a:gdLst>
                <a:gd name="T0" fmla="*/ 0 w 503"/>
                <a:gd name="T1" fmla="*/ 0 h 370"/>
                <a:gd name="T2" fmla="*/ 0 w 503"/>
                <a:gd name="T3" fmla="*/ 0 h 370"/>
                <a:gd name="T4" fmla="*/ 0 w 503"/>
                <a:gd name="T5" fmla="*/ 0 h 370"/>
                <a:gd name="T6" fmla="*/ 0 w 503"/>
                <a:gd name="T7" fmla="*/ 0 h 370"/>
                <a:gd name="T8" fmla="*/ 0 w 503"/>
                <a:gd name="T9" fmla="*/ 0 h 370"/>
                <a:gd name="T10" fmla="*/ 0 w 503"/>
                <a:gd name="T11" fmla="*/ 0 h 370"/>
                <a:gd name="T12" fmla="*/ 0 w 503"/>
                <a:gd name="T13" fmla="*/ 0 h 370"/>
                <a:gd name="T14" fmla="*/ 0 w 503"/>
                <a:gd name="T15" fmla="*/ 0 h 370"/>
                <a:gd name="T16" fmla="*/ 0 w 503"/>
                <a:gd name="T17" fmla="*/ 0 h 370"/>
                <a:gd name="T18" fmla="*/ 0 w 503"/>
                <a:gd name="T19" fmla="*/ 0 h 370"/>
                <a:gd name="T20" fmla="*/ 0 w 503"/>
                <a:gd name="T21" fmla="*/ 0 h 370"/>
                <a:gd name="T22" fmla="*/ 0 w 503"/>
                <a:gd name="T23" fmla="*/ 0 h 370"/>
                <a:gd name="T24" fmla="*/ 0 w 503"/>
                <a:gd name="T25" fmla="*/ 0 h 370"/>
                <a:gd name="T26" fmla="*/ 0 w 503"/>
                <a:gd name="T27" fmla="*/ 0 h 370"/>
                <a:gd name="T28" fmla="*/ 0 w 503"/>
                <a:gd name="T29" fmla="*/ 0 h 370"/>
                <a:gd name="T30" fmla="*/ 0 w 503"/>
                <a:gd name="T31" fmla="*/ 0 h 370"/>
                <a:gd name="T32" fmla="*/ 0 w 503"/>
                <a:gd name="T33" fmla="*/ 0 h 370"/>
                <a:gd name="T34" fmla="*/ 0 w 503"/>
                <a:gd name="T35" fmla="*/ 0 h 370"/>
                <a:gd name="T36" fmla="*/ 0 w 503"/>
                <a:gd name="T37" fmla="*/ 0 h 370"/>
                <a:gd name="T38" fmla="*/ 0 w 503"/>
                <a:gd name="T39" fmla="*/ 0 h 370"/>
                <a:gd name="T40" fmla="*/ 0 w 503"/>
                <a:gd name="T41" fmla="*/ 0 h 370"/>
                <a:gd name="T42" fmla="*/ 0 w 503"/>
                <a:gd name="T43" fmla="*/ 0 h 370"/>
                <a:gd name="T44" fmla="*/ 0 w 503"/>
                <a:gd name="T45" fmla="*/ 0 h 370"/>
                <a:gd name="T46" fmla="*/ 0 w 503"/>
                <a:gd name="T47" fmla="*/ 0 h 370"/>
                <a:gd name="T48" fmla="*/ 0 w 503"/>
                <a:gd name="T49" fmla="*/ 0 h 370"/>
                <a:gd name="T50" fmla="*/ 0 w 503"/>
                <a:gd name="T51" fmla="*/ 0 h 370"/>
                <a:gd name="T52" fmla="*/ 0 w 503"/>
                <a:gd name="T53" fmla="*/ 0 h 370"/>
                <a:gd name="T54" fmla="*/ 0 w 503"/>
                <a:gd name="T55" fmla="*/ 0 h 370"/>
                <a:gd name="T56" fmla="*/ 0 w 503"/>
                <a:gd name="T57" fmla="*/ 0 h 370"/>
                <a:gd name="T58" fmla="*/ 0 w 503"/>
                <a:gd name="T59" fmla="*/ 0 h 370"/>
                <a:gd name="T60" fmla="*/ 0 w 503"/>
                <a:gd name="T61" fmla="*/ 0 h 370"/>
                <a:gd name="T62" fmla="*/ 0 w 503"/>
                <a:gd name="T63" fmla="*/ 0 h 370"/>
                <a:gd name="T64" fmla="*/ 0 w 503"/>
                <a:gd name="T65" fmla="*/ 0 h 370"/>
                <a:gd name="T66" fmla="*/ 0 w 503"/>
                <a:gd name="T67" fmla="*/ 0 h 3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3"/>
                <a:gd name="T103" fmla="*/ 0 h 370"/>
                <a:gd name="T104" fmla="*/ 503 w 503"/>
                <a:gd name="T105" fmla="*/ 370 h 370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2" h="370">
                  <a:moveTo>
                    <a:pt x="22" y="0"/>
                  </a:moveTo>
                  <a:lnTo>
                    <a:pt x="52" y="0"/>
                  </a:lnTo>
                  <a:lnTo>
                    <a:pt x="81" y="2"/>
                  </a:lnTo>
                  <a:lnTo>
                    <a:pt x="111" y="4"/>
                  </a:lnTo>
                  <a:lnTo>
                    <a:pt x="141" y="6"/>
                  </a:lnTo>
                  <a:lnTo>
                    <a:pt x="170" y="7"/>
                  </a:lnTo>
                  <a:lnTo>
                    <a:pt x="201" y="10"/>
                  </a:lnTo>
                  <a:lnTo>
                    <a:pt x="230" y="13"/>
                  </a:lnTo>
                  <a:lnTo>
                    <a:pt x="262" y="16"/>
                  </a:lnTo>
                  <a:lnTo>
                    <a:pt x="291" y="18"/>
                  </a:lnTo>
                  <a:lnTo>
                    <a:pt x="321" y="21"/>
                  </a:lnTo>
                  <a:lnTo>
                    <a:pt x="350" y="24"/>
                  </a:lnTo>
                  <a:lnTo>
                    <a:pt x="380" y="27"/>
                  </a:lnTo>
                  <a:lnTo>
                    <a:pt x="409" y="31"/>
                  </a:lnTo>
                  <a:lnTo>
                    <a:pt x="438" y="36"/>
                  </a:lnTo>
                  <a:lnTo>
                    <a:pt x="468" y="39"/>
                  </a:lnTo>
                  <a:lnTo>
                    <a:pt x="498" y="45"/>
                  </a:lnTo>
                  <a:lnTo>
                    <a:pt x="495" y="62"/>
                  </a:lnTo>
                  <a:lnTo>
                    <a:pt x="495" y="81"/>
                  </a:lnTo>
                  <a:lnTo>
                    <a:pt x="495" y="102"/>
                  </a:lnTo>
                  <a:lnTo>
                    <a:pt x="498" y="124"/>
                  </a:lnTo>
                  <a:lnTo>
                    <a:pt x="498" y="145"/>
                  </a:lnTo>
                  <a:lnTo>
                    <a:pt x="500" y="168"/>
                  </a:lnTo>
                  <a:lnTo>
                    <a:pt x="500" y="191"/>
                  </a:lnTo>
                  <a:lnTo>
                    <a:pt x="503" y="213"/>
                  </a:lnTo>
                  <a:lnTo>
                    <a:pt x="501" y="235"/>
                  </a:lnTo>
                  <a:lnTo>
                    <a:pt x="500" y="257"/>
                  </a:lnTo>
                  <a:lnTo>
                    <a:pt x="498" y="277"/>
                  </a:lnTo>
                  <a:lnTo>
                    <a:pt x="495" y="299"/>
                  </a:lnTo>
                  <a:lnTo>
                    <a:pt x="491" y="317"/>
                  </a:lnTo>
                  <a:lnTo>
                    <a:pt x="483" y="335"/>
                  </a:lnTo>
                  <a:lnTo>
                    <a:pt x="476" y="354"/>
                  </a:lnTo>
                  <a:lnTo>
                    <a:pt x="466" y="370"/>
                  </a:lnTo>
                  <a:lnTo>
                    <a:pt x="438" y="368"/>
                  </a:lnTo>
                  <a:lnTo>
                    <a:pt x="410" y="367"/>
                  </a:lnTo>
                  <a:lnTo>
                    <a:pt x="380" y="364"/>
                  </a:lnTo>
                  <a:lnTo>
                    <a:pt x="353" y="362"/>
                  </a:lnTo>
                  <a:lnTo>
                    <a:pt x="324" y="359"/>
                  </a:lnTo>
                  <a:lnTo>
                    <a:pt x="298" y="356"/>
                  </a:lnTo>
                  <a:lnTo>
                    <a:pt x="269" y="353"/>
                  </a:lnTo>
                  <a:lnTo>
                    <a:pt x="241" y="350"/>
                  </a:lnTo>
                  <a:lnTo>
                    <a:pt x="214" y="345"/>
                  </a:lnTo>
                  <a:lnTo>
                    <a:pt x="186" y="342"/>
                  </a:lnTo>
                  <a:lnTo>
                    <a:pt x="158" y="338"/>
                  </a:lnTo>
                  <a:lnTo>
                    <a:pt x="132" y="334"/>
                  </a:lnTo>
                  <a:lnTo>
                    <a:pt x="105" y="332"/>
                  </a:lnTo>
                  <a:lnTo>
                    <a:pt x="79" y="329"/>
                  </a:lnTo>
                  <a:lnTo>
                    <a:pt x="53" y="327"/>
                  </a:lnTo>
                  <a:lnTo>
                    <a:pt x="29" y="327"/>
                  </a:lnTo>
                  <a:lnTo>
                    <a:pt x="28" y="305"/>
                  </a:lnTo>
                  <a:lnTo>
                    <a:pt x="27" y="285"/>
                  </a:lnTo>
                  <a:lnTo>
                    <a:pt x="24" y="264"/>
                  </a:lnTo>
                  <a:lnTo>
                    <a:pt x="22" y="244"/>
                  </a:lnTo>
                  <a:lnTo>
                    <a:pt x="20" y="223"/>
                  </a:lnTo>
                  <a:lnTo>
                    <a:pt x="16" y="204"/>
                  </a:lnTo>
                  <a:lnTo>
                    <a:pt x="12" y="184"/>
                  </a:lnTo>
                  <a:lnTo>
                    <a:pt x="10" y="164"/>
                  </a:lnTo>
                  <a:lnTo>
                    <a:pt x="8" y="143"/>
                  </a:lnTo>
                  <a:lnTo>
                    <a:pt x="4" y="122"/>
                  </a:lnTo>
                  <a:lnTo>
                    <a:pt x="2" y="103"/>
                  </a:lnTo>
                  <a:lnTo>
                    <a:pt x="2" y="84"/>
                  </a:lnTo>
                  <a:lnTo>
                    <a:pt x="0" y="63"/>
                  </a:lnTo>
                  <a:lnTo>
                    <a:pt x="0" y="45"/>
                  </a:lnTo>
                  <a:lnTo>
                    <a:pt x="2" y="24"/>
                  </a:lnTo>
                  <a:lnTo>
                    <a:pt x="5" y="5"/>
                  </a:lnTo>
                  <a:lnTo>
                    <a:pt x="14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13" name="Freeform 465"/>
            <p:cNvSpPr/>
            <p:nvPr/>
          </p:nvSpPr>
          <p:spPr bwMode="auto">
            <a:xfrm>
              <a:off x="6787" y="3877"/>
              <a:ext cx="16" cy="4"/>
            </a:xfrm>
            <a:custGeom>
              <a:gdLst>
                <a:gd name="T0" fmla="*/ 0 w 63"/>
                <a:gd name="T1" fmla="*/ 0 h 17"/>
                <a:gd name="T2" fmla="*/ 0 w 63"/>
                <a:gd name="T3" fmla="*/ 0 h 17"/>
                <a:gd name="T4" fmla="*/ 0 w 63"/>
                <a:gd name="T5" fmla="*/ 0 h 17"/>
                <a:gd name="T6" fmla="*/ 0 w 63"/>
                <a:gd name="T7" fmla="*/ 0 h 17"/>
                <a:gd name="T8" fmla="*/ 0 w 63"/>
                <a:gd name="T9" fmla="*/ 0 h 17"/>
                <a:gd name="T10" fmla="*/ 0 w 63"/>
                <a:gd name="T11" fmla="*/ 0 h 17"/>
                <a:gd name="T12" fmla="*/ 0 w 63"/>
                <a:gd name="T13" fmla="*/ 0 h 17"/>
                <a:gd name="T14" fmla="*/ 0 w 63"/>
                <a:gd name="T15" fmla="*/ 0 h 17"/>
                <a:gd name="T16" fmla="*/ 0 w 63"/>
                <a:gd name="T17" fmla="*/ 0 h 17"/>
                <a:gd name="T18" fmla="*/ 0 w 63"/>
                <a:gd name="T19" fmla="*/ 0 h 17"/>
                <a:gd name="T20" fmla="*/ 0 w 63"/>
                <a:gd name="T21" fmla="*/ 0 h 17"/>
                <a:gd name="T22" fmla="*/ 0 w 63"/>
                <a:gd name="T23" fmla="*/ 0 h 17"/>
                <a:gd name="T24" fmla="*/ 0 w 63"/>
                <a:gd name="T25" fmla="*/ 0 h 17"/>
                <a:gd name="T26" fmla="*/ 0 w 63"/>
                <a:gd name="T27" fmla="*/ 0 h 17"/>
                <a:gd name="T28" fmla="*/ 0 w 63"/>
                <a:gd name="T29" fmla="*/ 0 h 17"/>
                <a:gd name="T30" fmla="*/ 0 w 63"/>
                <a:gd name="T31" fmla="*/ 0 h 17"/>
                <a:gd name="T32" fmla="*/ 0 w 63"/>
                <a:gd name="T33" fmla="*/ 0 h 17"/>
                <a:gd name="T34" fmla="*/ 0 w 63"/>
                <a:gd name="T35" fmla="*/ 0 h 17"/>
                <a:gd name="T36" fmla="*/ 0 w 63"/>
                <a:gd name="T37" fmla="*/ 0 h 17"/>
                <a:gd name="T38" fmla="*/ 0 w 63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7"/>
                <a:gd name="T62" fmla="*/ 63 w 63"/>
                <a:gd name="T63" fmla="*/ 17 h 17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" h="17">
                  <a:moveTo>
                    <a:pt x="35" y="1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57" y="2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17"/>
                  </a:lnTo>
                  <a:lnTo>
                    <a:pt x="52" y="16"/>
                  </a:lnTo>
                  <a:lnTo>
                    <a:pt x="44" y="16"/>
                  </a:lnTo>
                  <a:lnTo>
                    <a:pt x="35" y="15"/>
                  </a:lnTo>
                  <a:lnTo>
                    <a:pt x="28" y="15"/>
                  </a:lnTo>
                  <a:lnTo>
                    <a:pt x="19" y="13"/>
                  </a:lnTo>
                  <a:lnTo>
                    <a:pt x="12" y="12"/>
                  </a:lnTo>
                  <a:lnTo>
                    <a:pt x="5" y="9"/>
                  </a:lnTo>
                  <a:lnTo>
                    <a:pt x="0" y="5"/>
                  </a:lnTo>
                  <a:lnTo>
                    <a:pt x="6" y="4"/>
                  </a:lnTo>
                  <a:lnTo>
                    <a:pt x="17" y="4"/>
                  </a:lnTo>
                  <a:lnTo>
                    <a:pt x="26" y="3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14" name="Freeform 466"/>
            <p:cNvSpPr/>
            <p:nvPr/>
          </p:nvSpPr>
          <p:spPr bwMode="auto">
            <a:xfrm>
              <a:off x="6545" y="3878"/>
              <a:ext cx="110" cy="75"/>
            </a:xfrm>
            <a:custGeom>
              <a:gdLst>
                <a:gd name="T0" fmla="*/ 0 w 438"/>
                <a:gd name="T1" fmla="*/ 0 h 299"/>
                <a:gd name="T2" fmla="*/ 0 w 438"/>
                <a:gd name="T3" fmla="*/ 0 h 299"/>
                <a:gd name="T4" fmla="*/ 0 w 438"/>
                <a:gd name="T5" fmla="*/ 0 h 299"/>
                <a:gd name="T6" fmla="*/ 0 w 438"/>
                <a:gd name="T7" fmla="*/ 0 h 299"/>
                <a:gd name="T8" fmla="*/ 0 w 438"/>
                <a:gd name="T9" fmla="*/ 0 h 299"/>
                <a:gd name="T10" fmla="*/ 0 w 438"/>
                <a:gd name="T11" fmla="*/ 0 h 299"/>
                <a:gd name="T12" fmla="*/ 0 w 438"/>
                <a:gd name="T13" fmla="*/ 0 h 299"/>
                <a:gd name="T14" fmla="*/ 0 w 438"/>
                <a:gd name="T15" fmla="*/ 0 h 299"/>
                <a:gd name="T16" fmla="*/ 0 w 438"/>
                <a:gd name="T17" fmla="*/ 0 h 299"/>
                <a:gd name="T18" fmla="*/ 0 w 438"/>
                <a:gd name="T19" fmla="*/ 0 h 299"/>
                <a:gd name="T20" fmla="*/ 0 w 438"/>
                <a:gd name="T21" fmla="*/ 0 h 299"/>
                <a:gd name="T22" fmla="*/ 0 w 438"/>
                <a:gd name="T23" fmla="*/ 0 h 299"/>
                <a:gd name="T24" fmla="*/ 0 w 438"/>
                <a:gd name="T25" fmla="*/ 0 h 299"/>
                <a:gd name="T26" fmla="*/ 0 w 438"/>
                <a:gd name="T27" fmla="*/ 0 h 299"/>
                <a:gd name="T28" fmla="*/ 0 w 438"/>
                <a:gd name="T29" fmla="*/ 0 h 299"/>
                <a:gd name="T30" fmla="*/ 0 w 438"/>
                <a:gd name="T31" fmla="*/ 0 h 299"/>
                <a:gd name="T32" fmla="*/ 0 w 438"/>
                <a:gd name="T33" fmla="*/ 0 h 299"/>
                <a:gd name="T34" fmla="*/ 0 w 438"/>
                <a:gd name="T35" fmla="*/ 0 h 299"/>
                <a:gd name="T36" fmla="*/ 0 w 438"/>
                <a:gd name="T37" fmla="*/ 0 h 299"/>
                <a:gd name="T38" fmla="*/ 0 w 438"/>
                <a:gd name="T39" fmla="*/ 0 h 299"/>
                <a:gd name="T40" fmla="*/ 0 w 438"/>
                <a:gd name="T41" fmla="*/ 0 h 299"/>
                <a:gd name="T42" fmla="*/ 0 w 438"/>
                <a:gd name="T43" fmla="*/ 0 h 299"/>
                <a:gd name="T44" fmla="*/ 0 w 438"/>
                <a:gd name="T45" fmla="*/ 0 h 299"/>
                <a:gd name="T46" fmla="*/ 0 w 438"/>
                <a:gd name="T47" fmla="*/ 0 h 299"/>
                <a:gd name="T48" fmla="*/ 0 w 438"/>
                <a:gd name="T49" fmla="*/ 0 h 299"/>
                <a:gd name="T50" fmla="*/ 0 w 438"/>
                <a:gd name="T51" fmla="*/ 0 h 299"/>
                <a:gd name="T52" fmla="*/ 0 w 438"/>
                <a:gd name="T53" fmla="*/ 0 h 299"/>
                <a:gd name="T54" fmla="*/ 0 w 438"/>
                <a:gd name="T55" fmla="*/ 0 h 299"/>
                <a:gd name="T56" fmla="*/ 0 w 438"/>
                <a:gd name="T57" fmla="*/ 0 h 299"/>
                <a:gd name="T58" fmla="*/ 0 w 438"/>
                <a:gd name="T59" fmla="*/ 0 h 299"/>
                <a:gd name="T60" fmla="*/ 0 w 438"/>
                <a:gd name="T61" fmla="*/ 0 h 299"/>
                <a:gd name="T62" fmla="*/ 0 w 438"/>
                <a:gd name="T63" fmla="*/ 0 h 299"/>
                <a:gd name="T64" fmla="*/ 0 w 438"/>
                <a:gd name="T65" fmla="*/ 0 h 299"/>
                <a:gd name="T66" fmla="*/ 0 w 438"/>
                <a:gd name="T67" fmla="*/ 0 h 299"/>
                <a:gd name="T68" fmla="*/ 0 w 438"/>
                <a:gd name="T69" fmla="*/ 0 h 299"/>
                <a:gd name="T70" fmla="*/ 0 w 438"/>
                <a:gd name="T71" fmla="*/ 0 h 299"/>
                <a:gd name="T72" fmla="*/ 0 w 438"/>
                <a:gd name="T73" fmla="*/ 0 h 299"/>
                <a:gd name="T74" fmla="*/ 0 w 438"/>
                <a:gd name="T75" fmla="*/ 0 h 299"/>
                <a:gd name="T76" fmla="*/ 0 w 438"/>
                <a:gd name="T77" fmla="*/ 0 h 299"/>
                <a:gd name="T78" fmla="*/ 0 w 438"/>
                <a:gd name="T79" fmla="*/ 0 h 299"/>
                <a:gd name="T80" fmla="*/ 0 w 438"/>
                <a:gd name="T81" fmla="*/ 0 h 299"/>
                <a:gd name="T82" fmla="*/ 0 w 438"/>
                <a:gd name="T83" fmla="*/ 0 h 299"/>
                <a:gd name="T84" fmla="*/ 0 w 438"/>
                <a:gd name="T85" fmla="*/ 0 h 299"/>
                <a:gd name="T86" fmla="*/ 0 w 438"/>
                <a:gd name="T87" fmla="*/ 0 h 299"/>
                <a:gd name="T88" fmla="*/ 0 w 438"/>
                <a:gd name="T89" fmla="*/ 0 h 299"/>
                <a:gd name="T90" fmla="*/ 0 w 438"/>
                <a:gd name="T91" fmla="*/ 0 h 299"/>
                <a:gd name="T92" fmla="*/ 0 w 438"/>
                <a:gd name="T93" fmla="*/ 0 h 299"/>
                <a:gd name="T94" fmla="*/ 0 w 438"/>
                <a:gd name="T95" fmla="*/ 0 h 299"/>
                <a:gd name="T96" fmla="*/ 0 w 438"/>
                <a:gd name="T97" fmla="*/ 0 h 299"/>
                <a:gd name="T98" fmla="*/ 0 w 438"/>
                <a:gd name="T99" fmla="*/ 0 h 299"/>
                <a:gd name="T100" fmla="*/ 0 w 438"/>
                <a:gd name="T101" fmla="*/ 0 h 299"/>
                <a:gd name="T102" fmla="*/ 0 w 438"/>
                <a:gd name="T103" fmla="*/ 0 h 2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8"/>
                <a:gd name="T157" fmla="*/ 0 h 299"/>
                <a:gd name="T158" fmla="*/ 438 w 438"/>
                <a:gd name="T159" fmla="*/ 299 h 299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8" h="299">
                  <a:moveTo>
                    <a:pt x="68" y="0"/>
                  </a:moveTo>
                  <a:lnTo>
                    <a:pt x="89" y="0"/>
                  </a:lnTo>
                  <a:lnTo>
                    <a:pt x="110" y="3"/>
                  </a:lnTo>
                  <a:lnTo>
                    <a:pt x="132" y="3"/>
                  </a:lnTo>
                  <a:lnTo>
                    <a:pt x="155" y="5"/>
                  </a:lnTo>
                  <a:lnTo>
                    <a:pt x="178" y="6"/>
                  </a:lnTo>
                  <a:lnTo>
                    <a:pt x="201" y="7"/>
                  </a:lnTo>
                  <a:lnTo>
                    <a:pt x="224" y="8"/>
                  </a:lnTo>
                  <a:lnTo>
                    <a:pt x="247" y="11"/>
                  </a:lnTo>
                  <a:lnTo>
                    <a:pt x="268" y="13"/>
                  </a:lnTo>
                  <a:lnTo>
                    <a:pt x="291" y="16"/>
                  </a:lnTo>
                  <a:lnTo>
                    <a:pt x="313" y="18"/>
                  </a:lnTo>
                  <a:lnTo>
                    <a:pt x="336" y="21"/>
                  </a:lnTo>
                  <a:lnTo>
                    <a:pt x="359" y="24"/>
                  </a:lnTo>
                  <a:lnTo>
                    <a:pt x="380" y="27"/>
                  </a:lnTo>
                  <a:lnTo>
                    <a:pt x="402" y="32"/>
                  </a:lnTo>
                  <a:lnTo>
                    <a:pt x="424" y="37"/>
                  </a:lnTo>
                  <a:lnTo>
                    <a:pt x="427" y="49"/>
                  </a:lnTo>
                  <a:lnTo>
                    <a:pt x="430" y="64"/>
                  </a:lnTo>
                  <a:lnTo>
                    <a:pt x="432" y="79"/>
                  </a:lnTo>
                  <a:lnTo>
                    <a:pt x="434" y="93"/>
                  </a:lnTo>
                  <a:lnTo>
                    <a:pt x="436" y="109"/>
                  </a:lnTo>
                  <a:lnTo>
                    <a:pt x="437" y="125"/>
                  </a:lnTo>
                  <a:lnTo>
                    <a:pt x="437" y="141"/>
                  </a:lnTo>
                  <a:lnTo>
                    <a:pt x="438" y="157"/>
                  </a:lnTo>
                  <a:lnTo>
                    <a:pt x="437" y="172"/>
                  </a:lnTo>
                  <a:lnTo>
                    <a:pt x="437" y="189"/>
                  </a:lnTo>
                  <a:lnTo>
                    <a:pt x="436" y="205"/>
                  </a:lnTo>
                  <a:lnTo>
                    <a:pt x="436" y="221"/>
                  </a:lnTo>
                  <a:lnTo>
                    <a:pt x="433" y="236"/>
                  </a:lnTo>
                  <a:lnTo>
                    <a:pt x="432" y="251"/>
                  </a:lnTo>
                  <a:lnTo>
                    <a:pt x="431" y="268"/>
                  </a:lnTo>
                  <a:lnTo>
                    <a:pt x="430" y="283"/>
                  </a:lnTo>
                  <a:lnTo>
                    <a:pt x="424" y="284"/>
                  </a:lnTo>
                  <a:lnTo>
                    <a:pt x="419" y="285"/>
                  </a:lnTo>
                  <a:lnTo>
                    <a:pt x="410" y="290"/>
                  </a:lnTo>
                  <a:lnTo>
                    <a:pt x="403" y="295"/>
                  </a:lnTo>
                  <a:lnTo>
                    <a:pt x="394" y="297"/>
                  </a:lnTo>
                  <a:lnTo>
                    <a:pt x="384" y="299"/>
                  </a:lnTo>
                  <a:lnTo>
                    <a:pt x="372" y="298"/>
                  </a:lnTo>
                  <a:lnTo>
                    <a:pt x="361" y="298"/>
                  </a:lnTo>
                  <a:lnTo>
                    <a:pt x="350" y="297"/>
                  </a:lnTo>
                  <a:lnTo>
                    <a:pt x="339" y="296"/>
                  </a:lnTo>
                  <a:lnTo>
                    <a:pt x="326" y="292"/>
                  </a:lnTo>
                  <a:lnTo>
                    <a:pt x="314" y="290"/>
                  </a:lnTo>
                  <a:lnTo>
                    <a:pt x="302" y="289"/>
                  </a:lnTo>
                  <a:lnTo>
                    <a:pt x="290" y="287"/>
                  </a:lnTo>
                  <a:lnTo>
                    <a:pt x="278" y="285"/>
                  </a:lnTo>
                  <a:lnTo>
                    <a:pt x="267" y="284"/>
                  </a:lnTo>
                  <a:lnTo>
                    <a:pt x="255" y="284"/>
                  </a:lnTo>
                  <a:lnTo>
                    <a:pt x="245" y="285"/>
                  </a:lnTo>
                  <a:lnTo>
                    <a:pt x="231" y="280"/>
                  </a:lnTo>
                  <a:lnTo>
                    <a:pt x="219" y="278"/>
                  </a:lnTo>
                  <a:lnTo>
                    <a:pt x="204" y="275"/>
                  </a:lnTo>
                  <a:lnTo>
                    <a:pt x="191" y="274"/>
                  </a:lnTo>
                  <a:lnTo>
                    <a:pt x="176" y="272"/>
                  </a:lnTo>
                  <a:lnTo>
                    <a:pt x="162" y="272"/>
                  </a:lnTo>
                  <a:lnTo>
                    <a:pt x="148" y="271"/>
                  </a:lnTo>
                  <a:lnTo>
                    <a:pt x="135" y="271"/>
                  </a:lnTo>
                  <a:lnTo>
                    <a:pt x="119" y="270"/>
                  </a:lnTo>
                  <a:lnTo>
                    <a:pt x="104" y="270"/>
                  </a:lnTo>
                  <a:lnTo>
                    <a:pt x="92" y="268"/>
                  </a:lnTo>
                  <a:lnTo>
                    <a:pt x="79" y="266"/>
                  </a:lnTo>
                  <a:lnTo>
                    <a:pt x="65" y="262"/>
                  </a:lnTo>
                  <a:lnTo>
                    <a:pt x="53" y="259"/>
                  </a:lnTo>
                  <a:lnTo>
                    <a:pt x="39" y="255"/>
                  </a:lnTo>
                  <a:lnTo>
                    <a:pt x="30" y="249"/>
                  </a:lnTo>
                  <a:lnTo>
                    <a:pt x="29" y="247"/>
                  </a:lnTo>
                  <a:lnTo>
                    <a:pt x="27" y="246"/>
                  </a:lnTo>
                  <a:lnTo>
                    <a:pt x="30" y="236"/>
                  </a:lnTo>
                  <a:lnTo>
                    <a:pt x="32" y="226"/>
                  </a:lnTo>
                  <a:lnTo>
                    <a:pt x="33" y="218"/>
                  </a:lnTo>
                  <a:lnTo>
                    <a:pt x="35" y="209"/>
                  </a:lnTo>
                  <a:lnTo>
                    <a:pt x="33" y="198"/>
                  </a:lnTo>
                  <a:lnTo>
                    <a:pt x="33" y="190"/>
                  </a:lnTo>
                  <a:lnTo>
                    <a:pt x="31" y="179"/>
                  </a:lnTo>
                  <a:lnTo>
                    <a:pt x="30" y="170"/>
                  </a:lnTo>
                  <a:lnTo>
                    <a:pt x="26" y="159"/>
                  </a:lnTo>
                  <a:lnTo>
                    <a:pt x="24" y="151"/>
                  </a:lnTo>
                  <a:lnTo>
                    <a:pt x="23" y="140"/>
                  </a:lnTo>
                  <a:lnTo>
                    <a:pt x="20" y="131"/>
                  </a:lnTo>
                  <a:lnTo>
                    <a:pt x="17" y="122"/>
                  </a:lnTo>
                  <a:lnTo>
                    <a:pt x="13" y="112"/>
                  </a:lnTo>
                  <a:lnTo>
                    <a:pt x="12" y="103"/>
                  </a:lnTo>
                  <a:lnTo>
                    <a:pt x="11" y="96"/>
                  </a:lnTo>
                  <a:lnTo>
                    <a:pt x="14" y="86"/>
                  </a:lnTo>
                  <a:lnTo>
                    <a:pt x="17" y="77"/>
                  </a:lnTo>
                  <a:lnTo>
                    <a:pt x="14" y="69"/>
                  </a:lnTo>
                  <a:lnTo>
                    <a:pt x="13" y="59"/>
                  </a:lnTo>
                  <a:lnTo>
                    <a:pt x="11" y="50"/>
                  </a:lnTo>
                  <a:lnTo>
                    <a:pt x="7" y="42"/>
                  </a:lnTo>
                  <a:lnTo>
                    <a:pt x="3" y="32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5"/>
                  </a:lnTo>
                  <a:lnTo>
                    <a:pt x="9" y="4"/>
                  </a:lnTo>
                  <a:lnTo>
                    <a:pt x="18" y="4"/>
                  </a:lnTo>
                  <a:lnTo>
                    <a:pt x="25" y="4"/>
                  </a:lnTo>
                  <a:lnTo>
                    <a:pt x="35" y="5"/>
                  </a:lnTo>
                  <a:lnTo>
                    <a:pt x="43" y="4"/>
                  </a:lnTo>
                  <a:lnTo>
                    <a:pt x="51" y="4"/>
                  </a:lnTo>
                  <a:lnTo>
                    <a:pt x="59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15" name="Freeform 467"/>
            <p:cNvSpPr/>
            <p:nvPr/>
          </p:nvSpPr>
          <p:spPr bwMode="auto">
            <a:xfrm>
              <a:off x="6639" y="3880"/>
              <a:ext cx="12" cy="3"/>
            </a:xfrm>
            <a:custGeom>
              <a:gdLst>
                <a:gd name="T0" fmla="*/ 0 w 46"/>
                <a:gd name="T1" fmla="*/ 0 h 13"/>
                <a:gd name="T2" fmla="*/ 0 w 46"/>
                <a:gd name="T3" fmla="*/ 0 h 13"/>
                <a:gd name="T4" fmla="*/ 0 w 46"/>
                <a:gd name="T5" fmla="*/ 0 h 13"/>
                <a:gd name="T6" fmla="*/ 0 w 46"/>
                <a:gd name="T7" fmla="*/ 0 h 13"/>
                <a:gd name="T8" fmla="*/ 0 w 46"/>
                <a:gd name="T9" fmla="*/ 0 h 13"/>
                <a:gd name="T10" fmla="*/ 0 w 46"/>
                <a:gd name="T11" fmla="*/ 0 h 13"/>
                <a:gd name="T12" fmla="*/ 0 w 46"/>
                <a:gd name="T13" fmla="*/ 0 h 13"/>
                <a:gd name="T14" fmla="*/ 0 w 46"/>
                <a:gd name="T15" fmla="*/ 0 h 13"/>
                <a:gd name="T16" fmla="*/ 0 w 46"/>
                <a:gd name="T17" fmla="*/ 0 h 13"/>
                <a:gd name="T18" fmla="*/ 0 w 46"/>
                <a:gd name="T19" fmla="*/ 0 h 13"/>
                <a:gd name="T20" fmla="*/ 0 w 46"/>
                <a:gd name="T21" fmla="*/ 0 h 13"/>
                <a:gd name="T22" fmla="*/ 0 w 46"/>
                <a:gd name="T23" fmla="*/ 0 h 13"/>
                <a:gd name="T24" fmla="*/ 0 w 46"/>
                <a:gd name="T25" fmla="*/ 0 h 13"/>
                <a:gd name="T26" fmla="*/ 0 w 46"/>
                <a:gd name="T27" fmla="*/ 0 h 13"/>
                <a:gd name="T28" fmla="*/ 0 w 46"/>
                <a:gd name="T29" fmla="*/ 0 h 13"/>
                <a:gd name="T30" fmla="*/ 0 w 46"/>
                <a:gd name="T31" fmla="*/ 0 h 13"/>
                <a:gd name="T32" fmla="*/ 0 w 46"/>
                <a:gd name="T33" fmla="*/ 0 h 13"/>
                <a:gd name="T34" fmla="*/ 0 w 46"/>
                <a:gd name="T35" fmla="*/ 0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13"/>
                <a:gd name="T56" fmla="*/ 46 w 46"/>
                <a:gd name="T57" fmla="*/ 13 h 13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13">
                  <a:moveTo>
                    <a:pt x="2" y="1"/>
                  </a:moveTo>
                  <a:lnTo>
                    <a:pt x="11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0" y="2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2" y="13"/>
                  </a:lnTo>
                  <a:lnTo>
                    <a:pt x="28" y="12"/>
                  </a:lnTo>
                  <a:lnTo>
                    <a:pt x="22" y="11"/>
                  </a:lnTo>
                  <a:lnTo>
                    <a:pt x="11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16" name="Freeform 468"/>
            <p:cNvSpPr/>
            <p:nvPr/>
          </p:nvSpPr>
          <p:spPr bwMode="auto">
            <a:xfrm>
              <a:off x="6558" y="3887"/>
              <a:ext cx="88" cy="14"/>
            </a:xfrm>
            <a:custGeom>
              <a:gdLst>
                <a:gd name="T0" fmla="*/ 0 w 353"/>
                <a:gd name="T1" fmla="*/ 0 h 57"/>
                <a:gd name="T2" fmla="*/ 0 w 353"/>
                <a:gd name="T3" fmla="*/ 0 h 57"/>
                <a:gd name="T4" fmla="*/ 0 w 353"/>
                <a:gd name="T5" fmla="*/ 0 h 57"/>
                <a:gd name="T6" fmla="*/ 0 w 353"/>
                <a:gd name="T7" fmla="*/ 0 h 57"/>
                <a:gd name="T8" fmla="*/ 0 w 353"/>
                <a:gd name="T9" fmla="*/ 0 h 57"/>
                <a:gd name="T10" fmla="*/ 0 w 353"/>
                <a:gd name="T11" fmla="*/ 0 h 57"/>
                <a:gd name="T12" fmla="*/ 0 w 353"/>
                <a:gd name="T13" fmla="*/ 0 h 57"/>
                <a:gd name="T14" fmla="*/ 0 w 353"/>
                <a:gd name="T15" fmla="*/ 0 h 57"/>
                <a:gd name="T16" fmla="*/ 0 w 353"/>
                <a:gd name="T17" fmla="*/ 0 h 57"/>
                <a:gd name="T18" fmla="*/ 0 w 353"/>
                <a:gd name="T19" fmla="*/ 0 h 57"/>
                <a:gd name="T20" fmla="*/ 0 w 353"/>
                <a:gd name="T21" fmla="*/ 0 h 57"/>
                <a:gd name="T22" fmla="*/ 0 w 353"/>
                <a:gd name="T23" fmla="*/ 0 h 57"/>
                <a:gd name="T24" fmla="*/ 0 w 353"/>
                <a:gd name="T25" fmla="*/ 0 h 57"/>
                <a:gd name="T26" fmla="*/ 0 w 353"/>
                <a:gd name="T27" fmla="*/ 0 h 57"/>
                <a:gd name="T28" fmla="*/ 0 w 353"/>
                <a:gd name="T29" fmla="*/ 0 h 57"/>
                <a:gd name="T30" fmla="*/ 0 w 353"/>
                <a:gd name="T31" fmla="*/ 0 h 57"/>
                <a:gd name="T32" fmla="*/ 0 w 353"/>
                <a:gd name="T33" fmla="*/ 0 h 57"/>
                <a:gd name="T34" fmla="*/ 0 w 353"/>
                <a:gd name="T35" fmla="*/ 0 h 57"/>
                <a:gd name="T36" fmla="*/ 0 w 353"/>
                <a:gd name="T37" fmla="*/ 0 h 57"/>
                <a:gd name="T38" fmla="*/ 0 w 353"/>
                <a:gd name="T39" fmla="*/ 0 h 57"/>
                <a:gd name="T40" fmla="*/ 0 w 353"/>
                <a:gd name="T41" fmla="*/ 0 h 57"/>
                <a:gd name="T42" fmla="*/ 0 w 353"/>
                <a:gd name="T43" fmla="*/ 0 h 57"/>
                <a:gd name="T44" fmla="*/ 0 w 353"/>
                <a:gd name="T45" fmla="*/ 0 h 57"/>
                <a:gd name="T46" fmla="*/ 0 w 353"/>
                <a:gd name="T47" fmla="*/ 0 h 57"/>
                <a:gd name="T48" fmla="*/ 0 w 353"/>
                <a:gd name="T49" fmla="*/ 0 h 57"/>
                <a:gd name="T50" fmla="*/ 0 w 353"/>
                <a:gd name="T51" fmla="*/ 0 h 57"/>
                <a:gd name="T52" fmla="*/ 0 w 353"/>
                <a:gd name="T53" fmla="*/ 0 h 57"/>
                <a:gd name="T54" fmla="*/ 0 w 353"/>
                <a:gd name="T55" fmla="*/ 0 h 57"/>
                <a:gd name="T56" fmla="*/ 0 w 353"/>
                <a:gd name="T57" fmla="*/ 0 h 57"/>
                <a:gd name="T58" fmla="*/ 0 w 353"/>
                <a:gd name="T59" fmla="*/ 0 h 57"/>
                <a:gd name="T60" fmla="*/ 0 w 353"/>
                <a:gd name="T61" fmla="*/ 0 h 57"/>
                <a:gd name="T62" fmla="*/ 0 w 353"/>
                <a:gd name="T63" fmla="*/ 0 h 57"/>
                <a:gd name="T64" fmla="*/ 0 w 353"/>
                <a:gd name="T65" fmla="*/ 0 h 57"/>
                <a:gd name="T66" fmla="*/ 0 w 353"/>
                <a:gd name="T67" fmla="*/ 0 h 57"/>
                <a:gd name="T68" fmla="*/ 0 w 353"/>
                <a:gd name="T69" fmla="*/ 0 h 57"/>
                <a:gd name="T70" fmla="*/ 0 w 353"/>
                <a:gd name="T71" fmla="*/ 0 h 57"/>
                <a:gd name="T72" fmla="*/ 0 w 353"/>
                <a:gd name="T73" fmla="*/ 0 h 57"/>
                <a:gd name="T74" fmla="*/ 0 w 353"/>
                <a:gd name="T75" fmla="*/ 0 h 57"/>
                <a:gd name="T76" fmla="*/ 0 w 353"/>
                <a:gd name="T77" fmla="*/ 0 h 57"/>
                <a:gd name="T78" fmla="*/ 0 w 353"/>
                <a:gd name="T79" fmla="*/ 0 h 57"/>
                <a:gd name="T80" fmla="*/ 0 w 353"/>
                <a:gd name="T81" fmla="*/ 0 h 57"/>
                <a:gd name="T82" fmla="*/ 0 w 353"/>
                <a:gd name="T83" fmla="*/ 0 h 57"/>
                <a:gd name="T84" fmla="*/ 0 w 353"/>
                <a:gd name="T85" fmla="*/ 0 h 57"/>
                <a:gd name="T86" fmla="*/ 0 w 353"/>
                <a:gd name="T87" fmla="*/ 0 h 57"/>
                <a:gd name="T88" fmla="*/ 0 w 353"/>
                <a:gd name="T89" fmla="*/ 0 h 57"/>
                <a:gd name="T90" fmla="*/ 0 w 353"/>
                <a:gd name="T91" fmla="*/ 0 h 57"/>
                <a:gd name="T92" fmla="*/ 0 w 353"/>
                <a:gd name="T93" fmla="*/ 0 h 57"/>
                <a:gd name="T94" fmla="*/ 0 w 353"/>
                <a:gd name="T95" fmla="*/ 0 h 57"/>
                <a:gd name="T96" fmla="*/ 0 w 353"/>
                <a:gd name="T97" fmla="*/ 0 h 57"/>
                <a:gd name="T98" fmla="*/ 0 w 353"/>
                <a:gd name="T99" fmla="*/ 0 h 57"/>
                <a:gd name="T100" fmla="*/ 0 w 353"/>
                <a:gd name="T101" fmla="*/ 0 h 57"/>
                <a:gd name="T102" fmla="*/ 0 w 353"/>
                <a:gd name="T103" fmla="*/ 0 h 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3"/>
                <a:gd name="T157" fmla="*/ 0 h 57"/>
                <a:gd name="T158" fmla="*/ 353 w 353"/>
                <a:gd name="T159" fmla="*/ 57 h 57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3" h="57">
                  <a:moveTo>
                    <a:pt x="12" y="0"/>
                  </a:moveTo>
                  <a:lnTo>
                    <a:pt x="33" y="0"/>
                  </a:lnTo>
                  <a:lnTo>
                    <a:pt x="55" y="0"/>
                  </a:lnTo>
                  <a:lnTo>
                    <a:pt x="75" y="1"/>
                  </a:lnTo>
                  <a:lnTo>
                    <a:pt x="98" y="1"/>
                  </a:lnTo>
                  <a:lnTo>
                    <a:pt x="118" y="2"/>
                  </a:lnTo>
                  <a:lnTo>
                    <a:pt x="140" y="4"/>
                  </a:lnTo>
                  <a:lnTo>
                    <a:pt x="161" y="7"/>
                  </a:lnTo>
                  <a:lnTo>
                    <a:pt x="182" y="10"/>
                  </a:lnTo>
                  <a:lnTo>
                    <a:pt x="204" y="11"/>
                  </a:lnTo>
                  <a:lnTo>
                    <a:pt x="224" y="13"/>
                  </a:lnTo>
                  <a:lnTo>
                    <a:pt x="245" y="16"/>
                  </a:lnTo>
                  <a:lnTo>
                    <a:pt x="267" y="20"/>
                  </a:lnTo>
                  <a:lnTo>
                    <a:pt x="287" y="22"/>
                  </a:lnTo>
                  <a:lnTo>
                    <a:pt x="309" y="24"/>
                  </a:lnTo>
                  <a:lnTo>
                    <a:pt x="330" y="26"/>
                  </a:lnTo>
                  <a:lnTo>
                    <a:pt x="353" y="29"/>
                  </a:lnTo>
                  <a:lnTo>
                    <a:pt x="351" y="35"/>
                  </a:lnTo>
                  <a:lnTo>
                    <a:pt x="350" y="42"/>
                  </a:lnTo>
                  <a:lnTo>
                    <a:pt x="349" y="49"/>
                  </a:lnTo>
                  <a:lnTo>
                    <a:pt x="349" y="57"/>
                  </a:lnTo>
                  <a:lnTo>
                    <a:pt x="332" y="53"/>
                  </a:lnTo>
                  <a:lnTo>
                    <a:pt x="317" y="49"/>
                  </a:lnTo>
                  <a:lnTo>
                    <a:pt x="300" y="46"/>
                  </a:lnTo>
                  <a:lnTo>
                    <a:pt x="285" y="43"/>
                  </a:lnTo>
                  <a:lnTo>
                    <a:pt x="269" y="41"/>
                  </a:lnTo>
                  <a:lnTo>
                    <a:pt x="252" y="39"/>
                  </a:lnTo>
                  <a:lnTo>
                    <a:pt x="237" y="37"/>
                  </a:lnTo>
                  <a:lnTo>
                    <a:pt x="220" y="36"/>
                  </a:lnTo>
                  <a:lnTo>
                    <a:pt x="203" y="34"/>
                  </a:lnTo>
                  <a:lnTo>
                    <a:pt x="185" y="34"/>
                  </a:lnTo>
                  <a:lnTo>
                    <a:pt x="169" y="31"/>
                  </a:lnTo>
                  <a:lnTo>
                    <a:pt x="152" y="31"/>
                  </a:lnTo>
                  <a:lnTo>
                    <a:pt x="134" y="30"/>
                  </a:lnTo>
                  <a:lnTo>
                    <a:pt x="118" y="30"/>
                  </a:lnTo>
                  <a:lnTo>
                    <a:pt x="102" y="29"/>
                  </a:lnTo>
                  <a:lnTo>
                    <a:pt x="87" y="29"/>
                  </a:lnTo>
                  <a:lnTo>
                    <a:pt x="80" y="25"/>
                  </a:lnTo>
                  <a:lnTo>
                    <a:pt x="73" y="24"/>
                  </a:lnTo>
                  <a:lnTo>
                    <a:pt x="62" y="22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29" y="22"/>
                  </a:lnTo>
                  <a:lnTo>
                    <a:pt x="19" y="22"/>
                  </a:lnTo>
                  <a:lnTo>
                    <a:pt x="10" y="2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17" name="Freeform 469"/>
            <p:cNvSpPr/>
            <p:nvPr/>
          </p:nvSpPr>
          <p:spPr bwMode="auto">
            <a:xfrm>
              <a:off x="7123" y="3887"/>
              <a:ext cx="22" cy="3"/>
            </a:xfrm>
            <a:custGeom>
              <a:gdLst>
                <a:gd name="T0" fmla="*/ 0 w 88"/>
                <a:gd name="T1" fmla="*/ 0 h 11"/>
                <a:gd name="T2" fmla="*/ 0 w 88"/>
                <a:gd name="T3" fmla="*/ 0 h 11"/>
                <a:gd name="T4" fmla="*/ 0 w 88"/>
                <a:gd name="T5" fmla="*/ 0 h 11"/>
                <a:gd name="T6" fmla="*/ 0 w 88"/>
                <a:gd name="T7" fmla="*/ 0 h 11"/>
                <a:gd name="T8" fmla="*/ 0 w 88"/>
                <a:gd name="T9" fmla="*/ 0 h 11"/>
                <a:gd name="T10" fmla="*/ 0 w 88"/>
                <a:gd name="T11" fmla="*/ 0 h 11"/>
                <a:gd name="T12" fmla="*/ 0 w 88"/>
                <a:gd name="T13" fmla="*/ 0 h 11"/>
                <a:gd name="T14" fmla="*/ 0 w 88"/>
                <a:gd name="T15" fmla="*/ 0 h 11"/>
                <a:gd name="T16" fmla="*/ 0 w 88"/>
                <a:gd name="T17" fmla="*/ 0 h 11"/>
                <a:gd name="T18" fmla="*/ 0 w 88"/>
                <a:gd name="T19" fmla="*/ 0 h 11"/>
                <a:gd name="T20" fmla="*/ 0 w 88"/>
                <a:gd name="T21" fmla="*/ 0 h 11"/>
                <a:gd name="T22" fmla="*/ 0 w 88"/>
                <a:gd name="T23" fmla="*/ 0 h 11"/>
                <a:gd name="T24" fmla="*/ 0 w 88"/>
                <a:gd name="T25" fmla="*/ 0 h 11"/>
                <a:gd name="T26" fmla="*/ 0 w 88"/>
                <a:gd name="T27" fmla="*/ 0 h 11"/>
                <a:gd name="T28" fmla="*/ 0 w 88"/>
                <a:gd name="T29" fmla="*/ 0 h 11"/>
                <a:gd name="T30" fmla="*/ 0 w 88"/>
                <a:gd name="T31" fmla="*/ 0 h 11"/>
                <a:gd name="T32" fmla="*/ 0 w 88"/>
                <a:gd name="T33" fmla="*/ 0 h 11"/>
                <a:gd name="T34" fmla="*/ 0 w 88"/>
                <a:gd name="T35" fmla="*/ 0 h 11"/>
                <a:gd name="T36" fmla="*/ 0 w 88"/>
                <a:gd name="T37" fmla="*/ 0 h 11"/>
                <a:gd name="T38" fmla="*/ 0 w 88"/>
                <a:gd name="T39" fmla="*/ 0 h 11"/>
                <a:gd name="T40" fmla="*/ 0 w 88"/>
                <a:gd name="T41" fmla="*/ 0 h 11"/>
                <a:gd name="T42" fmla="*/ 0 w 88"/>
                <a:gd name="T43" fmla="*/ 0 h 11"/>
                <a:gd name="T44" fmla="*/ 0 w 88"/>
                <a:gd name="T45" fmla="*/ 0 h 11"/>
                <a:gd name="T46" fmla="*/ 0 w 88"/>
                <a:gd name="T47" fmla="*/ 0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8"/>
                <a:gd name="T73" fmla="*/ 0 h 11"/>
                <a:gd name="T74" fmla="*/ 88 w 88"/>
                <a:gd name="T75" fmla="*/ 11 h 1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8" h="11">
                  <a:moveTo>
                    <a:pt x="31" y="0"/>
                  </a:move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79" y="1"/>
                  </a:lnTo>
                  <a:lnTo>
                    <a:pt x="71" y="4"/>
                  </a:lnTo>
                  <a:lnTo>
                    <a:pt x="63" y="7"/>
                  </a:lnTo>
                  <a:lnTo>
                    <a:pt x="55" y="10"/>
                  </a:lnTo>
                  <a:lnTo>
                    <a:pt x="45" y="11"/>
                  </a:lnTo>
                  <a:lnTo>
                    <a:pt x="36" y="11"/>
                  </a:lnTo>
                  <a:lnTo>
                    <a:pt x="28" y="11"/>
                  </a:lnTo>
                  <a:lnTo>
                    <a:pt x="20" y="11"/>
                  </a:lnTo>
                  <a:lnTo>
                    <a:pt x="10" y="9"/>
                  </a:lnTo>
                  <a:lnTo>
                    <a:pt x="0" y="6"/>
                  </a:lnTo>
                  <a:lnTo>
                    <a:pt x="7" y="3"/>
                  </a:lnTo>
                  <a:lnTo>
                    <a:pt x="16" y="3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18" name="Freeform 470"/>
            <p:cNvSpPr/>
            <p:nvPr/>
          </p:nvSpPr>
          <p:spPr bwMode="auto">
            <a:xfrm>
              <a:off x="6498" y="3889"/>
              <a:ext cx="38" cy="67"/>
            </a:xfrm>
            <a:custGeom>
              <a:gdLst>
                <a:gd name="T0" fmla="*/ 0 w 153"/>
                <a:gd name="T1" fmla="*/ 0 h 267"/>
                <a:gd name="T2" fmla="*/ 0 w 153"/>
                <a:gd name="T3" fmla="*/ 0 h 267"/>
                <a:gd name="T4" fmla="*/ 0 w 153"/>
                <a:gd name="T5" fmla="*/ 0 h 267"/>
                <a:gd name="T6" fmla="*/ 0 w 153"/>
                <a:gd name="T7" fmla="*/ 0 h 267"/>
                <a:gd name="T8" fmla="*/ 0 w 153"/>
                <a:gd name="T9" fmla="*/ 0 h 267"/>
                <a:gd name="T10" fmla="*/ 0 w 153"/>
                <a:gd name="T11" fmla="*/ 0 h 267"/>
                <a:gd name="T12" fmla="*/ 0 w 153"/>
                <a:gd name="T13" fmla="*/ 0 h 267"/>
                <a:gd name="T14" fmla="*/ 0 w 153"/>
                <a:gd name="T15" fmla="*/ 0 h 267"/>
                <a:gd name="T16" fmla="*/ 0 w 153"/>
                <a:gd name="T17" fmla="*/ 0 h 267"/>
                <a:gd name="T18" fmla="*/ 0 w 153"/>
                <a:gd name="T19" fmla="*/ 0 h 267"/>
                <a:gd name="T20" fmla="*/ 0 w 153"/>
                <a:gd name="T21" fmla="*/ 0 h 267"/>
                <a:gd name="T22" fmla="*/ 0 w 153"/>
                <a:gd name="T23" fmla="*/ 0 h 267"/>
                <a:gd name="T24" fmla="*/ 0 w 153"/>
                <a:gd name="T25" fmla="*/ 0 h 267"/>
                <a:gd name="T26" fmla="*/ 0 w 153"/>
                <a:gd name="T27" fmla="*/ 0 h 267"/>
                <a:gd name="T28" fmla="*/ 0 w 153"/>
                <a:gd name="T29" fmla="*/ 0 h 267"/>
                <a:gd name="T30" fmla="*/ 0 w 153"/>
                <a:gd name="T31" fmla="*/ 0 h 267"/>
                <a:gd name="T32" fmla="*/ 0 w 153"/>
                <a:gd name="T33" fmla="*/ 0 h 267"/>
                <a:gd name="T34" fmla="*/ 0 w 153"/>
                <a:gd name="T35" fmla="*/ 0 h 267"/>
                <a:gd name="T36" fmla="*/ 0 w 153"/>
                <a:gd name="T37" fmla="*/ 0 h 267"/>
                <a:gd name="T38" fmla="*/ 0 w 153"/>
                <a:gd name="T39" fmla="*/ 0 h 267"/>
                <a:gd name="T40" fmla="*/ 0 w 153"/>
                <a:gd name="T41" fmla="*/ 0 h 267"/>
                <a:gd name="T42" fmla="*/ 0 w 153"/>
                <a:gd name="T43" fmla="*/ 0 h 267"/>
                <a:gd name="T44" fmla="*/ 0 w 153"/>
                <a:gd name="T45" fmla="*/ 0 h 267"/>
                <a:gd name="T46" fmla="*/ 0 w 153"/>
                <a:gd name="T47" fmla="*/ 0 h 267"/>
                <a:gd name="T48" fmla="*/ 0 w 153"/>
                <a:gd name="T49" fmla="*/ 0 h 267"/>
                <a:gd name="T50" fmla="*/ 0 w 153"/>
                <a:gd name="T51" fmla="*/ 0 h 267"/>
                <a:gd name="T52" fmla="*/ 0 w 153"/>
                <a:gd name="T53" fmla="*/ 0 h 267"/>
                <a:gd name="T54" fmla="*/ 0 w 153"/>
                <a:gd name="T55" fmla="*/ 0 h 267"/>
                <a:gd name="T56" fmla="*/ 0 w 153"/>
                <a:gd name="T57" fmla="*/ 0 h 267"/>
                <a:gd name="T58" fmla="*/ 0 w 153"/>
                <a:gd name="T59" fmla="*/ 0 h 267"/>
                <a:gd name="T60" fmla="*/ 0 w 153"/>
                <a:gd name="T61" fmla="*/ 0 h 267"/>
                <a:gd name="T62" fmla="*/ 0 w 153"/>
                <a:gd name="T63" fmla="*/ 0 h 267"/>
                <a:gd name="T64" fmla="*/ 0 w 153"/>
                <a:gd name="T65" fmla="*/ 0 h 267"/>
                <a:gd name="T66" fmla="*/ 0 w 153"/>
                <a:gd name="T67" fmla="*/ 0 h 267"/>
                <a:gd name="T68" fmla="*/ 0 w 153"/>
                <a:gd name="T69" fmla="*/ 0 h 267"/>
                <a:gd name="T70" fmla="*/ 0 w 153"/>
                <a:gd name="T71" fmla="*/ 0 h 267"/>
                <a:gd name="T72" fmla="*/ 0 w 153"/>
                <a:gd name="T73" fmla="*/ 0 h 267"/>
                <a:gd name="T74" fmla="*/ 0 w 153"/>
                <a:gd name="T75" fmla="*/ 0 h 267"/>
                <a:gd name="T76" fmla="*/ 0 w 153"/>
                <a:gd name="T77" fmla="*/ 0 h 267"/>
                <a:gd name="T78" fmla="*/ 0 w 153"/>
                <a:gd name="T79" fmla="*/ 0 h 267"/>
                <a:gd name="T80" fmla="*/ 0 w 153"/>
                <a:gd name="T81" fmla="*/ 0 h 267"/>
                <a:gd name="T82" fmla="*/ 0 w 153"/>
                <a:gd name="T83" fmla="*/ 0 h 267"/>
                <a:gd name="T84" fmla="*/ 0 w 153"/>
                <a:gd name="T85" fmla="*/ 0 h 267"/>
                <a:gd name="T86" fmla="*/ 0 w 153"/>
                <a:gd name="T87" fmla="*/ 0 h 267"/>
                <a:gd name="T88" fmla="*/ 0 w 153"/>
                <a:gd name="T89" fmla="*/ 0 h 2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"/>
                <a:gd name="T136" fmla="*/ 0 h 267"/>
                <a:gd name="T137" fmla="*/ 153 w 153"/>
                <a:gd name="T138" fmla="*/ 267 h 267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" h="267">
                  <a:moveTo>
                    <a:pt x="96" y="0"/>
                  </a:moveTo>
                  <a:lnTo>
                    <a:pt x="102" y="0"/>
                  </a:lnTo>
                  <a:lnTo>
                    <a:pt x="107" y="1"/>
                  </a:lnTo>
                  <a:lnTo>
                    <a:pt x="111" y="2"/>
                  </a:lnTo>
                  <a:lnTo>
                    <a:pt x="116" y="3"/>
                  </a:lnTo>
                  <a:lnTo>
                    <a:pt x="118" y="6"/>
                  </a:lnTo>
                  <a:lnTo>
                    <a:pt x="120" y="12"/>
                  </a:lnTo>
                  <a:lnTo>
                    <a:pt x="118" y="19"/>
                  </a:lnTo>
                  <a:lnTo>
                    <a:pt x="114" y="27"/>
                  </a:lnTo>
                  <a:lnTo>
                    <a:pt x="108" y="32"/>
                  </a:lnTo>
                  <a:lnTo>
                    <a:pt x="104" y="36"/>
                  </a:lnTo>
                  <a:lnTo>
                    <a:pt x="98" y="42"/>
                  </a:lnTo>
                  <a:lnTo>
                    <a:pt x="94" y="46"/>
                  </a:lnTo>
                  <a:lnTo>
                    <a:pt x="82" y="55"/>
                  </a:lnTo>
                  <a:lnTo>
                    <a:pt x="76" y="61"/>
                  </a:lnTo>
                  <a:lnTo>
                    <a:pt x="79" y="67"/>
                  </a:lnTo>
                  <a:lnTo>
                    <a:pt x="82" y="69"/>
                  </a:lnTo>
                  <a:lnTo>
                    <a:pt x="85" y="69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2" y="58"/>
                  </a:lnTo>
                  <a:lnTo>
                    <a:pt x="107" y="54"/>
                  </a:lnTo>
                  <a:lnTo>
                    <a:pt x="114" y="49"/>
                  </a:lnTo>
                  <a:lnTo>
                    <a:pt x="119" y="45"/>
                  </a:lnTo>
                  <a:lnTo>
                    <a:pt x="126" y="42"/>
                  </a:lnTo>
                  <a:lnTo>
                    <a:pt x="131" y="40"/>
                  </a:lnTo>
                  <a:lnTo>
                    <a:pt x="138" y="41"/>
                  </a:lnTo>
                  <a:lnTo>
                    <a:pt x="138" y="46"/>
                  </a:lnTo>
                  <a:lnTo>
                    <a:pt x="140" y="52"/>
                  </a:lnTo>
                  <a:lnTo>
                    <a:pt x="132" y="52"/>
                  </a:lnTo>
                  <a:lnTo>
                    <a:pt x="125" y="55"/>
                  </a:lnTo>
                  <a:lnTo>
                    <a:pt x="118" y="57"/>
                  </a:lnTo>
                  <a:lnTo>
                    <a:pt x="114" y="61"/>
                  </a:lnTo>
                  <a:lnTo>
                    <a:pt x="108" y="66"/>
                  </a:lnTo>
                  <a:lnTo>
                    <a:pt x="105" y="72"/>
                  </a:lnTo>
                  <a:lnTo>
                    <a:pt x="104" y="78"/>
                  </a:lnTo>
                  <a:lnTo>
                    <a:pt x="104" y="87"/>
                  </a:lnTo>
                  <a:lnTo>
                    <a:pt x="112" y="83"/>
                  </a:lnTo>
                  <a:lnTo>
                    <a:pt x="120" y="79"/>
                  </a:lnTo>
                  <a:lnTo>
                    <a:pt x="129" y="76"/>
                  </a:lnTo>
                  <a:lnTo>
                    <a:pt x="138" y="78"/>
                  </a:lnTo>
                  <a:lnTo>
                    <a:pt x="140" y="81"/>
                  </a:lnTo>
                  <a:lnTo>
                    <a:pt x="142" y="87"/>
                  </a:lnTo>
                  <a:lnTo>
                    <a:pt x="137" y="91"/>
                  </a:lnTo>
                  <a:lnTo>
                    <a:pt x="140" y="98"/>
                  </a:lnTo>
                  <a:lnTo>
                    <a:pt x="143" y="105"/>
                  </a:lnTo>
                  <a:lnTo>
                    <a:pt x="149" y="112"/>
                  </a:lnTo>
                  <a:lnTo>
                    <a:pt x="140" y="111"/>
                  </a:lnTo>
                  <a:lnTo>
                    <a:pt x="132" y="110"/>
                  </a:lnTo>
                  <a:lnTo>
                    <a:pt x="124" y="110"/>
                  </a:lnTo>
                  <a:lnTo>
                    <a:pt x="117" y="110"/>
                  </a:lnTo>
                  <a:lnTo>
                    <a:pt x="106" y="108"/>
                  </a:lnTo>
                  <a:lnTo>
                    <a:pt x="98" y="107"/>
                  </a:lnTo>
                  <a:lnTo>
                    <a:pt x="89" y="107"/>
                  </a:lnTo>
                  <a:lnTo>
                    <a:pt x="82" y="107"/>
                  </a:lnTo>
                  <a:lnTo>
                    <a:pt x="71" y="107"/>
                  </a:lnTo>
                  <a:lnTo>
                    <a:pt x="64" y="108"/>
                  </a:lnTo>
                  <a:lnTo>
                    <a:pt x="57" y="110"/>
                  </a:lnTo>
                  <a:lnTo>
                    <a:pt x="49" y="113"/>
                  </a:lnTo>
                  <a:lnTo>
                    <a:pt x="43" y="118"/>
                  </a:lnTo>
                  <a:lnTo>
                    <a:pt x="37" y="123"/>
                  </a:lnTo>
                  <a:lnTo>
                    <a:pt x="34" y="131"/>
                  </a:lnTo>
                  <a:lnTo>
                    <a:pt x="30" y="140"/>
                  </a:lnTo>
                  <a:lnTo>
                    <a:pt x="29" y="146"/>
                  </a:lnTo>
                  <a:lnTo>
                    <a:pt x="29" y="151"/>
                  </a:lnTo>
                  <a:lnTo>
                    <a:pt x="29" y="158"/>
                  </a:lnTo>
                  <a:lnTo>
                    <a:pt x="29" y="163"/>
                  </a:lnTo>
                  <a:lnTo>
                    <a:pt x="29" y="169"/>
                  </a:lnTo>
                  <a:lnTo>
                    <a:pt x="29" y="175"/>
                  </a:lnTo>
                  <a:lnTo>
                    <a:pt x="29" y="181"/>
                  </a:lnTo>
                  <a:lnTo>
                    <a:pt x="29" y="187"/>
                  </a:lnTo>
                  <a:lnTo>
                    <a:pt x="28" y="192"/>
                  </a:lnTo>
                  <a:lnTo>
                    <a:pt x="28" y="198"/>
                  </a:lnTo>
                  <a:lnTo>
                    <a:pt x="28" y="204"/>
                  </a:lnTo>
                  <a:lnTo>
                    <a:pt x="28" y="209"/>
                  </a:lnTo>
                  <a:lnTo>
                    <a:pt x="26" y="215"/>
                  </a:lnTo>
                  <a:lnTo>
                    <a:pt x="26" y="221"/>
                  </a:lnTo>
                  <a:lnTo>
                    <a:pt x="25" y="227"/>
                  </a:lnTo>
                  <a:lnTo>
                    <a:pt x="25" y="233"/>
                  </a:lnTo>
                  <a:lnTo>
                    <a:pt x="32" y="230"/>
                  </a:lnTo>
                  <a:lnTo>
                    <a:pt x="40" y="230"/>
                  </a:lnTo>
                  <a:lnTo>
                    <a:pt x="47" y="230"/>
                  </a:lnTo>
                  <a:lnTo>
                    <a:pt x="57" y="231"/>
                  </a:lnTo>
                  <a:lnTo>
                    <a:pt x="63" y="231"/>
                  </a:lnTo>
                  <a:lnTo>
                    <a:pt x="71" y="233"/>
                  </a:lnTo>
                  <a:lnTo>
                    <a:pt x="79" y="235"/>
                  </a:lnTo>
                  <a:lnTo>
                    <a:pt x="88" y="238"/>
                  </a:lnTo>
                  <a:lnTo>
                    <a:pt x="94" y="239"/>
                  </a:lnTo>
                  <a:lnTo>
                    <a:pt x="104" y="241"/>
                  </a:lnTo>
                  <a:lnTo>
                    <a:pt x="111" y="242"/>
                  </a:lnTo>
                  <a:lnTo>
                    <a:pt x="119" y="244"/>
                  </a:lnTo>
                  <a:lnTo>
                    <a:pt x="128" y="244"/>
                  </a:lnTo>
                  <a:lnTo>
                    <a:pt x="136" y="244"/>
                  </a:lnTo>
                  <a:lnTo>
                    <a:pt x="143" y="243"/>
                  </a:lnTo>
                  <a:lnTo>
                    <a:pt x="153" y="241"/>
                  </a:lnTo>
                  <a:lnTo>
                    <a:pt x="153" y="247"/>
                  </a:lnTo>
                  <a:lnTo>
                    <a:pt x="153" y="257"/>
                  </a:lnTo>
                  <a:lnTo>
                    <a:pt x="153" y="262"/>
                  </a:lnTo>
                  <a:lnTo>
                    <a:pt x="148" y="266"/>
                  </a:lnTo>
                  <a:lnTo>
                    <a:pt x="142" y="266"/>
                  </a:lnTo>
                  <a:lnTo>
                    <a:pt x="137" y="267"/>
                  </a:lnTo>
                  <a:lnTo>
                    <a:pt x="129" y="267"/>
                  </a:lnTo>
                  <a:lnTo>
                    <a:pt x="123" y="267"/>
                  </a:lnTo>
                  <a:lnTo>
                    <a:pt x="114" y="266"/>
                  </a:lnTo>
                  <a:lnTo>
                    <a:pt x="106" y="265"/>
                  </a:lnTo>
                  <a:lnTo>
                    <a:pt x="98" y="264"/>
                  </a:lnTo>
                  <a:lnTo>
                    <a:pt x="90" y="264"/>
                  </a:lnTo>
                  <a:lnTo>
                    <a:pt x="82" y="264"/>
                  </a:lnTo>
                  <a:lnTo>
                    <a:pt x="76" y="264"/>
                  </a:lnTo>
                  <a:lnTo>
                    <a:pt x="70" y="264"/>
                  </a:lnTo>
                  <a:lnTo>
                    <a:pt x="65" y="265"/>
                  </a:lnTo>
                  <a:lnTo>
                    <a:pt x="53" y="260"/>
                  </a:lnTo>
                  <a:lnTo>
                    <a:pt x="43" y="257"/>
                  </a:lnTo>
                  <a:lnTo>
                    <a:pt x="34" y="252"/>
                  </a:lnTo>
                  <a:lnTo>
                    <a:pt x="25" y="246"/>
                  </a:lnTo>
                  <a:lnTo>
                    <a:pt x="16" y="236"/>
                  </a:lnTo>
                  <a:lnTo>
                    <a:pt x="10" y="225"/>
                  </a:lnTo>
                  <a:lnTo>
                    <a:pt x="4" y="212"/>
                  </a:lnTo>
                  <a:lnTo>
                    <a:pt x="1" y="198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1" y="152"/>
                  </a:lnTo>
                  <a:lnTo>
                    <a:pt x="5" y="138"/>
                  </a:lnTo>
                  <a:lnTo>
                    <a:pt x="8" y="122"/>
                  </a:lnTo>
                  <a:lnTo>
                    <a:pt x="13" y="107"/>
                  </a:lnTo>
                  <a:lnTo>
                    <a:pt x="20" y="92"/>
                  </a:lnTo>
                  <a:lnTo>
                    <a:pt x="28" y="78"/>
                  </a:lnTo>
                  <a:lnTo>
                    <a:pt x="35" y="65"/>
                  </a:lnTo>
                  <a:lnTo>
                    <a:pt x="45" y="54"/>
                  </a:lnTo>
                  <a:lnTo>
                    <a:pt x="54" y="43"/>
                  </a:lnTo>
                  <a:lnTo>
                    <a:pt x="65" y="35"/>
                  </a:lnTo>
                  <a:lnTo>
                    <a:pt x="71" y="26"/>
                  </a:lnTo>
                  <a:lnTo>
                    <a:pt x="81" y="17"/>
                  </a:lnTo>
                  <a:lnTo>
                    <a:pt x="88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19" name="Freeform 471"/>
            <p:cNvSpPr/>
            <p:nvPr/>
          </p:nvSpPr>
          <p:spPr bwMode="auto">
            <a:xfrm>
              <a:off x="6703" y="3891"/>
              <a:ext cx="12" cy="10"/>
            </a:xfrm>
            <a:custGeom>
              <a:gdLst>
                <a:gd name="T0" fmla="*/ 0 w 47"/>
                <a:gd name="T1" fmla="*/ 0 h 39"/>
                <a:gd name="T2" fmla="*/ 0 w 47"/>
                <a:gd name="T3" fmla="*/ 0 h 39"/>
                <a:gd name="T4" fmla="*/ 0 w 47"/>
                <a:gd name="T5" fmla="*/ 0 h 39"/>
                <a:gd name="T6" fmla="*/ 0 w 47"/>
                <a:gd name="T7" fmla="*/ 0 h 39"/>
                <a:gd name="T8" fmla="*/ 0 w 47"/>
                <a:gd name="T9" fmla="*/ 0 h 39"/>
                <a:gd name="T10" fmla="*/ 0 w 47"/>
                <a:gd name="T11" fmla="*/ 0 h 39"/>
                <a:gd name="T12" fmla="*/ 0 w 47"/>
                <a:gd name="T13" fmla="*/ 0 h 39"/>
                <a:gd name="T14" fmla="*/ 0 w 47"/>
                <a:gd name="T15" fmla="*/ 0 h 39"/>
                <a:gd name="T16" fmla="*/ 0 w 47"/>
                <a:gd name="T17" fmla="*/ 0 h 39"/>
                <a:gd name="T18" fmla="*/ 0 w 47"/>
                <a:gd name="T19" fmla="*/ 0 h 39"/>
                <a:gd name="T20" fmla="*/ 0 w 47"/>
                <a:gd name="T21" fmla="*/ 0 h 39"/>
                <a:gd name="T22" fmla="*/ 0 w 47"/>
                <a:gd name="T23" fmla="*/ 0 h 39"/>
                <a:gd name="T24" fmla="*/ 0 w 47"/>
                <a:gd name="T25" fmla="*/ 0 h 39"/>
                <a:gd name="T26" fmla="*/ 0 w 47"/>
                <a:gd name="T27" fmla="*/ 0 h 39"/>
                <a:gd name="T28" fmla="*/ 0 w 47"/>
                <a:gd name="T29" fmla="*/ 0 h 39"/>
                <a:gd name="T30" fmla="*/ 0 w 47"/>
                <a:gd name="T31" fmla="*/ 0 h 39"/>
                <a:gd name="T32" fmla="*/ 0 w 47"/>
                <a:gd name="T33" fmla="*/ 0 h 39"/>
                <a:gd name="T34" fmla="*/ 0 w 47"/>
                <a:gd name="T35" fmla="*/ 0 h 39"/>
                <a:gd name="T36" fmla="*/ 0 w 47"/>
                <a:gd name="T37" fmla="*/ 0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9"/>
                <a:gd name="T59" fmla="*/ 47 w 47"/>
                <a:gd name="T60" fmla="*/ 39 h 39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9">
                  <a:moveTo>
                    <a:pt x="33" y="2"/>
                  </a:moveTo>
                  <a:lnTo>
                    <a:pt x="39" y="0"/>
                  </a:lnTo>
                  <a:lnTo>
                    <a:pt x="42" y="1"/>
                  </a:lnTo>
                  <a:lnTo>
                    <a:pt x="45" y="1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4" y="13"/>
                  </a:lnTo>
                  <a:lnTo>
                    <a:pt x="36" y="19"/>
                  </a:lnTo>
                  <a:lnTo>
                    <a:pt x="29" y="26"/>
                  </a:lnTo>
                  <a:lnTo>
                    <a:pt x="21" y="32"/>
                  </a:lnTo>
                  <a:lnTo>
                    <a:pt x="16" y="39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2" y="5"/>
                  </a:lnTo>
                  <a:lnTo>
                    <a:pt x="28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20" name="Freeform 472"/>
            <p:cNvSpPr/>
            <p:nvPr/>
          </p:nvSpPr>
          <p:spPr bwMode="auto">
            <a:xfrm>
              <a:off x="6717" y="3891"/>
              <a:ext cx="118" cy="83"/>
            </a:xfrm>
            <a:custGeom>
              <a:gdLst>
                <a:gd name="T0" fmla="*/ 0 w 474"/>
                <a:gd name="T1" fmla="*/ 0 h 329"/>
                <a:gd name="T2" fmla="*/ 0 w 474"/>
                <a:gd name="T3" fmla="*/ 0 h 329"/>
                <a:gd name="T4" fmla="*/ 0 w 474"/>
                <a:gd name="T5" fmla="*/ 0 h 329"/>
                <a:gd name="T6" fmla="*/ 0 w 474"/>
                <a:gd name="T7" fmla="*/ 0 h 329"/>
                <a:gd name="T8" fmla="*/ 0 w 474"/>
                <a:gd name="T9" fmla="*/ 0 h 329"/>
                <a:gd name="T10" fmla="*/ 0 w 474"/>
                <a:gd name="T11" fmla="*/ 0 h 329"/>
                <a:gd name="T12" fmla="*/ 0 w 474"/>
                <a:gd name="T13" fmla="*/ 0 h 329"/>
                <a:gd name="T14" fmla="*/ 0 w 474"/>
                <a:gd name="T15" fmla="*/ 0 h 329"/>
                <a:gd name="T16" fmla="*/ 0 w 474"/>
                <a:gd name="T17" fmla="*/ 0 h 329"/>
                <a:gd name="T18" fmla="*/ 0 w 474"/>
                <a:gd name="T19" fmla="*/ 0 h 329"/>
                <a:gd name="T20" fmla="*/ 0 w 474"/>
                <a:gd name="T21" fmla="*/ 0 h 329"/>
                <a:gd name="T22" fmla="*/ 0 w 474"/>
                <a:gd name="T23" fmla="*/ 0 h 329"/>
                <a:gd name="T24" fmla="*/ 0 w 474"/>
                <a:gd name="T25" fmla="*/ 0 h 329"/>
                <a:gd name="T26" fmla="*/ 0 w 474"/>
                <a:gd name="T27" fmla="*/ 0 h 329"/>
                <a:gd name="T28" fmla="*/ 0 w 474"/>
                <a:gd name="T29" fmla="*/ 0 h 329"/>
                <a:gd name="T30" fmla="*/ 0 w 474"/>
                <a:gd name="T31" fmla="*/ 0 h 329"/>
                <a:gd name="T32" fmla="*/ 0 w 474"/>
                <a:gd name="T33" fmla="*/ 0 h 329"/>
                <a:gd name="T34" fmla="*/ 0 w 474"/>
                <a:gd name="T35" fmla="*/ 0 h 329"/>
                <a:gd name="T36" fmla="*/ 0 w 474"/>
                <a:gd name="T37" fmla="*/ 0 h 329"/>
                <a:gd name="T38" fmla="*/ 0 w 474"/>
                <a:gd name="T39" fmla="*/ 0 h 329"/>
                <a:gd name="T40" fmla="*/ 0 w 474"/>
                <a:gd name="T41" fmla="*/ 0 h 329"/>
                <a:gd name="T42" fmla="*/ 0 w 474"/>
                <a:gd name="T43" fmla="*/ 0 h 329"/>
                <a:gd name="T44" fmla="*/ 0 w 474"/>
                <a:gd name="T45" fmla="*/ 0 h 329"/>
                <a:gd name="T46" fmla="*/ 0 w 474"/>
                <a:gd name="T47" fmla="*/ 0 h 329"/>
                <a:gd name="T48" fmla="*/ 0 w 474"/>
                <a:gd name="T49" fmla="*/ 0 h 329"/>
                <a:gd name="T50" fmla="*/ 0 w 474"/>
                <a:gd name="T51" fmla="*/ 0 h 329"/>
                <a:gd name="T52" fmla="*/ 0 w 474"/>
                <a:gd name="T53" fmla="*/ 0 h 329"/>
                <a:gd name="T54" fmla="*/ 0 w 474"/>
                <a:gd name="T55" fmla="*/ 0 h 329"/>
                <a:gd name="T56" fmla="*/ 0 w 474"/>
                <a:gd name="T57" fmla="*/ 0 h 329"/>
                <a:gd name="T58" fmla="*/ 0 w 474"/>
                <a:gd name="T59" fmla="*/ 0 h 329"/>
                <a:gd name="T60" fmla="*/ 0 w 474"/>
                <a:gd name="T61" fmla="*/ 0 h 329"/>
                <a:gd name="T62" fmla="*/ 0 w 474"/>
                <a:gd name="T63" fmla="*/ 0 h 329"/>
                <a:gd name="T64" fmla="*/ 0 w 474"/>
                <a:gd name="T65" fmla="*/ 0 h 329"/>
                <a:gd name="T66" fmla="*/ 0 w 474"/>
                <a:gd name="T67" fmla="*/ 0 h 329"/>
                <a:gd name="T68" fmla="*/ 0 w 474"/>
                <a:gd name="T69" fmla="*/ 0 h 329"/>
                <a:gd name="T70" fmla="*/ 0 w 474"/>
                <a:gd name="T71" fmla="*/ 0 h 329"/>
                <a:gd name="T72" fmla="*/ 0 w 474"/>
                <a:gd name="T73" fmla="*/ 0 h 329"/>
                <a:gd name="T74" fmla="*/ 0 w 474"/>
                <a:gd name="T75" fmla="*/ 0 h 329"/>
                <a:gd name="T76" fmla="*/ 0 w 474"/>
                <a:gd name="T77" fmla="*/ 0 h 329"/>
                <a:gd name="T78" fmla="*/ 0 w 474"/>
                <a:gd name="T79" fmla="*/ 0 h 329"/>
                <a:gd name="T80" fmla="*/ 0 w 474"/>
                <a:gd name="T81" fmla="*/ 0 h 329"/>
                <a:gd name="T82" fmla="*/ 0 w 474"/>
                <a:gd name="T83" fmla="*/ 0 h 329"/>
                <a:gd name="T84" fmla="*/ 0 w 474"/>
                <a:gd name="T85" fmla="*/ 0 h 329"/>
                <a:gd name="T86" fmla="*/ 0 w 474"/>
                <a:gd name="T87" fmla="*/ 0 h 329"/>
                <a:gd name="T88" fmla="*/ 0 w 474"/>
                <a:gd name="T89" fmla="*/ 0 h 329"/>
                <a:gd name="T90" fmla="*/ 0 w 474"/>
                <a:gd name="T91" fmla="*/ 0 h 329"/>
                <a:gd name="T92" fmla="*/ 0 w 474"/>
                <a:gd name="T93" fmla="*/ 0 h 329"/>
                <a:gd name="T94" fmla="*/ 0 w 474"/>
                <a:gd name="T95" fmla="*/ 0 h 329"/>
                <a:gd name="T96" fmla="*/ 0 w 474"/>
                <a:gd name="T97" fmla="*/ 0 h 329"/>
                <a:gd name="T98" fmla="*/ 0 w 474"/>
                <a:gd name="T99" fmla="*/ 0 h 329"/>
                <a:gd name="T100" fmla="*/ 0 w 474"/>
                <a:gd name="T101" fmla="*/ 0 h 329"/>
                <a:gd name="T102" fmla="*/ 0 w 474"/>
                <a:gd name="T103" fmla="*/ 0 h 3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4"/>
                <a:gd name="T157" fmla="*/ 0 h 329"/>
                <a:gd name="T158" fmla="*/ 474 w 474"/>
                <a:gd name="T159" fmla="*/ 329 h 329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3" h="329">
                  <a:moveTo>
                    <a:pt x="251" y="0"/>
                  </a:moveTo>
                  <a:lnTo>
                    <a:pt x="274" y="5"/>
                  </a:lnTo>
                  <a:lnTo>
                    <a:pt x="296" y="11"/>
                  </a:lnTo>
                  <a:lnTo>
                    <a:pt x="318" y="20"/>
                  </a:lnTo>
                  <a:lnTo>
                    <a:pt x="339" y="33"/>
                  </a:lnTo>
                  <a:lnTo>
                    <a:pt x="357" y="46"/>
                  </a:lnTo>
                  <a:lnTo>
                    <a:pt x="374" y="61"/>
                  </a:lnTo>
                  <a:lnTo>
                    <a:pt x="390" y="78"/>
                  </a:lnTo>
                  <a:lnTo>
                    <a:pt x="405" y="98"/>
                  </a:lnTo>
                  <a:lnTo>
                    <a:pt x="417" y="116"/>
                  </a:lnTo>
                  <a:lnTo>
                    <a:pt x="429" y="137"/>
                  </a:lnTo>
                  <a:lnTo>
                    <a:pt x="439" y="158"/>
                  </a:lnTo>
                  <a:lnTo>
                    <a:pt x="449" y="180"/>
                  </a:lnTo>
                  <a:lnTo>
                    <a:pt x="455" y="202"/>
                  </a:lnTo>
                  <a:lnTo>
                    <a:pt x="463" y="224"/>
                  </a:lnTo>
                  <a:lnTo>
                    <a:pt x="468" y="247"/>
                  </a:lnTo>
                  <a:lnTo>
                    <a:pt x="472" y="269"/>
                  </a:lnTo>
                  <a:lnTo>
                    <a:pt x="474" y="277"/>
                  </a:lnTo>
                  <a:lnTo>
                    <a:pt x="474" y="286"/>
                  </a:lnTo>
                  <a:lnTo>
                    <a:pt x="472" y="292"/>
                  </a:lnTo>
                  <a:lnTo>
                    <a:pt x="471" y="301"/>
                  </a:lnTo>
                  <a:lnTo>
                    <a:pt x="466" y="305"/>
                  </a:lnTo>
                  <a:lnTo>
                    <a:pt x="463" y="312"/>
                  </a:lnTo>
                  <a:lnTo>
                    <a:pt x="459" y="316"/>
                  </a:lnTo>
                  <a:lnTo>
                    <a:pt x="454" y="320"/>
                  </a:lnTo>
                  <a:lnTo>
                    <a:pt x="442" y="322"/>
                  </a:lnTo>
                  <a:lnTo>
                    <a:pt x="433" y="318"/>
                  </a:lnTo>
                  <a:lnTo>
                    <a:pt x="428" y="313"/>
                  </a:lnTo>
                  <a:lnTo>
                    <a:pt x="425" y="308"/>
                  </a:lnTo>
                  <a:lnTo>
                    <a:pt x="422" y="299"/>
                  </a:lnTo>
                  <a:lnTo>
                    <a:pt x="422" y="290"/>
                  </a:lnTo>
                  <a:lnTo>
                    <a:pt x="415" y="275"/>
                  </a:lnTo>
                  <a:lnTo>
                    <a:pt x="407" y="261"/>
                  </a:lnTo>
                  <a:lnTo>
                    <a:pt x="401" y="247"/>
                  </a:lnTo>
                  <a:lnTo>
                    <a:pt x="394" y="233"/>
                  </a:lnTo>
                  <a:lnTo>
                    <a:pt x="386" y="218"/>
                  </a:lnTo>
                  <a:lnTo>
                    <a:pt x="378" y="204"/>
                  </a:lnTo>
                  <a:lnTo>
                    <a:pt x="369" y="189"/>
                  </a:lnTo>
                  <a:lnTo>
                    <a:pt x="360" y="177"/>
                  </a:lnTo>
                  <a:lnTo>
                    <a:pt x="348" y="164"/>
                  </a:lnTo>
                  <a:lnTo>
                    <a:pt x="337" y="154"/>
                  </a:lnTo>
                  <a:lnTo>
                    <a:pt x="324" y="145"/>
                  </a:lnTo>
                  <a:lnTo>
                    <a:pt x="312" y="140"/>
                  </a:lnTo>
                  <a:lnTo>
                    <a:pt x="296" y="134"/>
                  </a:lnTo>
                  <a:lnTo>
                    <a:pt x="280" y="133"/>
                  </a:lnTo>
                  <a:lnTo>
                    <a:pt x="263" y="134"/>
                  </a:lnTo>
                  <a:lnTo>
                    <a:pt x="243" y="141"/>
                  </a:lnTo>
                  <a:lnTo>
                    <a:pt x="228" y="140"/>
                  </a:lnTo>
                  <a:lnTo>
                    <a:pt x="213" y="141"/>
                  </a:lnTo>
                  <a:lnTo>
                    <a:pt x="198" y="142"/>
                  </a:lnTo>
                  <a:lnTo>
                    <a:pt x="184" y="144"/>
                  </a:lnTo>
                  <a:lnTo>
                    <a:pt x="171" y="147"/>
                  </a:lnTo>
                  <a:lnTo>
                    <a:pt x="158" y="153"/>
                  </a:lnTo>
                  <a:lnTo>
                    <a:pt x="146" y="157"/>
                  </a:lnTo>
                  <a:lnTo>
                    <a:pt x="135" y="164"/>
                  </a:lnTo>
                  <a:lnTo>
                    <a:pt x="123" y="170"/>
                  </a:lnTo>
                  <a:lnTo>
                    <a:pt x="113" y="179"/>
                  </a:lnTo>
                  <a:lnTo>
                    <a:pt x="103" y="186"/>
                  </a:lnTo>
                  <a:lnTo>
                    <a:pt x="97" y="197"/>
                  </a:lnTo>
                  <a:lnTo>
                    <a:pt x="88" y="207"/>
                  </a:lnTo>
                  <a:lnTo>
                    <a:pt x="82" y="219"/>
                  </a:lnTo>
                  <a:lnTo>
                    <a:pt x="76" y="231"/>
                  </a:lnTo>
                  <a:lnTo>
                    <a:pt x="72" y="246"/>
                  </a:lnTo>
                  <a:lnTo>
                    <a:pt x="69" y="251"/>
                  </a:lnTo>
                  <a:lnTo>
                    <a:pt x="66" y="258"/>
                  </a:lnTo>
                  <a:lnTo>
                    <a:pt x="63" y="263"/>
                  </a:lnTo>
                  <a:lnTo>
                    <a:pt x="60" y="269"/>
                  </a:lnTo>
                  <a:lnTo>
                    <a:pt x="57" y="274"/>
                  </a:lnTo>
                  <a:lnTo>
                    <a:pt x="56" y="280"/>
                  </a:lnTo>
                  <a:lnTo>
                    <a:pt x="52" y="286"/>
                  </a:lnTo>
                  <a:lnTo>
                    <a:pt x="50" y="291"/>
                  </a:lnTo>
                  <a:lnTo>
                    <a:pt x="42" y="301"/>
                  </a:lnTo>
                  <a:lnTo>
                    <a:pt x="35" y="312"/>
                  </a:lnTo>
                  <a:lnTo>
                    <a:pt x="28" y="320"/>
                  </a:lnTo>
                  <a:lnTo>
                    <a:pt x="22" y="329"/>
                  </a:lnTo>
                  <a:lnTo>
                    <a:pt x="11" y="318"/>
                  </a:lnTo>
                  <a:lnTo>
                    <a:pt x="5" y="309"/>
                  </a:lnTo>
                  <a:lnTo>
                    <a:pt x="0" y="298"/>
                  </a:lnTo>
                  <a:lnTo>
                    <a:pt x="0" y="287"/>
                  </a:lnTo>
                  <a:lnTo>
                    <a:pt x="1" y="275"/>
                  </a:lnTo>
                  <a:lnTo>
                    <a:pt x="5" y="263"/>
                  </a:lnTo>
                  <a:lnTo>
                    <a:pt x="10" y="251"/>
                  </a:lnTo>
                  <a:lnTo>
                    <a:pt x="17" y="240"/>
                  </a:lnTo>
                  <a:lnTo>
                    <a:pt x="23" y="227"/>
                  </a:lnTo>
                  <a:lnTo>
                    <a:pt x="31" y="216"/>
                  </a:lnTo>
                  <a:lnTo>
                    <a:pt x="39" y="204"/>
                  </a:lnTo>
                  <a:lnTo>
                    <a:pt x="47" y="192"/>
                  </a:lnTo>
                  <a:lnTo>
                    <a:pt x="54" y="180"/>
                  </a:lnTo>
                  <a:lnTo>
                    <a:pt x="60" y="168"/>
                  </a:lnTo>
                  <a:lnTo>
                    <a:pt x="66" y="156"/>
                  </a:lnTo>
                  <a:lnTo>
                    <a:pt x="70" y="146"/>
                  </a:lnTo>
                  <a:lnTo>
                    <a:pt x="75" y="138"/>
                  </a:lnTo>
                  <a:lnTo>
                    <a:pt x="78" y="129"/>
                  </a:lnTo>
                  <a:lnTo>
                    <a:pt x="83" y="120"/>
                  </a:lnTo>
                  <a:lnTo>
                    <a:pt x="88" y="111"/>
                  </a:lnTo>
                  <a:lnTo>
                    <a:pt x="87" y="111"/>
                  </a:lnTo>
                  <a:lnTo>
                    <a:pt x="86" y="110"/>
                  </a:lnTo>
                  <a:lnTo>
                    <a:pt x="78" y="114"/>
                  </a:lnTo>
                  <a:lnTo>
                    <a:pt x="72" y="118"/>
                  </a:lnTo>
                  <a:lnTo>
                    <a:pt x="68" y="120"/>
                  </a:lnTo>
                  <a:lnTo>
                    <a:pt x="63" y="122"/>
                  </a:lnTo>
                  <a:lnTo>
                    <a:pt x="56" y="122"/>
                  </a:lnTo>
                  <a:lnTo>
                    <a:pt x="51" y="120"/>
                  </a:lnTo>
                  <a:lnTo>
                    <a:pt x="48" y="114"/>
                  </a:lnTo>
                  <a:lnTo>
                    <a:pt x="52" y="109"/>
                  </a:lnTo>
                  <a:lnTo>
                    <a:pt x="56" y="104"/>
                  </a:lnTo>
                  <a:lnTo>
                    <a:pt x="60" y="101"/>
                  </a:lnTo>
                  <a:lnTo>
                    <a:pt x="68" y="97"/>
                  </a:lnTo>
                  <a:lnTo>
                    <a:pt x="77" y="93"/>
                  </a:lnTo>
                  <a:lnTo>
                    <a:pt x="83" y="90"/>
                  </a:lnTo>
                  <a:lnTo>
                    <a:pt x="89" y="89"/>
                  </a:lnTo>
                  <a:lnTo>
                    <a:pt x="91" y="87"/>
                  </a:lnTo>
                  <a:lnTo>
                    <a:pt x="94" y="86"/>
                  </a:lnTo>
                  <a:lnTo>
                    <a:pt x="98" y="82"/>
                  </a:lnTo>
                  <a:lnTo>
                    <a:pt x="99" y="79"/>
                  </a:lnTo>
                  <a:lnTo>
                    <a:pt x="97" y="76"/>
                  </a:lnTo>
                  <a:lnTo>
                    <a:pt x="91" y="74"/>
                  </a:lnTo>
                  <a:lnTo>
                    <a:pt x="80" y="75"/>
                  </a:lnTo>
                  <a:lnTo>
                    <a:pt x="70" y="78"/>
                  </a:lnTo>
                  <a:lnTo>
                    <a:pt x="62" y="80"/>
                  </a:lnTo>
                  <a:lnTo>
                    <a:pt x="54" y="86"/>
                  </a:lnTo>
                  <a:lnTo>
                    <a:pt x="45" y="89"/>
                  </a:lnTo>
                  <a:lnTo>
                    <a:pt x="38" y="94"/>
                  </a:lnTo>
                  <a:lnTo>
                    <a:pt x="29" y="98"/>
                  </a:lnTo>
                  <a:lnTo>
                    <a:pt x="22" y="101"/>
                  </a:lnTo>
                  <a:lnTo>
                    <a:pt x="17" y="92"/>
                  </a:lnTo>
                  <a:lnTo>
                    <a:pt x="17" y="86"/>
                  </a:lnTo>
                  <a:lnTo>
                    <a:pt x="18" y="79"/>
                  </a:lnTo>
                  <a:lnTo>
                    <a:pt x="22" y="74"/>
                  </a:lnTo>
                  <a:lnTo>
                    <a:pt x="25" y="69"/>
                  </a:lnTo>
                  <a:lnTo>
                    <a:pt x="33" y="64"/>
                  </a:lnTo>
                  <a:lnTo>
                    <a:pt x="39" y="60"/>
                  </a:lnTo>
                  <a:lnTo>
                    <a:pt x="47" y="58"/>
                  </a:lnTo>
                  <a:lnTo>
                    <a:pt x="56" y="54"/>
                  </a:lnTo>
                  <a:lnTo>
                    <a:pt x="64" y="51"/>
                  </a:lnTo>
                  <a:lnTo>
                    <a:pt x="72" y="48"/>
                  </a:lnTo>
                  <a:lnTo>
                    <a:pt x="82" y="47"/>
                  </a:lnTo>
                  <a:lnTo>
                    <a:pt x="91" y="44"/>
                  </a:lnTo>
                  <a:lnTo>
                    <a:pt x="98" y="42"/>
                  </a:lnTo>
                  <a:lnTo>
                    <a:pt x="104" y="38"/>
                  </a:lnTo>
                  <a:lnTo>
                    <a:pt x="112" y="37"/>
                  </a:lnTo>
                  <a:lnTo>
                    <a:pt x="119" y="33"/>
                  </a:lnTo>
                  <a:lnTo>
                    <a:pt x="128" y="30"/>
                  </a:lnTo>
                  <a:lnTo>
                    <a:pt x="136" y="26"/>
                  </a:lnTo>
                  <a:lnTo>
                    <a:pt x="145" y="25"/>
                  </a:lnTo>
                  <a:lnTo>
                    <a:pt x="152" y="22"/>
                  </a:lnTo>
                  <a:lnTo>
                    <a:pt x="162" y="20"/>
                  </a:lnTo>
                  <a:lnTo>
                    <a:pt x="170" y="18"/>
                  </a:lnTo>
                  <a:lnTo>
                    <a:pt x="180" y="17"/>
                  </a:lnTo>
                  <a:lnTo>
                    <a:pt x="188" y="13"/>
                  </a:lnTo>
                  <a:lnTo>
                    <a:pt x="197" y="12"/>
                  </a:lnTo>
                  <a:lnTo>
                    <a:pt x="206" y="9"/>
                  </a:lnTo>
                  <a:lnTo>
                    <a:pt x="215" y="8"/>
                  </a:lnTo>
                  <a:lnTo>
                    <a:pt x="223" y="5"/>
                  </a:lnTo>
                  <a:lnTo>
                    <a:pt x="231" y="5"/>
                  </a:lnTo>
                  <a:lnTo>
                    <a:pt x="241" y="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21" name="Freeform 473"/>
            <p:cNvSpPr/>
            <p:nvPr/>
          </p:nvSpPr>
          <p:spPr bwMode="auto">
            <a:xfrm>
              <a:off x="6942" y="3897"/>
              <a:ext cx="220" cy="104"/>
            </a:xfrm>
            <a:custGeom>
              <a:gdLst>
                <a:gd name="T0" fmla="*/ 0 w 876"/>
                <a:gd name="T1" fmla="*/ 0 h 416"/>
                <a:gd name="T2" fmla="*/ 0 w 876"/>
                <a:gd name="T3" fmla="*/ 0 h 416"/>
                <a:gd name="T4" fmla="*/ 0 w 876"/>
                <a:gd name="T5" fmla="*/ 0 h 416"/>
                <a:gd name="T6" fmla="*/ 0 w 876"/>
                <a:gd name="T7" fmla="*/ 0 h 416"/>
                <a:gd name="T8" fmla="*/ 0 w 876"/>
                <a:gd name="T9" fmla="*/ 0 h 416"/>
                <a:gd name="T10" fmla="*/ 0 w 876"/>
                <a:gd name="T11" fmla="*/ 0 h 416"/>
                <a:gd name="T12" fmla="*/ 0 w 876"/>
                <a:gd name="T13" fmla="*/ 0 h 416"/>
                <a:gd name="T14" fmla="*/ 0 w 876"/>
                <a:gd name="T15" fmla="*/ 0 h 416"/>
                <a:gd name="T16" fmla="*/ 0 w 876"/>
                <a:gd name="T17" fmla="*/ 0 h 416"/>
                <a:gd name="T18" fmla="*/ 0 w 876"/>
                <a:gd name="T19" fmla="*/ 0 h 416"/>
                <a:gd name="T20" fmla="*/ 0 w 876"/>
                <a:gd name="T21" fmla="*/ 0 h 416"/>
                <a:gd name="T22" fmla="*/ 0 w 876"/>
                <a:gd name="T23" fmla="*/ 0 h 416"/>
                <a:gd name="T24" fmla="*/ 0 w 876"/>
                <a:gd name="T25" fmla="*/ 0 h 416"/>
                <a:gd name="T26" fmla="*/ 0 w 876"/>
                <a:gd name="T27" fmla="*/ 0 h 416"/>
                <a:gd name="T28" fmla="*/ 0 w 876"/>
                <a:gd name="T29" fmla="*/ 0 h 416"/>
                <a:gd name="T30" fmla="*/ 0 w 876"/>
                <a:gd name="T31" fmla="*/ 0 h 416"/>
                <a:gd name="T32" fmla="*/ 0 w 876"/>
                <a:gd name="T33" fmla="*/ 0 h 416"/>
                <a:gd name="T34" fmla="*/ 0 w 876"/>
                <a:gd name="T35" fmla="*/ 0 h 416"/>
                <a:gd name="T36" fmla="*/ 0 w 876"/>
                <a:gd name="T37" fmla="*/ 0 h 416"/>
                <a:gd name="T38" fmla="*/ 0 w 876"/>
                <a:gd name="T39" fmla="*/ 0 h 416"/>
                <a:gd name="T40" fmla="*/ 0 w 876"/>
                <a:gd name="T41" fmla="*/ 0 h 416"/>
                <a:gd name="T42" fmla="*/ 0 w 876"/>
                <a:gd name="T43" fmla="*/ 0 h 416"/>
                <a:gd name="T44" fmla="*/ 0 w 876"/>
                <a:gd name="T45" fmla="*/ 0 h 416"/>
                <a:gd name="T46" fmla="*/ 0 w 876"/>
                <a:gd name="T47" fmla="*/ 0 h 416"/>
                <a:gd name="T48" fmla="*/ 0 w 876"/>
                <a:gd name="T49" fmla="*/ 0 h 416"/>
                <a:gd name="T50" fmla="*/ 0 w 876"/>
                <a:gd name="T51" fmla="*/ 0 h 416"/>
                <a:gd name="T52" fmla="*/ 0 w 876"/>
                <a:gd name="T53" fmla="*/ 0 h 416"/>
                <a:gd name="T54" fmla="*/ 0 w 876"/>
                <a:gd name="T55" fmla="*/ 0 h 416"/>
                <a:gd name="T56" fmla="*/ 0 w 876"/>
                <a:gd name="T57" fmla="*/ 0 h 416"/>
                <a:gd name="T58" fmla="*/ 0 w 876"/>
                <a:gd name="T59" fmla="*/ 0 h 416"/>
                <a:gd name="T60" fmla="*/ 0 w 876"/>
                <a:gd name="T61" fmla="*/ 0 h 416"/>
                <a:gd name="T62" fmla="*/ 0 w 876"/>
                <a:gd name="T63" fmla="*/ 0 h 416"/>
                <a:gd name="T64" fmla="*/ 0 w 876"/>
                <a:gd name="T65" fmla="*/ 0 h 416"/>
                <a:gd name="T66" fmla="*/ 0 w 876"/>
                <a:gd name="T67" fmla="*/ 0 h 416"/>
                <a:gd name="T68" fmla="*/ 0 w 876"/>
                <a:gd name="T69" fmla="*/ 0 h 416"/>
                <a:gd name="T70" fmla="*/ 0 w 876"/>
                <a:gd name="T71" fmla="*/ 0 h 416"/>
                <a:gd name="T72" fmla="*/ 0 w 876"/>
                <a:gd name="T73" fmla="*/ 0 h 416"/>
                <a:gd name="T74" fmla="*/ 0 w 876"/>
                <a:gd name="T75" fmla="*/ 0 h 416"/>
                <a:gd name="T76" fmla="*/ 0 w 876"/>
                <a:gd name="T77" fmla="*/ 0 h 416"/>
                <a:gd name="T78" fmla="*/ 0 w 876"/>
                <a:gd name="T79" fmla="*/ 0 h 416"/>
                <a:gd name="T80" fmla="*/ 0 w 876"/>
                <a:gd name="T81" fmla="*/ 0 h 416"/>
                <a:gd name="T82" fmla="*/ 0 w 876"/>
                <a:gd name="T83" fmla="*/ 0 h 416"/>
                <a:gd name="T84" fmla="*/ 0 w 876"/>
                <a:gd name="T85" fmla="*/ 0 h 416"/>
                <a:gd name="T86" fmla="*/ 0 w 876"/>
                <a:gd name="T87" fmla="*/ 0 h 416"/>
                <a:gd name="T88" fmla="*/ 0 w 876"/>
                <a:gd name="T89" fmla="*/ 0 h 416"/>
                <a:gd name="T90" fmla="*/ 0 w 876"/>
                <a:gd name="T91" fmla="*/ 0 h 416"/>
                <a:gd name="T92" fmla="*/ 0 w 876"/>
                <a:gd name="T93" fmla="*/ 0 h 416"/>
                <a:gd name="T94" fmla="*/ 0 w 876"/>
                <a:gd name="T95" fmla="*/ 0 h 416"/>
                <a:gd name="T96" fmla="*/ 0 w 876"/>
                <a:gd name="T97" fmla="*/ 0 h 416"/>
                <a:gd name="T98" fmla="*/ 0 w 876"/>
                <a:gd name="T99" fmla="*/ 0 h 416"/>
                <a:gd name="T100" fmla="*/ 0 w 876"/>
                <a:gd name="T101" fmla="*/ 0 h 416"/>
                <a:gd name="T102" fmla="*/ 0 w 876"/>
                <a:gd name="T103" fmla="*/ 0 h 416"/>
                <a:gd name="T104" fmla="*/ 0 w 876"/>
                <a:gd name="T105" fmla="*/ 0 h 416"/>
                <a:gd name="T106" fmla="*/ 0 w 876"/>
                <a:gd name="T107" fmla="*/ 0 h 416"/>
                <a:gd name="T108" fmla="*/ 0 w 876"/>
                <a:gd name="T109" fmla="*/ 0 h 4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416"/>
                <a:gd name="T167" fmla="*/ 876 w 876"/>
                <a:gd name="T168" fmla="*/ 416 h 41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416">
                  <a:moveTo>
                    <a:pt x="731" y="0"/>
                  </a:moveTo>
                  <a:lnTo>
                    <a:pt x="739" y="0"/>
                  </a:lnTo>
                  <a:lnTo>
                    <a:pt x="749" y="1"/>
                  </a:lnTo>
                  <a:lnTo>
                    <a:pt x="758" y="1"/>
                  </a:lnTo>
                  <a:lnTo>
                    <a:pt x="768" y="2"/>
                  </a:lnTo>
                  <a:lnTo>
                    <a:pt x="776" y="3"/>
                  </a:lnTo>
                  <a:lnTo>
                    <a:pt x="784" y="8"/>
                  </a:lnTo>
                  <a:lnTo>
                    <a:pt x="790" y="13"/>
                  </a:lnTo>
                  <a:lnTo>
                    <a:pt x="796" y="21"/>
                  </a:lnTo>
                  <a:lnTo>
                    <a:pt x="798" y="13"/>
                  </a:lnTo>
                  <a:lnTo>
                    <a:pt x="803" y="8"/>
                  </a:lnTo>
                  <a:lnTo>
                    <a:pt x="809" y="3"/>
                  </a:lnTo>
                  <a:lnTo>
                    <a:pt x="817" y="3"/>
                  </a:lnTo>
                  <a:lnTo>
                    <a:pt x="823" y="2"/>
                  </a:lnTo>
                  <a:lnTo>
                    <a:pt x="831" y="3"/>
                  </a:lnTo>
                  <a:lnTo>
                    <a:pt x="838" y="7"/>
                  </a:lnTo>
                  <a:lnTo>
                    <a:pt x="846" y="11"/>
                  </a:lnTo>
                  <a:lnTo>
                    <a:pt x="852" y="13"/>
                  </a:lnTo>
                  <a:lnTo>
                    <a:pt x="859" y="20"/>
                  </a:lnTo>
                  <a:lnTo>
                    <a:pt x="865" y="25"/>
                  </a:lnTo>
                  <a:lnTo>
                    <a:pt x="870" y="33"/>
                  </a:lnTo>
                  <a:lnTo>
                    <a:pt x="875" y="41"/>
                  </a:lnTo>
                  <a:lnTo>
                    <a:pt x="876" y="52"/>
                  </a:lnTo>
                  <a:lnTo>
                    <a:pt x="874" y="58"/>
                  </a:lnTo>
                  <a:lnTo>
                    <a:pt x="872" y="64"/>
                  </a:lnTo>
                  <a:lnTo>
                    <a:pt x="869" y="69"/>
                  </a:lnTo>
                  <a:lnTo>
                    <a:pt x="864" y="76"/>
                  </a:lnTo>
                  <a:lnTo>
                    <a:pt x="864" y="77"/>
                  </a:lnTo>
                  <a:lnTo>
                    <a:pt x="864" y="81"/>
                  </a:lnTo>
                  <a:lnTo>
                    <a:pt x="845" y="65"/>
                  </a:lnTo>
                  <a:lnTo>
                    <a:pt x="826" y="53"/>
                  </a:lnTo>
                  <a:lnTo>
                    <a:pt x="805" y="43"/>
                  </a:lnTo>
                  <a:lnTo>
                    <a:pt x="786" y="36"/>
                  </a:lnTo>
                  <a:lnTo>
                    <a:pt x="764" y="32"/>
                  </a:lnTo>
                  <a:lnTo>
                    <a:pt x="743" y="29"/>
                  </a:lnTo>
                  <a:lnTo>
                    <a:pt x="721" y="28"/>
                  </a:lnTo>
                  <a:lnTo>
                    <a:pt x="699" y="29"/>
                  </a:lnTo>
                  <a:lnTo>
                    <a:pt x="675" y="30"/>
                  </a:lnTo>
                  <a:lnTo>
                    <a:pt x="652" y="34"/>
                  </a:lnTo>
                  <a:lnTo>
                    <a:pt x="629" y="36"/>
                  </a:lnTo>
                  <a:lnTo>
                    <a:pt x="607" y="40"/>
                  </a:lnTo>
                  <a:lnTo>
                    <a:pt x="582" y="45"/>
                  </a:lnTo>
                  <a:lnTo>
                    <a:pt x="560" y="48"/>
                  </a:lnTo>
                  <a:lnTo>
                    <a:pt x="537" y="51"/>
                  </a:lnTo>
                  <a:lnTo>
                    <a:pt x="514" y="54"/>
                  </a:lnTo>
                  <a:lnTo>
                    <a:pt x="502" y="56"/>
                  </a:lnTo>
                  <a:lnTo>
                    <a:pt x="491" y="61"/>
                  </a:lnTo>
                  <a:lnTo>
                    <a:pt x="478" y="63"/>
                  </a:lnTo>
                  <a:lnTo>
                    <a:pt x="464" y="65"/>
                  </a:lnTo>
                  <a:lnTo>
                    <a:pt x="451" y="65"/>
                  </a:lnTo>
                  <a:lnTo>
                    <a:pt x="437" y="65"/>
                  </a:lnTo>
                  <a:lnTo>
                    <a:pt x="422" y="66"/>
                  </a:lnTo>
                  <a:lnTo>
                    <a:pt x="408" y="67"/>
                  </a:lnTo>
                  <a:lnTo>
                    <a:pt x="393" y="67"/>
                  </a:lnTo>
                  <a:lnTo>
                    <a:pt x="379" y="67"/>
                  </a:lnTo>
                  <a:lnTo>
                    <a:pt x="364" y="68"/>
                  </a:lnTo>
                  <a:lnTo>
                    <a:pt x="351" y="72"/>
                  </a:lnTo>
                  <a:lnTo>
                    <a:pt x="338" y="73"/>
                  </a:lnTo>
                  <a:lnTo>
                    <a:pt x="326" y="77"/>
                  </a:lnTo>
                  <a:lnTo>
                    <a:pt x="315" y="80"/>
                  </a:lnTo>
                  <a:lnTo>
                    <a:pt x="305" y="87"/>
                  </a:lnTo>
                  <a:lnTo>
                    <a:pt x="298" y="105"/>
                  </a:lnTo>
                  <a:lnTo>
                    <a:pt x="293" y="123"/>
                  </a:lnTo>
                  <a:lnTo>
                    <a:pt x="290" y="142"/>
                  </a:lnTo>
                  <a:lnTo>
                    <a:pt x="290" y="162"/>
                  </a:lnTo>
                  <a:lnTo>
                    <a:pt x="287" y="183"/>
                  </a:lnTo>
                  <a:lnTo>
                    <a:pt x="287" y="203"/>
                  </a:lnTo>
                  <a:lnTo>
                    <a:pt x="287" y="224"/>
                  </a:lnTo>
                  <a:lnTo>
                    <a:pt x="289" y="246"/>
                  </a:lnTo>
                  <a:lnTo>
                    <a:pt x="289" y="266"/>
                  </a:lnTo>
                  <a:lnTo>
                    <a:pt x="289" y="288"/>
                  </a:lnTo>
                  <a:lnTo>
                    <a:pt x="289" y="308"/>
                  </a:lnTo>
                  <a:lnTo>
                    <a:pt x="290" y="329"/>
                  </a:lnTo>
                  <a:lnTo>
                    <a:pt x="289" y="348"/>
                  </a:lnTo>
                  <a:lnTo>
                    <a:pt x="289" y="369"/>
                  </a:lnTo>
                  <a:lnTo>
                    <a:pt x="286" y="388"/>
                  </a:lnTo>
                  <a:lnTo>
                    <a:pt x="284" y="408"/>
                  </a:lnTo>
                  <a:lnTo>
                    <a:pt x="268" y="411"/>
                  </a:lnTo>
                  <a:lnTo>
                    <a:pt x="255" y="414"/>
                  </a:lnTo>
                  <a:lnTo>
                    <a:pt x="239" y="414"/>
                  </a:lnTo>
                  <a:lnTo>
                    <a:pt x="224" y="416"/>
                  </a:lnTo>
                  <a:lnTo>
                    <a:pt x="208" y="415"/>
                  </a:lnTo>
                  <a:lnTo>
                    <a:pt x="192" y="415"/>
                  </a:lnTo>
                  <a:lnTo>
                    <a:pt x="175" y="414"/>
                  </a:lnTo>
                  <a:lnTo>
                    <a:pt x="161" y="414"/>
                  </a:lnTo>
                  <a:lnTo>
                    <a:pt x="144" y="411"/>
                  </a:lnTo>
                  <a:lnTo>
                    <a:pt x="127" y="409"/>
                  </a:lnTo>
                  <a:lnTo>
                    <a:pt x="113" y="406"/>
                  </a:lnTo>
                  <a:lnTo>
                    <a:pt x="98" y="404"/>
                  </a:lnTo>
                  <a:lnTo>
                    <a:pt x="83" y="401"/>
                  </a:lnTo>
                  <a:lnTo>
                    <a:pt x="68" y="399"/>
                  </a:lnTo>
                  <a:lnTo>
                    <a:pt x="56" y="397"/>
                  </a:lnTo>
                  <a:lnTo>
                    <a:pt x="44" y="396"/>
                  </a:lnTo>
                  <a:lnTo>
                    <a:pt x="37" y="393"/>
                  </a:lnTo>
                  <a:lnTo>
                    <a:pt x="31" y="389"/>
                  </a:lnTo>
                  <a:lnTo>
                    <a:pt x="24" y="385"/>
                  </a:lnTo>
                  <a:lnTo>
                    <a:pt x="20" y="383"/>
                  </a:lnTo>
                  <a:lnTo>
                    <a:pt x="10" y="374"/>
                  </a:lnTo>
                  <a:lnTo>
                    <a:pt x="4" y="368"/>
                  </a:lnTo>
                  <a:lnTo>
                    <a:pt x="0" y="358"/>
                  </a:lnTo>
                  <a:lnTo>
                    <a:pt x="0" y="348"/>
                  </a:lnTo>
                  <a:lnTo>
                    <a:pt x="0" y="341"/>
                  </a:lnTo>
                  <a:lnTo>
                    <a:pt x="1" y="335"/>
                  </a:lnTo>
                  <a:lnTo>
                    <a:pt x="3" y="329"/>
                  </a:lnTo>
                  <a:lnTo>
                    <a:pt x="9" y="322"/>
                  </a:lnTo>
                  <a:lnTo>
                    <a:pt x="10" y="319"/>
                  </a:lnTo>
                  <a:lnTo>
                    <a:pt x="12" y="317"/>
                  </a:lnTo>
                  <a:lnTo>
                    <a:pt x="12" y="319"/>
                  </a:lnTo>
                  <a:lnTo>
                    <a:pt x="13" y="325"/>
                  </a:lnTo>
                  <a:lnTo>
                    <a:pt x="13" y="329"/>
                  </a:lnTo>
                  <a:lnTo>
                    <a:pt x="14" y="334"/>
                  </a:lnTo>
                  <a:lnTo>
                    <a:pt x="15" y="340"/>
                  </a:lnTo>
                  <a:lnTo>
                    <a:pt x="24" y="336"/>
                  </a:lnTo>
                  <a:lnTo>
                    <a:pt x="25" y="340"/>
                  </a:lnTo>
                  <a:lnTo>
                    <a:pt x="26" y="344"/>
                  </a:lnTo>
                  <a:lnTo>
                    <a:pt x="27" y="349"/>
                  </a:lnTo>
                  <a:lnTo>
                    <a:pt x="28" y="354"/>
                  </a:lnTo>
                  <a:lnTo>
                    <a:pt x="34" y="352"/>
                  </a:lnTo>
                  <a:lnTo>
                    <a:pt x="40" y="351"/>
                  </a:lnTo>
                  <a:lnTo>
                    <a:pt x="44" y="347"/>
                  </a:lnTo>
                  <a:lnTo>
                    <a:pt x="48" y="344"/>
                  </a:lnTo>
                  <a:lnTo>
                    <a:pt x="49" y="340"/>
                  </a:lnTo>
                  <a:lnTo>
                    <a:pt x="51" y="334"/>
                  </a:lnTo>
                  <a:lnTo>
                    <a:pt x="51" y="329"/>
                  </a:lnTo>
                  <a:lnTo>
                    <a:pt x="53" y="324"/>
                  </a:lnTo>
                  <a:lnTo>
                    <a:pt x="51" y="317"/>
                  </a:lnTo>
                  <a:lnTo>
                    <a:pt x="51" y="311"/>
                  </a:lnTo>
                  <a:lnTo>
                    <a:pt x="51" y="304"/>
                  </a:lnTo>
                  <a:lnTo>
                    <a:pt x="53" y="298"/>
                  </a:lnTo>
                  <a:lnTo>
                    <a:pt x="53" y="291"/>
                  </a:lnTo>
                  <a:lnTo>
                    <a:pt x="54" y="285"/>
                  </a:lnTo>
                  <a:lnTo>
                    <a:pt x="56" y="278"/>
                  </a:lnTo>
                  <a:lnTo>
                    <a:pt x="59" y="274"/>
                  </a:lnTo>
                  <a:lnTo>
                    <a:pt x="59" y="280"/>
                  </a:lnTo>
                  <a:lnTo>
                    <a:pt x="60" y="288"/>
                  </a:lnTo>
                  <a:lnTo>
                    <a:pt x="60" y="296"/>
                  </a:lnTo>
                  <a:lnTo>
                    <a:pt x="61" y="305"/>
                  </a:lnTo>
                  <a:lnTo>
                    <a:pt x="61" y="313"/>
                  </a:lnTo>
                  <a:lnTo>
                    <a:pt x="62" y="321"/>
                  </a:lnTo>
                  <a:lnTo>
                    <a:pt x="66" y="329"/>
                  </a:lnTo>
                  <a:lnTo>
                    <a:pt x="69" y="336"/>
                  </a:lnTo>
                  <a:lnTo>
                    <a:pt x="78" y="335"/>
                  </a:lnTo>
                  <a:lnTo>
                    <a:pt x="84" y="335"/>
                  </a:lnTo>
                  <a:lnTo>
                    <a:pt x="90" y="332"/>
                  </a:lnTo>
                  <a:lnTo>
                    <a:pt x="95" y="330"/>
                  </a:lnTo>
                  <a:lnTo>
                    <a:pt x="98" y="326"/>
                  </a:lnTo>
                  <a:lnTo>
                    <a:pt x="102" y="321"/>
                  </a:lnTo>
                  <a:lnTo>
                    <a:pt x="103" y="316"/>
                  </a:lnTo>
                  <a:lnTo>
                    <a:pt x="104" y="311"/>
                  </a:lnTo>
                  <a:lnTo>
                    <a:pt x="104" y="304"/>
                  </a:lnTo>
                  <a:lnTo>
                    <a:pt x="104" y="298"/>
                  </a:lnTo>
                  <a:lnTo>
                    <a:pt x="104" y="290"/>
                  </a:lnTo>
                  <a:lnTo>
                    <a:pt x="105" y="284"/>
                  </a:lnTo>
                  <a:lnTo>
                    <a:pt x="105" y="277"/>
                  </a:lnTo>
                  <a:lnTo>
                    <a:pt x="105" y="269"/>
                  </a:lnTo>
                  <a:lnTo>
                    <a:pt x="105" y="264"/>
                  </a:lnTo>
                  <a:lnTo>
                    <a:pt x="107" y="259"/>
                  </a:lnTo>
                  <a:lnTo>
                    <a:pt x="107" y="264"/>
                  </a:lnTo>
                  <a:lnTo>
                    <a:pt x="109" y="269"/>
                  </a:lnTo>
                  <a:lnTo>
                    <a:pt x="110" y="275"/>
                  </a:lnTo>
                  <a:lnTo>
                    <a:pt x="113" y="280"/>
                  </a:lnTo>
                  <a:lnTo>
                    <a:pt x="118" y="290"/>
                  </a:lnTo>
                  <a:lnTo>
                    <a:pt x="125" y="299"/>
                  </a:lnTo>
                  <a:lnTo>
                    <a:pt x="116" y="302"/>
                  </a:lnTo>
                  <a:lnTo>
                    <a:pt x="115" y="311"/>
                  </a:lnTo>
                  <a:lnTo>
                    <a:pt x="115" y="315"/>
                  </a:lnTo>
                  <a:lnTo>
                    <a:pt x="115" y="319"/>
                  </a:lnTo>
                  <a:lnTo>
                    <a:pt x="115" y="325"/>
                  </a:lnTo>
                  <a:lnTo>
                    <a:pt x="115" y="329"/>
                  </a:lnTo>
                  <a:lnTo>
                    <a:pt x="122" y="329"/>
                  </a:lnTo>
                  <a:lnTo>
                    <a:pt x="128" y="329"/>
                  </a:lnTo>
                  <a:lnTo>
                    <a:pt x="136" y="329"/>
                  </a:lnTo>
                  <a:lnTo>
                    <a:pt x="143" y="329"/>
                  </a:lnTo>
                  <a:lnTo>
                    <a:pt x="142" y="321"/>
                  </a:lnTo>
                  <a:lnTo>
                    <a:pt x="140" y="315"/>
                  </a:lnTo>
                  <a:lnTo>
                    <a:pt x="140" y="307"/>
                  </a:lnTo>
                  <a:lnTo>
                    <a:pt x="140" y="300"/>
                  </a:lnTo>
                  <a:lnTo>
                    <a:pt x="140" y="291"/>
                  </a:lnTo>
                  <a:lnTo>
                    <a:pt x="140" y="285"/>
                  </a:lnTo>
                  <a:lnTo>
                    <a:pt x="140" y="277"/>
                  </a:lnTo>
                  <a:lnTo>
                    <a:pt x="142" y="272"/>
                  </a:lnTo>
                  <a:lnTo>
                    <a:pt x="142" y="266"/>
                  </a:lnTo>
                  <a:lnTo>
                    <a:pt x="143" y="263"/>
                  </a:lnTo>
                  <a:lnTo>
                    <a:pt x="144" y="260"/>
                  </a:lnTo>
                  <a:lnTo>
                    <a:pt x="145" y="261"/>
                  </a:lnTo>
                  <a:lnTo>
                    <a:pt x="146" y="263"/>
                  </a:lnTo>
                  <a:lnTo>
                    <a:pt x="149" y="268"/>
                  </a:lnTo>
                  <a:lnTo>
                    <a:pt x="150" y="277"/>
                  </a:lnTo>
                  <a:lnTo>
                    <a:pt x="151" y="289"/>
                  </a:lnTo>
                  <a:lnTo>
                    <a:pt x="155" y="293"/>
                  </a:lnTo>
                  <a:lnTo>
                    <a:pt x="157" y="298"/>
                  </a:lnTo>
                  <a:lnTo>
                    <a:pt x="158" y="304"/>
                  </a:lnTo>
                  <a:lnTo>
                    <a:pt x="160" y="309"/>
                  </a:lnTo>
                  <a:lnTo>
                    <a:pt x="158" y="315"/>
                  </a:lnTo>
                  <a:lnTo>
                    <a:pt x="158" y="320"/>
                  </a:lnTo>
                  <a:lnTo>
                    <a:pt x="158" y="327"/>
                  </a:lnTo>
                  <a:lnTo>
                    <a:pt x="161" y="332"/>
                  </a:lnTo>
                  <a:lnTo>
                    <a:pt x="165" y="327"/>
                  </a:lnTo>
                  <a:lnTo>
                    <a:pt x="169" y="321"/>
                  </a:lnTo>
                  <a:lnTo>
                    <a:pt x="172" y="315"/>
                  </a:lnTo>
                  <a:lnTo>
                    <a:pt x="174" y="308"/>
                  </a:lnTo>
                  <a:lnTo>
                    <a:pt x="175" y="300"/>
                  </a:lnTo>
                  <a:lnTo>
                    <a:pt x="177" y="293"/>
                  </a:lnTo>
                  <a:lnTo>
                    <a:pt x="178" y="286"/>
                  </a:lnTo>
                  <a:lnTo>
                    <a:pt x="179" y="277"/>
                  </a:lnTo>
                  <a:lnTo>
                    <a:pt x="178" y="268"/>
                  </a:lnTo>
                  <a:lnTo>
                    <a:pt x="178" y="260"/>
                  </a:lnTo>
                  <a:lnTo>
                    <a:pt x="178" y="252"/>
                  </a:lnTo>
                  <a:lnTo>
                    <a:pt x="179" y="245"/>
                  </a:lnTo>
                  <a:lnTo>
                    <a:pt x="179" y="235"/>
                  </a:lnTo>
                  <a:lnTo>
                    <a:pt x="180" y="228"/>
                  </a:lnTo>
                  <a:lnTo>
                    <a:pt x="181" y="222"/>
                  </a:lnTo>
                  <a:lnTo>
                    <a:pt x="185" y="215"/>
                  </a:lnTo>
                  <a:lnTo>
                    <a:pt x="185" y="222"/>
                  </a:lnTo>
                  <a:lnTo>
                    <a:pt x="187" y="227"/>
                  </a:lnTo>
                  <a:lnTo>
                    <a:pt x="189" y="234"/>
                  </a:lnTo>
                  <a:lnTo>
                    <a:pt x="190" y="239"/>
                  </a:lnTo>
                  <a:lnTo>
                    <a:pt x="190" y="245"/>
                  </a:lnTo>
                  <a:lnTo>
                    <a:pt x="191" y="252"/>
                  </a:lnTo>
                  <a:lnTo>
                    <a:pt x="191" y="259"/>
                  </a:lnTo>
                  <a:lnTo>
                    <a:pt x="192" y="266"/>
                  </a:lnTo>
                  <a:lnTo>
                    <a:pt x="191" y="273"/>
                  </a:lnTo>
                  <a:lnTo>
                    <a:pt x="191" y="279"/>
                  </a:lnTo>
                  <a:lnTo>
                    <a:pt x="190" y="287"/>
                  </a:lnTo>
                  <a:lnTo>
                    <a:pt x="190" y="293"/>
                  </a:lnTo>
                  <a:lnTo>
                    <a:pt x="189" y="299"/>
                  </a:lnTo>
                  <a:lnTo>
                    <a:pt x="189" y="307"/>
                  </a:lnTo>
                  <a:lnTo>
                    <a:pt x="189" y="313"/>
                  </a:lnTo>
                  <a:lnTo>
                    <a:pt x="189" y="320"/>
                  </a:lnTo>
                  <a:lnTo>
                    <a:pt x="193" y="319"/>
                  </a:lnTo>
                  <a:lnTo>
                    <a:pt x="197" y="321"/>
                  </a:lnTo>
                  <a:lnTo>
                    <a:pt x="197" y="324"/>
                  </a:lnTo>
                  <a:lnTo>
                    <a:pt x="197" y="329"/>
                  </a:lnTo>
                  <a:lnTo>
                    <a:pt x="204" y="319"/>
                  </a:lnTo>
                  <a:lnTo>
                    <a:pt x="210" y="308"/>
                  </a:lnTo>
                  <a:lnTo>
                    <a:pt x="215" y="298"/>
                  </a:lnTo>
                  <a:lnTo>
                    <a:pt x="220" y="288"/>
                  </a:lnTo>
                  <a:lnTo>
                    <a:pt x="221" y="275"/>
                  </a:lnTo>
                  <a:lnTo>
                    <a:pt x="224" y="263"/>
                  </a:lnTo>
                  <a:lnTo>
                    <a:pt x="225" y="250"/>
                  </a:lnTo>
                  <a:lnTo>
                    <a:pt x="226" y="238"/>
                  </a:lnTo>
                  <a:lnTo>
                    <a:pt x="226" y="224"/>
                  </a:lnTo>
                  <a:lnTo>
                    <a:pt x="227" y="211"/>
                  </a:lnTo>
                  <a:lnTo>
                    <a:pt x="227" y="197"/>
                  </a:lnTo>
                  <a:lnTo>
                    <a:pt x="228" y="184"/>
                  </a:lnTo>
                  <a:lnTo>
                    <a:pt x="228" y="171"/>
                  </a:lnTo>
                  <a:lnTo>
                    <a:pt x="230" y="158"/>
                  </a:lnTo>
                  <a:lnTo>
                    <a:pt x="232" y="146"/>
                  </a:lnTo>
                  <a:lnTo>
                    <a:pt x="234" y="134"/>
                  </a:lnTo>
                  <a:lnTo>
                    <a:pt x="232" y="123"/>
                  </a:lnTo>
                  <a:lnTo>
                    <a:pt x="232" y="115"/>
                  </a:lnTo>
                  <a:lnTo>
                    <a:pt x="234" y="105"/>
                  </a:lnTo>
                  <a:lnTo>
                    <a:pt x="238" y="96"/>
                  </a:lnTo>
                  <a:lnTo>
                    <a:pt x="240" y="87"/>
                  </a:lnTo>
                  <a:lnTo>
                    <a:pt x="243" y="82"/>
                  </a:lnTo>
                  <a:lnTo>
                    <a:pt x="243" y="77"/>
                  </a:lnTo>
                  <a:lnTo>
                    <a:pt x="242" y="76"/>
                  </a:lnTo>
                  <a:lnTo>
                    <a:pt x="242" y="75"/>
                  </a:lnTo>
                  <a:lnTo>
                    <a:pt x="242" y="74"/>
                  </a:lnTo>
                  <a:lnTo>
                    <a:pt x="269" y="64"/>
                  </a:lnTo>
                  <a:lnTo>
                    <a:pt x="299" y="56"/>
                  </a:lnTo>
                  <a:lnTo>
                    <a:pt x="328" y="51"/>
                  </a:lnTo>
                  <a:lnTo>
                    <a:pt x="360" y="46"/>
                  </a:lnTo>
                  <a:lnTo>
                    <a:pt x="390" y="41"/>
                  </a:lnTo>
                  <a:lnTo>
                    <a:pt x="421" y="38"/>
                  </a:lnTo>
                  <a:lnTo>
                    <a:pt x="451" y="35"/>
                  </a:lnTo>
                  <a:lnTo>
                    <a:pt x="485" y="34"/>
                  </a:lnTo>
                  <a:lnTo>
                    <a:pt x="515" y="29"/>
                  </a:lnTo>
                  <a:lnTo>
                    <a:pt x="546" y="26"/>
                  </a:lnTo>
                  <a:lnTo>
                    <a:pt x="578" y="24"/>
                  </a:lnTo>
                  <a:lnTo>
                    <a:pt x="609" y="21"/>
                  </a:lnTo>
                  <a:lnTo>
                    <a:pt x="638" y="15"/>
                  </a:lnTo>
                  <a:lnTo>
                    <a:pt x="669" y="12"/>
                  </a:lnTo>
                  <a:lnTo>
                    <a:pt x="699" y="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22" name="Freeform 474"/>
            <p:cNvSpPr/>
            <p:nvPr/>
          </p:nvSpPr>
          <p:spPr bwMode="auto">
            <a:xfrm>
              <a:off x="6559" y="3901"/>
              <a:ext cx="86" cy="15"/>
            </a:xfrm>
            <a:custGeom>
              <a:gdLst>
                <a:gd name="T0" fmla="*/ 0 w 343"/>
                <a:gd name="T1" fmla="*/ 0 h 61"/>
                <a:gd name="T2" fmla="*/ 0 w 343"/>
                <a:gd name="T3" fmla="*/ 0 h 61"/>
                <a:gd name="T4" fmla="*/ 0 w 343"/>
                <a:gd name="T5" fmla="*/ 0 h 61"/>
                <a:gd name="T6" fmla="*/ 0 w 343"/>
                <a:gd name="T7" fmla="*/ 0 h 61"/>
                <a:gd name="T8" fmla="*/ 0 w 343"/>
                <a:gd name="T9" fmla="*/ 0 h 61"/>
                <a:gd name="T10" fmla="*/ 0 w 343"/>
                <a:gd name="T11" fmla="*/ 0 h 61"/>
                <a:gd name="T12" fmla="*/ 0 w 343"/>
                <a:gd name="T13" fmla="*/ 0 h 61"/>
                <a:gd name="T14" fmla="*/ 0 w 343"/>
                <a:gd name="T15" fmla="*/ 0 h 61"/>
                <a:gd name="T16" fmla="*/ 0 w 343"/>
                <a:gd name="T17" fmla="*/ 0 h 61"/>
                <a:gd name="T18" fmla="*/ 0 w 343"/>
                <a:gd name="T19" fmla="*/ 0 h 61"/>
                <a:gd name="T20" fmla="*/ 0 w 343"/>
                <a:gd name="T21" fmla="*/ 0 h 61"/>
                <a:gd name="T22" fmla="*/ 0 w 343"/>
                <a:gd name="T23" fmla="*/ 0 h 61"/>
                <a:gd name="T24" fmla="*/ 0 w 343"/>
                <a:gd name="T25" fmla="*/ 0 h 61"/>
                <a:gd name="T26" fmla="*/ 0 w 343"/>
                <a:gd name="T27" fmla="*/ 0 h 61"/>
                <a:gd name="T28" fmla="*/ 0 w 343"/>
                <a:gd name="T29" fmla="*/ 0 h 61"/>
                <a:gd name="T30" fmla="*/ 0 w 343"/>
                <a:gd name="T31" fmla="*/ 0 h 61"/>
                <a:gd name="T32" fmla="*/ 0 w 343"/>
                <a:gd name="T33" fmla="*/ 0 h 61"/>
                <a:gd name="T34" fmla="*/ 0 w 343"/>
                <a:gd name="T35" fmla="*/ 0 h 61"/>
                <a:gd name="T36" fmla="*/ 0 w 343"/>
                <a:gd name="T37" fmla="*/ 0 h 61"/>
                <a:gd name="T38" fmla="*/ 0 w 343"/>
                <a:gd name="T39" fmla="*/ 0 h 61"/>
                <a:gd name="T40" fmla="*/ 0 w 343"/>
                <a:gd name="T41" fmla="*/ 0 h 61"/>
                <a:gd name="T42" fmla="*/ 0 w 343"/>
                <a:gd name="T43" fmla="*/ 0 h 61"/>
                <a:gd name="T44" fmla="*/ 0 w 343"/>
                <a:gd name="T45" fmla="*/ 0 h 61"/>
                <a:gd name="T46" fmla="*/ 0 w 343"/>
                <a:gd name="T47" fmla="*/ 0 h 61"/>
                <a:gd name="T48" fmla="*/ 0 w 343"/>
                <a:gd name="T49" fmla="*/ 0 h 61"/>
                <a:gd name="T50" fmla="*/ 0 w 343"/>
                <a:gd name="T51" fmla="*/ 0 h 61"/>
                <a:gd name="T52" fmla="*/ 0 w 343"/>
                <a:gd name="T53" fmla="*/ 0 h 61"/>
                <a:gd name="T54" fmla="*/ 0 w 343"/>
                <a:gd name="T55" fmla="*/ 0 h 61"/>
                <a:gd name="T56" fmla="*/ 0 w 343"/>
                <a:gd name="T57" fmla="*/ 0 h 61"/>
                <a:gd name="T58" fmla="*/ 0 w 343"/>
                <a:gd name="T59" fmla="*/ 0 h 61"/>
                <a:gd name="T60" fmla="*/ 0 w 343"/>
                <a:gd name="T61" fmla="*/ 0 h 61"/>
                <a:gd name="T62" fmla="*/ 0 w 343"/>
                <a:gd name="T63" fmla="*/ 0 h 61"/>
                <a:gd name="T64" fmla="*/ 0 w 343"/>
                <a:gd name="T65" fmla="*/ 0 h 61"/>
                <a:gd name="T66" fmla="*/ 0 w 343"/>
                <a:gd name="T67" fmla="*/ 0 h 61"/>
                <a:gd name="T68" fmla="*/ 0 w 343"/>
                <a:gd name="T69" fmla="*/ 0 h 61"/>
                <a:gd name="T70" fmla="*/ 0 w 343"/>
                <a:gd name="T71" fmla="*/ 0 h 61"/>
                <a:gd name="T72" fmla="*/ 0 w 343"/>
                <a:gd name="T73" fmla="*/ 0 h 61"/>
                <a:gd name="T74" fmla="*/ 0 w 343"/>
                <a:gd name="T75" fmla="*/ 0 h 61"/>
                <a:gd name="T76" fmla="*/ 0 w 343"/>
                <a:gd name="T77" fmla="*/ 0 h 61"/>
                <a:gd name="T78" fmla="*/ 0 w 343"/>
                <a:gd name="T79" fmla="*/ 0 h 61"/>
                <a:gd name="T80" fmla="*/ 0 w 343"/>
                <a:gd name="T81" fmla="*/ 0 h 61"/>
                <a:gd name="T82" fmla="*/ 0 w 343"/>
                <a:gd name="T83" fmla="*/ 0 h 61"/>
                <a:gd name="T84" fmla="*/ 0 w 343"/>
                <a:gd name="T85" fmla="*/ 0 h 61"/>
                <a:gd name="T86" fmla="*/ 0 w 343"/>
                <a:gd name="T87" fmla="*/ 0 h 61"/>
                <a:gd name="T88" fmla="*/ 0 w 343"/>
                <a:gd name="T89" fmla="*/ 0 h 61"/>
                <a:gd name="T90" fmla="*/ 0 w 343"/>
                <a:gd name="T91" fmla="*/ 0 h 61"/>
                <a:gd name="T92" fmla="*/ 0 w 343"/>
                <a:gd name="T93" fmla="*/ 0 h 61"/>
                <a:gd name="T94" fmla="*/ 0 w 343"/>
                <a:gd name="T95" fmla="*/ 0 h 61"/>
                <a:gd name="T96" fmla="*/ 0 w 343"/>
                <a:gd name="T97" fmla="*/ 0 h 61"/>
                <a:gd name="T98" fmla="*/ 0 w 343"/>
                <a:gd name="T99" fmla="*/ 0 h 61"/>
                <a:gd name="T100" fmla="*/ 0 w 343"/>
                <a:gd name="T101" fmla="*/ 0 h 61"/>
                <a:gd name="T102" fmla="*/ 0 w 343"/>
                <a:gd name="T103" fmla="*/ 0 h 61"/>
                <a:gd name="T104" fmla="*/ 0 w 343"/>
                <a:gd name="T105" fmla="*/ 0 h 61"/>
                <a:gd name="T106" fmla="*/ 0 w 343"/>
                <a:gd name="T107" fmla="*/ 0 h 61"/>
                <a:gd name="T108" fmla="*/ 0 w 343"/>
                <a:gd name="T109" fmla="*/ 0 h 61"/>
                <a:gd name="T110" fmla="*/ 0 w 343"/>
                <a:gd name="T111" fmla="*/ 0 h 61"/>
                <a:gd name="T112" fmla="*/ 0 w 343"/>
                <a:gd name="T113" fmla="*/ 0 h 61"/>
                <a:gd name="T114" fmla="*/ 0 w 343"/>
                <a:gd name="T115" fmla="*/ 0 h 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3"/>
                <a:gd name="T175" fmla="*/ 0 h 61"/>
                <a:gd name="T176" fmla="*/ 343 w 343"/>
                <a:gd name="T177" fmla="*/ 61 h 61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3" h="61">
                  <a:moveTo>
                    <a:pt x="6" y="0"/>
                  </a:moveTo>
                  <a:lnTo>
                    <a:pt x="27" y="0"/>
                  </a:lnTo>
                  <a:lnTo>
                    <a:pt x="49" y="0"/>
                  </a:lnTo>
                  <a:lnTo>
                    <a:pt x="69" y="1"/>
                  </a:lnTo>
                  <a:lnTo>
                    <a:pt x="92" y="2"/>
                  </a:lnTo>
                  <a:lnTo>
                    <a:pt x="112" y="2"/>
                  </a:lnTo>
                  <a:lnTo>
                    <a:pt x="134" y="5"/>
                  </a:lnTo>
                  <a:lnTo>
                    <a:pt x="155" y="6"/>
                  </a:lnTo>
                  <a:lnTo>
                    <a:pt x="176" y="9"/>
                  </a:lnTo>
                  <a:lnTo>
                    <a:pt x="198" y="10"/>
                  </a:lnTo>
                  <a:lnTo>
                    <a:pt x="218" y="11"/>
                  </a:lnTo>
                  <a:lnTo>
                    <a:pt x="239" y="14"/>
                  </a:lnTo>
                  <a:lnTo>
                    <a:pt x="259" y="17"/>
                  </a:lnTo>
                  <a:lnTo>
                    <a:pt x="280" y="21"/>
                  </a:lnTo>
                  <a:lnTo>
                    <a:pt x="302" y="23"/>
                  </a:lnTo>
                  <a:lnTo>
                    <a:pt x="322" y="26"/>
                  </a:lnTo>
                  <a:lnTo>
                    <a:pt x="343" y="32"/>
                  </a:lnTo>
                  <a:lnTo>
                    <a:pt x="340" y="38"/>
                  </a:lnTo>
                  <a:lnTo>
                    <a:pt x="339" y="46"/>
                  </a:lnTo>
                  <a:lnTo>
                    <a:pt x="338" y="52"/>
                  </a:lnTo>
                  <a:lnTo>
                    <a:pt x="338" y="61"/>
                  </a:lnTo>
                  <a:lnTo>
                    <a:pt x="327" y="53"/>
                  </a:lnTo>
                  <a:lnTo>
                    <a:pt x="317" y="49"/>
                  </a:lnTo>
                  <a:lnTo>
                    <a:pt x="305" y="45"/>
                  </a:lnTo>
                  <a:lnTo>
                    <a:pt x="294" y="43"/>
                  </a:lnTo>
                  <a:lnTo>
                    <a:pt x="281" y="42"/>
                  </a:lnTo>
                  <a:lnTo>
                    <a:pt x="268" y="42"/>
                  </a:lnTo>
                  <a:lnTo>
                    <a:pt x="255" y="42"/>
                  </a:lnTo>
                  <a:lnTo>
                    <a:pt x="241" y="42"/>
                  </a:lnTo>
                  <a:lnTo>
                    <a:pt x="226" y="41"/>
                  </a:lnTo>
                  <a:lnTo>
                    <a:pt x="211" y="41"/>
                  </a:lnTo>
                  <a:lnTo>
                    <a:pt x="198" y="40"/>
                  </a:lnTo>
                  <a:lnTo>
                    <a:pt x="185" y="39"/>
                  </a:lnTo>
                  <a:lnTo>
                    <a:pt x="170" y="36"/>
                  </a:lnTo>
                  <a:lnTo>
                    <a:pt x="157" y="33"/>
                  </a:lnTo>
                  <a:lnTo>
                    <a:pt x="144" y="28"/>
                  </a:lnTo>
                  <a:lnTo>
                    <a:pt x="134" y="23"/>
                  </a:lnTo>
                  <a:lnTo>
                    <a:pt x="128" y="23"/>
                  </a:lnTo>
                  <a:lnTo>
                    <a:pt x="122" y="24"/>
                  </a:lnTo>
                  <a:lnTo>
                    <a:pt x="116" y="24"/>
                  </a:lnTo>
                  <a:lnTo>
                    <a:pt x="110" y="25"/>
                  </a:lnTo>
                  <a:lnTo>
                    <a:pt x="98" y="25"/>
                  </a:lnTo>
                  <a:lnTo>
                    <a:pt x="87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9" y="26"/>
                  </a:lnTo>
                  <a:lnTo>
                    <a:pt x="63" y="26"/>
                  </a:lnTo>
                  <a:lnTo>
                    <a:pt x="51" y="24"/>
                  </a:lnTo>
                  <a:lnTo>
                    <a:pt x="41" y="23"/>
                  </a:lnTo>
                  <a:lnTo>
                    <a:pt x="35" y="21"/>
                  </a:lnTo>
                  <a:lnTo>
                    <a:pt x="28" y="20"/>
                  </a:lnTo>
                  <a:lnTo>
                    <a:pt x="23" y="17"/>
                  </a:lnTo>
                  <a:lnTo>
                    <a:pt x="17" y="16"/>
                  </a:lnTo>
                  <a:lnTo>
                    <a:pt x="8" y="11"/>
                  </a:lnTo>
                  <a:lnTo>
                    <a:pt x="0" y="6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23" name="Freeform 475"/>
            <p:cNvSpPr/>
            <p:nvPr/>
          </p:nvSpPr>
          <p:spPr bwMode="auto">
            <a:xfrm>
              <a:off x="6769" y="3901"/>
              <a:ext cx="16" cy="6"/>
            </a:xfrm>
            <a:custGeom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w 63"/>
                <a:gd name="T41" fmla="*/ 0 h 27"/>
                <a:gd name="T42" fmla="*/ 0 w 63"/>
                <a:gd name="T43" fmla="*/ 0 h 27"/>
                <a:gd name="T44" fmla="*/ 0 w 63"/>
                <a:gd name="T45" fmla="*/ 0 h 27"/>
                <a:gd name="T46" fmla="*/ 0 w 63"/>
                <a:gd name="T47" fmla="*/ 0 h 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27"/>
                <a:gd name="T74" fmla="*/ 63 w 63"/>
                <a:gd name="T75" fmla="*/ 27 h 27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2" h="27">
                  <a:moveTo>
                    <a:pt x="51" y="0"/>
                  </a:moveTo>
                  <a:lnTo>
                    <a:pt x="55" y="1"/>
                  </a:lnTo>
                  <a:lnTo>
                    <a:pt x="60" y="5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2" y="20"/>
                  </a:lnTo>
                  <a:lnTo>
                    <a:pt x="35" y="21"/>
                  </a:lnTo>
                  <a:lnTo>
                    <a:pt x="29" y="21"/>
                  </a:lnTo>
                  <a:lnTo>
                    <a:pt x="22" y="23"/>
                  </a:lnTo>
                  <a:lnTo>
                    <a:pt x="10" y="25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24" name="Freeform 476"/>
            <p:cNvSpPr/>
            <p:nvPr/>
          </p:nvSpPr>
          <p:spPr bwMode="auto">
            <a:xfrm>
              <a:off x="6789" y="3901"/>
              <a:ext cx="10" cy="8"/>
            </a:xfrm>
            <a:custGeom>
              <a:gdLst>
                <a:gd name="T0" fmla="*/ 0 w 41"/>
                <a:gd name="T1" fmla="*/ 0 h 30"/>
                <a:gd name="T2" fmla="*/ 0 w 41"/>
                <a:gd name="T3" fmla="*/ 0 h 30"/>
                <a:gd name="T4" fmla="*/ 0 w 41"/>
                <a:gd name="T5" fmla="*/ 0 h 30"/>
                <a:gd name="T6" fmla="*/ 0 w 41"/>
                <a:gd name="T7" fmla="*/ 0 h 30"/>
                <a:gd name="T8" fmla="*/ 0 w 41"/>
                <a:gd name="T9" fmla="*/ 0 h 30"/>
                <a:gd name="T10" fmla="*/ 0 w 41"/>
                <a:gd name="T11" fmla="*/ 0 h 30"/>
                <a:gd name="T12" fmla="*/ 0 w 41"/>
                <a:gd name="T13" fmla="*/ 0 h 30"/>
                <a:gd name="T14" fmla="*/ 0 w 41"/>
                <a:gd name="T15" fmla="*/ 0 h 30"/>
                <a:gd name="T16" fmla="*/ 0 w 41"/>
                <a:gd name="T17" fmla="*/ 0 h 30"/>
                <a:gd name="T18" fmla="*/ 0 w 41"/>
                <a:gd name="T19" fmla="*/ 0 h 30"/>
                <a:gd name="T20" fmla="*/ 0 w 41"/>
                <a:gd name="T21" fmla="*/ 0 h 30"/>
                <a:gd name="T22" fmla="*/ 0 w 41"/>
                <a:gd name="T23" fmla="*/ 0 h 30"/>
                <a:gd name="T24" fmla="*/ 0 w 41"/>
                <a:gd name="T25" fmla="*/ 0 h 30"/>
                <a:gd name="T26" fmla="*/ 0 w 41"/>
                <a:gd name="T27" fmla="*/ 0 h 30"/>
                <a:gd name="T28" fmla="*/ 0 w 41"/>
                <a:gd name="T29" fmla="*/ 0 h 30"/>
                <a:gd name="T30" fmla="*/ 0 w 41"/>
                <a:gd name="T31" fmla="*/ 0 h 30"/>
                <a:gd name="T32" fmla="*/ 0 w 41"/>
                <a:gd name="T33" fmla="*/ 0 h 30"/>
                <a:gd name="T34" fmla="*/ 0 w 41"/>
                <a:gd name="T35" fmla="*/ 0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30"/>
                <a:gd name="T56" fmla="*/ 41 w 41"/>
                <a:gd name="T57" fmla="*/ 30 h 30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30">
                  <a:moveTo>
                    <a:pt x="2" y="0"/>
                  </a:moveTo>
                  <a:lnTo>
                    <a:pt x="9" y="2"/>
                  </a:lnTo>
                  <a:lnTo>
                    <a:pt x="15" y="4"/>
                  </a:lnTo>
                  <a:lnTo>
                    <a:pt x="21" y="5"/>
                  </a:lnTo>
                  <a:lnTo>
                    <a:pt x="26" y="8"/>
                  </a:lnTo>
                  <a:lnTo>
                    <a:pt x="31" y="9"/>
                  </a:lnTo>
                  <a:lnTo>
                    <a:pt x="34" y="13"/>
                  </a:lnTo>
                  <a:lnTo>
                    <a:pt x="38" y="18"/>
                  </a:lnTo>
                  <a:lnTo>
                    <a:pt x="41" y="26"/>
                  </a:lnTo>
                  <a:lnTo>
                    <a:pt x="34" y="29"/>
                  </a:lnTo>
                  <a:lnTo>
                    <a:pt x="28" y="30"/>
                  </a:lnTo>
                  <a:lnTo>
                    <a:pt x="21" y="29"/>
                  </a:lnTo>
                  <a:lnTo>
                    <a:pt x="15" y="25"/>
                  </a:lnTo>
                  <a:lnTo>
                    <a:pt x="9" y="18"/>
                  </a:lnTo>
                  <a:lnTo>
                    <a:pt x="4" y="12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25" name="Freeform 477"/>
            <p:cNvSpPr/>
            <p:nvPr/>
          </p:nvSpPr>
          <p:spPr bwMode="auto">
            <a:xfrm>
              <a:off x="6564" y="3915"/>
              <a:ext cx="81" cy="13"/>
            </a:xfrm>
            <a:custGeom>
              <a:gdLst>
                <a:gd name="T0" fmla="*/ 0 w 325"/>
                <a:gd name="T1" fmla="*/ 0 h 53"/>
                <a:gd name="T2" fmla="*/ 0 w 325"/>
                <a:gd name="T3" fmla="*/ 0 h 53"/>
                <a:gd name="T4" fmla="*/ 0 w 325"/>
                <a:gd name="T5" fmla="*/ 0 h 53"/>
                <a:gd name="T6" fmla="*/ 0 w 325"/>
                <a:gd name="T7" fmla="*/ 0 h 53"/>
                <a:gd name="T8" fmla="*/ 0 w 325"/>
                <a:gd name="T9" fmla="*/ 0 h 53"/>
                <a:gd name="T10" fmla="*/ 0 w 325"/>
                <a:gd name="T11" fmla="*/ 0 h 53"/>
                <a:gd name="T12" fmla="*/ 0 w 325"/>
                <a:gd name="T13" fmla="*/ 0 h 53"/>
                <a:gd name="T14" fmla="*/ 0 w 325"/>
                <a:gd name="T15" fmla="*/ 0 h 53"/>
                <a:gd name="T16" fmla="*/ 0 w 325"/>
                <a:gd name="T17" fmla="*/ 0 h 53"/>
                <a:gd name="T18" fmla="*/ 0 w 325"/>
                <a:gd name="T19" fmla="*/ 0 h 53"/>
                <a:gd name="T20" fmla="*/ 0 w 325"/>
                <a:gd name="T21" fmla="*/ 0 h 53"/>
                <a:gd name="T22" fmla="*/ 0 w 325"/>
                <a:gd name="T23" fmla="*/ 0 h 53"/>
                <a:gd name="T24" fmla="*/ 0 w 325"/>
                <a:gd name="T25" fmla="*/ 0 h 53"/>
                <a:gd name="T26" fmla="*/ 0 w 325"/>
                <a:gd name="T27" fmla="*/ 0 h 53"/>
                <a:gd name="T28" fmla="*/ 0 w 325"/>
                <a:gd name="T29" fmla="*/ 0 h 53"/>
                <a:gd name="T30" fmla="*/ 0 w 325"/>
                <a:gd name="T31" fmla="*/ 0 h 53"/>
                <a:gd name="T32" fmla="*/ 0 w 325"/>
                <a:gd name="T33" fmla="*/ 0 h 53"/>
                <a:gd name="T34" fmla="*/ 0 w 325"/>
                <a:gd name="T35" fmla="*/ 0 h 53"/>
                <a:gd name="T36" fmla="*/ 0 w 325"/>
                <a:gd name="T37" fmla="*/ 0 h 53"/>
                <a:gd name="T38" fmla="*/ 0 w 325"/>
                <a:gd name="T39" fmla="*/ 0 h 53"/>
                <a:gd name="T40" fmla="*/ 0 w 325"/>
                <a:gd name="T41" fmla="*/ 0 h 53"/>
                <a:gd name="T42" fmla="*/ 0 w 325"/>
                <a:gd name="T43" fmla="*/ 0 h 53"/>
                <a:gd name="T44" fmla="*/ 0 w 325"/>
                <a:gd name="T45" fmla="*/ 0 h 53"/>
                <a:gd name="T46" fmla="*/ 0 w 325"/>
                <a:gd name="T47" fmla="*/ 0 h 53"/>
                <a:gd name="T48" fmla="*/ 0 w 325"/>
                <a:gd name="T49" fmla="*/ 0 h 53"/>
                <a:gd name="T50" fmla="*/ 0 w 325"/>
                <a:gd name="T51" fmla="*/ 0 h 53"/>
                <a:gd name="T52" fmla="*/ 0 w 325"/>
                <a:gd name="T53" fmla="*/ 0 h 53"/>
                <a:gd name="T54" fmla="*/ 0 w 325"/>
                <a:gd name="T55" fmla="*/ 0 h 53"/>
                <a:gd name="T56" fmla="*/ 0 w 325"/>
                <a:gd name="T57" fmla="*/ 0 h 53"/>
                <a:gd name="T58" fmla="*/ 0 w 325"/>
                <a:gd name="T59" fmla="*/ 0 h 53"/>
                <a:gd name="T60" fmla="*/ 0 w 325"/>
                <a:gd name="T61" fmla="*/ 0 h 53"/>
                <a:gd name="T62" fmla="*/ 0 w 325"/>
                <a:gd name="T63" fmla="*/ 0 h 53"/>
                <a:gd name="T64" fmla="*/ 0 w 325"/>
                <a:gd name="T65" fmla="*/ 0 h 53"/>
                <a:gd name="T66" fmla="*/ 0 w 325"/>
                <a:gd name="T67" fmla="*/ 0 h 53"/>
                <a:gd name="T68" fmla="*/ 0 w 325"/>
                <a:gd name="T69" fmla="*/ 0 h 53"/>
                <a:gd name="T70" fmla="*/ 0 w 325"/>
                <a:gd name="T71" fmla="*/ 0 h 53"/>
                <a:gd name="T72" fmla="*/ 0 w 325"/>
                <a:gd name="T73" fmla="*/ 0 h 53"/>
                <a:gd name="T74" fmla="*/ 0 w 325"/>
                <a:gd name="T75" fmla="*/ 0 h 53"/>
                <a:gd name="T76" fmla="*/ 0 w 325"/>
                <a:gd name="T77" fmla="*/ 0 h 53"/>
                <a:gd name="T78" fmla="*/ 0 w 325"/>
                <a:gd name="T79" fmla="*/ 0 h 53"/>
                <a:gd name="T80" fmla="*/ 0 w 325"/>
                <a:gd name="T81" fmla="*/ 0 h 53"/>
                <a:gd name="T82" fmla="*/ 0 w 325"/>
                <a:gd name="T83" fmla="*/ 0 h 53"/>
                <a:gd name="T84" fmla="*/ 0 w 325"/>
                <a:gd name="T85" fmla="*/ 0 h 53"/>
                <a:gd name="T86" fmla="*/ 0 w 325"/>
                <a:gd name="T87" fmla="*/ 0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5"/>
                <a:gd name="T133" fmla="*/ 0 h 53"/>
                <a:gd name="T134" fmla="*/ 325 w 325"/>
                <a:gd name="T135" fmla="*/ 53 h 53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5" h="52">
                  <a:moveTo>
                    <a:pt x="5" y="0"/>
                  </a:moveTo>
                  <a:lnTo>
                    <a:pt x="24" y="0"/>
                  </a:lnTo>
                  <a:lnTo>
                    <a:pt x="44" y="1"/>
                  </a:lnTo>
                  <a:lnTo>
                    <a:pt x="64" y="3"/>
                  </a:lnTo>
                  <a:lnTo>
                    <a:pt x="84" y="4"/>
                  </a:lnTo>
                  <a:lnTo>
                    <a:pt x="105" y="5"/>
                  </a:lnTo>
                  <a:lnTo>
                    <a:pt x="124" y="7"/>
                  </a:lnTo>
                  <a:lnTo>
                    <a:pt x="143" y="8"/>
                  </a:lnTo>
                  <a:lnTo>
                    <a:pt x="165" y="10"/>
                  </a:lnTo>
                  <a:lnTo>
                    <a:pt x="183" y="11"/>
                  </a:lnTo>
                  <a:lnTo>
                    <a:pt x="202" y="13"/>
                  </a:lnTo>
                  <a:lnTo>
                    <a:pt x="223" y="16"/>
                  </a:lnTo>
                  <a:lnTo>
                    <a:pt x="242" y="18"/>
                  </a:lnTo>
                  <a:lnTo>
                    <a:pt x="261" y="21"/>
                  </a:lnTo>
                  <a:lnTo>
                    <a:pt x="282" y="24"/>
                  </a:lnTo>
                  <a:lnTo>
                    <a:pt x="301" y="27"/>
                  </a:lnTo>
                  <a:lnTo>
                    <a:pt x="320" y="30"/>
                  </a:lnTo>
                  <a:lnTo>
                    <a:pt x="325" y="34"/>
                  </a:lnTo>
                  <a:lnTo>
                    <a:pt x="325" y="39"/>
                  </a:lnTo>
                  <a:lnTo>
                    <a:pt x="323" y="46"/>
                  </a:lnTo>
                  <a:lnTo>
                    <a:pt x="323" y="53"/>
                  </a:lnTo>
                  <a:lnTo>
                    <a:pt x="304" y="50"/>
                  </a:lnTo>
                  <a:lnTo>
                    <a:pt x="285" y="49"/>
                  </a:lnTo>
                  <a:lnTo>
                    <a:pt x="267" y="47"/>
                  </a:lnTo>
                  <a:lnTo>
                    <a:pt x="249" y="46"/>
                  </a:lnTo>
                  <a:lnTo>
                    <a:pt x="230" y="44"/>
                  </a:lnTo>
                  <a:lnTo>
                    <a:pt x="212" y="43"/>
                  </a:lnTo>
                  <a:lnTo>
                    <a:pt x="191" y="40"/>
                  </a:lnTo>
                  <a:lnTo>
                    <a:pt x="173" y="39"/>
                  </a:lnTo>
                  <a:lnTo>
                    <a:pt x="154" y="38"/>
                  </a:lnTo>
                  <a:lnTo>
                    <a:pt x="133" y="36"/>
                  </a:lnTo>
                  <a:lnTo>
                    <a:pt x="115" y="34"/>
                  </a:lnTo>
                  <a:lnTo>
                    <a:pt x="96" y="32"/>
                  </a:lnTo>
                  <a:lnTo>
                    <a:pt x="78" y="29"/>
                  </a:lnTo>
                  <a:lnTo>
                    <a:pt x="61" y="26"/>
                  </a:lnTo>
                  <a:lnTo>
                    <a:pt x="44" y="23"/>
                  </a:lnTo>
                  <a:lnTo>
                    <a:pt x="27" y="20"/>
                  </a:lnTo>
                  <a:lnTo>
                    <a:pt x="21" y="18"/>
                  </a:lnTo>
                  <a:lnTo>
                    <a:pt x="15" y="17"/>
                  </a:lnTo>
                  <a:lnTo>
                    <a:pt x="7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26" name="Freeform 478"/>
            <p:cNvSpPr/>
            <p:nvPr/>
          </p:nvSpPr>
          <p:spPr bwMode="auto">
            <a:xfrm>
              <a:off x="6853" y="3919"/>
              <a:ext cx="57" cy="45"/>
            </a:xfrm>
            <a:custGeom>
              <a:gdLst>
                <a:gd name="T0" fmla="*/ 0 w 229"/>
                <a:gd name="T1" fmla="*/ 0 h 178"/>
                <a:gd name="T2" fmla="*/ 0 w 229"/>
                <a:gd name="T3" fmla="*/ 0 h 178"/>
                <a:gd name="T4" fmla="*/ 0 w 229"/>
                <a:gd name="T5" fmla="*/ 0 h 178"/>
                <a:gd name="T6" fmla="*/ 0 w 229"/>
                <a:gd name="T7" fmla="*/ 0 h 178"/>
                <a:gd name="T8" fmla="*/ 0 w 229"/>
                <a:gd name="T9" fmla="*/ 0 h 178"/>
                <a:gd name="T10" fmla="*/ 0 w 229"/>
                <a:gd name="T11" fmla="*/ 0 h 178"/>
                <a:gd name="T12" fmla="*/ 0 w 229"/>
                <a:gd name="T13" fmla="*/ 0 h 178"/>
                <a:gd name="T14" fmla="*/ 0 w 229"/>
                <a:gd name="T15" fmla="*/ 0 h 178"/>
                <a:gd name="T16" fmla="*/ 0 w 229"/>
                <a:gd name="T17" fmla="*/ 0 h 178"/>
                <a:gd name="T18" fmla="*/ 0 w 229"/>
                <a:gd name="T19" fmla="*/ 0 h 178"/>
                <a:gd name="T20" fmla="*/ 0 w 229"/>
                <a:gd name="T21" fmla="*/ 0 h 178"/>
                <a:gd name="T22" fmla="*/ 0 w 229"/>
                <a:gd name="T23" fmla="*/ 0 h 178"/>
                <a:gd name="T24" fmla="*/ 0 w 229"/>
                <a:gd name="T25" fmla="*/ 0 h 178"/>
                <a:gd name="T26" fmla="*/ 0 w 229"/>
                <a:gd name="T27" fmla="*/ 0 h 178"/>
                <a:gd name="T28" fmla="*/ 0 w 229"/>
                <a:gd name="T29" fmla="*/ 0 h 178"/>
                <a:gd name="T30" fmla="*/ 0 w 229"/>
                <a:gd name="T31" fmla="*/ 0 h 178"/>
                <a:gd name="T32" fmla="*/ 0 w 229"/>
                <a:gd name="T33" fmla="*/ 0 h 178"/>
                <a:gd name="T34" fmla="*/ 0 w 229"/>
                <a:gd name="T35" fmla="*/ 0 h 178"/>
                <a:gd name="T36" fmla="*/ 0 w 229"/>
                <a:gd name="T37" fmla="*/ 0 h 178"/>
                <a:gd name="T38" fmla="*/ 0 w 229"/>
                <a:gd name="T39" fmla="*/ 0 h 178"/>
                <a:gd name="T40" fmla="*/ 0 w 229"/>
                <a:gd name="T41" fmla="*/ 0 h 178"/>
                <a:gd name="T42" fmla="*/ 0 w 229"/>
                <a:gd name="T43" fmla="*/ 0 h 178"/>
                <a:gd name="T44" fmla="*/ 0 w 229"/>
                <a:gd name="T45" fmla="*/ 0 h 178"/>
                <a:gd name="T46" fmla="*/ 0 w 229"/>
                <a:gd name="T47" fmla="*/ 0 h 178"/>
                <a:gd name="T48" fmla="*/ 0 w 229"/>
                <a:gd name="T49" fmla="*/ 0 h 178"/>
                <a:gd name="T50" fmla="*/ 0 w 229"/>
                <a:gd name="T51" fmla="*/ 0 h 178"/>
                <a:gd name="T52" fmla="*/ 0 w 229"/>
                <a:gd name="T53" fmla="*/ 0 h 178"/>
                <a:gd name="T54" fmla="*/ 0 w 229"/>
                <a:gd name="T55" fmla="*/ 0 h 178"/>
                <a:gd name="T56" fmla="*/ 0 w 229"/>
                <a:gd name="T57" fmla="*/ 0 h 178"/>
                <a:gd name="T58" fmla="*/ 0 w 229"/>
                <a:gd name="T59" fmla="*/ 0 h 178"/>
                <a:gd name="T60" fmla="*/ 0 w 229"/>
                <a:gd name="T61" fmla="*/ 0 h 178"/>
                <a:gd name="T62" fmla="*/ 0 w 229"/>
                <a:gd name="T63" fmla="*/ 0 h 178"/>
                <a:gd name="T64" fmla="*/ 0 w 229"/>
                <a:gd name="T65" fmla="*/ 0 h 178"/>
                <a:gd name="T66" fmla="*/ 0 w 229"/>
                <a:gd name="T67" fmla="*/ 0 h 178"/>
                <a:gd name="T68" fmla="*/ 0 w 229"/>
                <a:gd name="T69" fmla="*/ 0 h 178"/>
                <a:gd name="T70" fmla="*/ 0 w 229"/>
                <a:gd name="T71" fmla="*/ 0 h 178"/>
                <a:gd name="T72" fmla="*/ 0 w 229"/>
                <a:gd name="T73" fmla="*/ 0 h 178"/>
                <a:gd name="T74" fmla="*/ 0 w 229"/>
                <a:gd name="T75" fmla="*/ 0 h 178"/>
                <a:gd name="T76" fmla="*/ 0 w 229"/>
                <a:gd name="T77" fmla="*/ 0 h 178"/>
                <a:gd name="T78" fmla="*/ 0 w 229"/>
                <a:gd name="T79" fmla="*/ 0 h 178"/>
                <a:gd name="T80" fmla="*/ 0 w 229"/>
                <a:gd name="T81" fmla="*/ 0 h 178"/>
                <a:gd name="T82" fmla="*/ 0 w 229"/>
                <a:gd name="T83" fmla="*/ 0 h 178"/>
                <a:gd name="T84" fmla="*/ 0 w 229"/>
                <a:gd name="T85" fmla="*/ 0 h 178"/>
                <a:gd name="T86" fmla="*/ 0 w 229"/>
                <a:gd name="T87" fmla="*/ 0 h 178"/>
                <a:gd name="T88" fmla="*/ 0 w 229"/>
                <a:gd name="T89" fmla="*/ 0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178"/>
                <a:gd name="T137" fmla="*/ 229 w 229"/>
                <a:gd name="T138" fmla="*/ 178 h 178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178">
                  <a:moveTo>
                    <a:pt x="176" y="0"/>
                  </a:moveTo>
                  <a:lnTo>
                    <a:pt x="189" y="3"/>
                  </a:lnTo>
                  <a:lnTo>
                    <a:pt x="200" y="9"/>
                  </a:lnTo>
                  <a:lnTo>
                    <a:pt x="210" y="16"/>
                  </a:lnTo>
                  <a:lnTo>
                    <a:pt x="217" y="26"/>
                  </a:lnTo>
                  <a:lnTo>
                    <a:pt x="222" y="34"/>
                  </a:lnTo>
                  <a:lnTo>
                    <a:pt x="226" y="46"/>
                  </a:lnTo>
                  <a:lnTo>
                    <a:pt x="229" y="58"/>
                  </a:lnTo>
                  <a:lnTo>
                    <a:pt x="229" y="71"/>
                  </a:lnTo>
                  <a:lnTo>
                    <a:pt x="228" y="83"/>
                  </a:lnTo>
                  <a:lnTo>
                    <a:pt x="225" y="95"/>
                  </a:lnTo>
                  <a:lnTo>
                    <a:pt x="220" y="107"/>
                  </a:lnTo>
                  <a:lnTo>
                    <a:pt x="217" y="120"/>
                  </a:lnTo>
                  <a:lnTo>
                    <a:pt x="211" y="131"/>
                  </a:lnTo>
                  <a:lnTo>
                    <a:pt x="205" y="143"/>
                  </a:lnTo>
                  <a:lnTo>
                    <a:pt x="196" y="152"/>
                  </a:lnTo>
                  <a:lnTo>
                    <a:pt x="189" y="162"/>
                  </a:lnTo>
                  <a:lnTo>
                    <a:pt x="189" y="156"/>
                  </a:lnTo>
                  <a:lnTo>
                    <a:pt x="191" y="148"/>
                  </a:lnTo>
                  <a:lnTo>
                    <a:pt x="193" y="140"/>
                  </a:lnTo>
                  <a:lnTo>
                    <a:pt x="194" y="133"/>
                  </a:lnTo>
                  <a:lnTo>
                    <a:pt x="195" y="124"/>
                  </a:lnTo>
                  <a:lnTo>
                    <a:pt x="196" y="116"/>
                  </a:lnTo>
                  <a:lnTo>
                    <a:pt x="198" y="108"/>
                  </a:lnTo>
                  <a:lnTo>
                    <a:pt x="200" y="103"/>
                  </a:lnTo>
                  <a:lnTo>
                    <a:pt x="199" y="95"/>
                  </a:lnTo>
                  <a:lnTo>
                    <a:pt x="199" y="92"/>
                  </a:lnTo>
                  <a:lnTo>
                    <a:pt x="198" y="89"/>
                  </a:lnTo>
                  <a:lnTo>
                    <a:pt x="198" y="90"/>
                  </a:lnTo>
                  <a:lnTo>
                    <a:pt x="194" y="91"/>
                  </a:lnTo>
                  <a:lnTo>
                    <a:pt x="193" y="96"/>
                  </a:lnTo>
                  <a:lnTo>
                    <a:pt x="188" y="104"/>
                  </a:lnTo>
                  <a:lnTo>
                    <a:pt x="184" y="117"/>
                  </a:lnTo>
                  <a:lnTo>
                    <a:pt x="177" y="124"/>
                  </a:lnTo>
                  <a:lnTo>
                    <a:pt x="170" y="132"/>
                  </a:lnTo>
                  <a:lnTo>
                    <a:pt x="164" y="138"/>
                  </a:lnTo>
                  <a:lnTo>
                    <a:pt x="159" y="146"/>
                  </a:lnTo>
                  <a:lnTo>
                    <a:pt x="153" y="152"/>
                  </a:lnTo>
                  <a:lnTo>
                    <a:pt x="147" y="159"/>
                  </a:lnTo>
                  <a:lnTo>
                    <a:pt x="140" y="164"/>
                  </a:lnTo>
                  <a:lnTo>
                    <a:pt x="132" y="170"/>
                  </a:lnTo>
                  <a:lnTo>
                    <a:pt x="135" y="159"/>
                  </a:lnTo>
                  <a:lnTo>
                    <a:pt x="140" y="149"/>
                  </a:lnTo>
                  <a:lnTo>
                    <a:pt x="143" y="138"/>
                  </a:lnTo>
                  <a:lnTo>
                    <a:pt x="148" y="129"/>
                  </a:lnTo>
                  <a:lnTo>
                    <a:pt x="149" y="123"/>
                  </a:lnTo>
                  <a:lnTo>
                    <a:pt x="152" y="118"/>
                  </a:lnTo>
                  <a:lnTo>
                    <a:pt x="154" y="112"/>
                  </a:lnTo>
                  <a:lnTo>
                    <a:pt x="157" y="107"/>
                  </a:lnTo>
                  <a:lnTo>
                    <a:pt x="158" y="102"/>
                  </a:lnTo>
                  <a:lnTo>
                    <a:pt x="159" y="96"/>
                  </a:lnTo>
                  <a:lnTo>
                    <a:pt x="159" y="91"/>
                  </a:lnTo>
                  <a:lnTo>
                    <a:pt x="160" y="85"/>
                  </a:lnTo>
                  <a:lnTo>
                    <a:pt x="152" y="87"/>
                  </a:lnTo>
                  <a:lnTo>
                    <a:pt x="147" y="92"/>
                  </a:lnTo>
                  <a:lnTo>
                    <a:pt x="140" y="96"/>
                  </a:lnTo>
                  <a:lnTo>
                    <a:pt x="135" y="103"/>
                  </a:lnTo>
                  <a:lnTo>
                    <a:pt x="131" y="107"/>
                  </a:lnTo>
                  <a:lnTo>
                    <a:pt x="128" y="113"/>
                  </a:lnTo>
                  <a:lnTo>
                    <a:pt x="125" y="120"/>
                  </a:lnTo>
                  <a:lnTo>
                    <a:pt x="122" y="127"/>
                  </a:lnTo>
                  <a:lnTo>
                    <a:pt x="117" y="134"/>
                  </a:lnTo>
                  <a:lnTo>
                    <a:pt x="113" y="142"/>
                  </a:lnTo>
                  <a:lnTo>
                    <a:pt x="108" y="147"/>
                  </a:lnTo>
                  <a:lnTo>
                    <a:pt x="105" y="156"/>
                  </a:lnTo>
                  <a:lnTo>
                    <a:pt x="100" y="161"/>
                  </a:lnTo>
                  <a:lnTo>
                    <a:pt x="95" y="167"/>
                  </a:lnTo>
                  <a:lnTo>
                    <a:pt x="89" y="173"/>
                  </a:lnTo>
                  <a:lnTo>
                    <a:pt x="82" y="178"/>
                  </a:lnTo>
                  <a:lnTo>
                    <a:pt x="81" y="172"/>
                  </a:lnTo>
                  <a:lnTo>
                    <a:pt x="83" y="165"/>
                  </a:lnTo>
                  <a:lnTo>
                    <a:pt x="86" y="158"/>
                  </a:lnTo>
                  <a:lnTo>
                    <a:pt x="89" y="152"/>
                  </a:lnTo>
                  <a:lnTo>
                    <a:pt x="92" y="145"/>
                  </a:lnTo>
                  <a:lnTo>
                    <a:pt x="95" y="137"/>
                  </a:lnTo>
                  <a:lnTo>
                    <a:pt x="99" y="131"/>
                  </a:lnTo>
                  <a:lnTo>
                    <a:pt x="102" y="124"/>
                  </a:lnTo>
                  <a:lnTo>
                    <a:pt x="105" y="118"/>
                  </a:lnTo>
                  <a:lnTo>
                    <a:pt x="108" y="111"/>
                  </a:lnTo>
                  <a:lnTo>
                    <a:pt x="110" y="105"/>
                  </a:lnTo>
                  <a:lnTo>
                    <a:pt x="111" y="100"/>
                  </a:lnTo>
                  <a:lnTo>
                    <a:pt x="110" y="94"/>
                  </a:lnTo>
                  <a:lnTo>
                    <a:pt x="108" y="92"/>
                  </a:lnTo>
                  <a:lnTo>
                    <a:pt x="104" y="87"/>
                  </a:lnTo>
                  <a:lnTo>
                    <a:pt x="100" y="85"/>
                  </a:lnTo>
                  <a:lnTo>
                    <a:pt x="89" y="94"/>
                  </a:lnTo>
                  <a:lnTo>
                    <a:pt x="81" y="104"/>
                  </a:lnTo>
                  <a:lnTo>
                    <a:pt x="78" y="109"/>
                  </a:lnTo>
                  <a:lnTo>
                    <a:pt x="75" y="114"/>
                  </a:lnTo>
                  <a:lnTo>
                    <a:pt x="72" y="121"/>
                  </a:lnTo>
                  <a:lnTo>
                    <a:pt x="70" y="126"/>
                  </a:lnTo>
                  <a:lnTo>
                    <a:pt x="66" y="133"/>
                  </a:lnTo>
                  <a:lnTo>
                    <a:pt x="65" y="138"/>
                  </a:lnTo>
                  <a:lnTo>
                    <a:pt x="63" y="145"/>
                  </a:lnTo>
                  <a:lnTo>
                    <a:pt x="60" y="150"/>
                  </a:lnTo>
                  <a:lnTo>
                    <a:pt x="57" y="156"/>
                  </a:lnTo>
                  <a:lnTo>
                    <a:pt x="55" y="162"/>
                  </a:lnTo>
                  <a:lnTo>
                    <a:pt x="53" y="167"/>
                  </a:lnTo>
                  <a:lnTo>
                    <a:pt x="51" y="175"/>
                  </a:lnTo>
                  <a:lnTo>
                    <a:pt x="45" y="175"/>
                  </a:lnTo>
                  <a:lnTo>
                    <a:pt x="40" y="175"/>
                  </a:lnTo>
                  <a:lnTo>
                    <a:pt x="33" y="175"/>
                  </a:lnTo>
                  <a:lnTo>
                    <a:pt x="29" y="175"/>
                  </a:lnTo>
                  <a:lnTo>
                    <a:pt x="33" y="165"/>
                  </a:lnTo>
                  <a:lnTo>
                    <a:pt x="39" y="156"/>
                  </a:lnTo>
                  <a:lnTo>
                    <a:pt x="42" y="146"/>
                  </a:lnTo>
                  <a:lnTo>
                    <a:pt x="45" y="136"/>
                  </a:lnTo>
                  <a:lnTo>
                    <a:pt x="46" y="126"/>
                  </a:lnTo>
                  <a:lnTo>
                    <a:pt x="47" y="117"/>
                  </a:lnTo>
                  <a:lnTo>
                    <a:pt x="46" y="108"/>
                  </a:lnTo>
                  <a:lnTo>
                    <a:pt x="46" y="99"/>
                  </a:lnTo>
                  <a:lnTo>
                    <a:pt x="43" y="90"/>
                  </a:lnTo>
                  <a:lnTo>
                    <a:pt x="40" y="81"/>
                  </a:lnTo>
                  <a:lnTo>
                    <a:pt x="35" y="71"/>
                  </a:lnTo>
                  <a:lnTo>
                    <a:pt x="31" y="65"/>
                  </a:lnTo>
                  <a:lnTo>
                    <a:pt x="23" y="56"/>
                  </a:lnTo>
                  <a:lnTo>
                    <a:pt x="17" y="51"/>
                  </a:lnTo>
                  <a:lnTo>
                    <a:pt x="8" y="43"/>
                  </a:lnTo>
                  <a:lnTo>
                    <a:pt x="0" y="40"/>
                  </a:lnTo>
                  <a:lnTo>
                    <a:pt x="10" y="34"/>
                  </a:lnTo>
                  <a:lnTo>
                    <a:pt x="20" y="31"/>
                  </a:lnTo>
                  <a:lnTo>
                    <a:pt x="31" y="29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4" y="20"/>
                  </a:lnTo>
                  <a:lnTo>
                    <a:pt x="75" y="19"/>
                  </a:lnTo>
                  <a:lnTo>
                    <a:pt x="87" y="18"/>
                  </a:lnTo>
                  <a:lnTo>
                    <a:pt x="98" y="15"/>
                  </a:lnTo>
                  <a:lnTo>
                    <a:pt x="108" y="14"/>
                  </a:lnTo>
                  <a:lnTo>
                    <a:pt x="119" y="11"/>
                  </a:lnTo>
                  <a:lnTo>
                    <a:pt x="131" y="10"/>
                  </a:lnTo>
                  <a:lnTo>
                    <a:pt x="142" y="7"/>
                  </a:lnTo>
                  <a:lnTo>
                    <a:pt x="153" y="5"/>
                  </a:lnTo>
                  <a:lnTo>
                    <a:pt x="164" y="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27" name="Freeform 479"/>
            <p:cNvSpPr/>
            <p:nvPr/>
          </p:nvSpPr>
          <p:spPr bwMode="auto">
            <a:xfrm>
              <a:off x="6923" y="3919"/>
              <a:ext cx="53" cy="38"/>
            </a:xfrm>
            <a:custGeom>
              <a:gdLst>
                <a:gd name="T0" fmla="*/ 0 w 209"/>
                <a:gd name="T1" fmla="*/ 0 h 151"/>
                <a:gd name="T2" fmla="*/ 0 w 209"/>
                <a:gd name="T3" fmla="*/ 0 h 151"/>
                <a:gd name="T4" fmla="*/ 0 w 209"/>
                <a:gd name="T5" fmla="*/ 0 h 151"/>
                <a:gd name="T6" fmla="*/ 0 w 209"/>
                <a:gd name="T7" fmla="*/ 0 h 151"/>
                <a:gd name="T8" fmla="*/ 0 w 209"/>
                <a:gd name="T9" fmla="*/ 0 h 151"/>
                <a:gd name="T10" fmla="*/ 0 w 209"/>
                <a:gd name="T11" fmla="*/ 0 h 151"/>
                <a:gd name="T12" fmla="*/ 0 w 209"/>
                <a:gd name="T13" fmla="*/ 0 h 151"/>
                <a:gd name="T14" fmla="*/ 0 w 209"/>
                <a:gd name="T15" fmla="*/ 0 h 151"/>
                <a:gd name="T16" fmla="*/ 0 w 209"/>
                <a:gd name="T17" fmla="*/ 0 h 151"/>
                <a:gd name="T18" fmla="*/ 0 w 209"/>
                <a:gd name="T19" fmla="*/ 0 h 151"/>
                <a:gd name="T20" fmla="*/ 0 w 209"/>
                <a:gd name="T21" fmla="*/ 0 h 151"/>
                <a:gd name="T22" fmla="*/ 0 w 209"/>
                <a:gd name="T23" fmla="*/ 0 h 151"/>
                <a:gd name="T24" fmla="*/ 0 w 209"/>
                <a:gd name="T25" fmla="*/ 0 h 151"/>
                <a:gd name="T26" fmla="*/ 0 w 209"/>
                <a:gd name="T27" fmla="*/ 0 h 151"/>
                <a:gd name="T28" fmla="*/ 0 w 209"/>
                <a:gd name="T29" fmla="*/ 0 h 151"/>
                <a:gd name="T30" fmla="*/ 0 w 209"/>
                <a:gd name="T31" fmla="*/ 0 h 151"/>
                <a:gd name="T32" fmla="*/ 0 w 209"/>
                <a:gd name="T33" fmla="*/ 0 h 151"/>
                <a:gd name="T34" fmla="*/ 0 w 209"/>
                <a:gd name="T35" fmla="*/ 0 h 151"/>
                <a:gd name="T36" fmla="*/ 0 w 209"/>
                <a:gd name="T37" fmla="*/ 0 h 151"/>
                <a:gd name="T38" fmla="*/ 0 w 209"/>
                <a:gd name="T39" fmla="*/ 0 h 151"/>
                <a:gd name="T40" fmla="*/ 0 w 209"/>
                <a:gd name="T41" fmla="*/ 0 h 151"/>
                <a:gd name="T42" fmla="*/ 0 w 209"/>
                <a:gd name="T43" fmla="*/ 0 h 151"/>
                <a:gd name="T44" fmla="*/ 0 w 209"/>
                <a:gd name="T45" fmla="*/ 0 h 151"/>
                <a:gd name="T46" fmla="*/ 0 w 209"/>
                <a:gd name="T47" fmla="*/ 0 h 151"/>
                <a:gd name="T48" fmla="*/ 0 w 209"/>
                <a:gd name="T49" fmla="*/ 0 h 151"/>
                <a:gd name="T50" fmla="*/ 0 w 209"/>
                <a:gd name="T51" fmla="*/ 0 h 151"/>
                <a:gd name="T52" fmla="*/ 0 w 209"/>
                <a:gd name="T53" fmla="*/ 0 h 151"/>
                <a:gd name="T54" fmla="*/ 0 w 209"/>
                <a:gd name="T55" fmla="*/ 0 h 151"/>
                <a:gd name="T56" fmla="*/ 0 w 209"/>
                <a:gd name="T57" fmla="*/ 0 h 151"/>
                <a:gd name="T58" fmla="*/ 0 w 209"/>
                <a:gd name="T59" fmla="*/ 0 h 151"/>
                <a:gd name="T60" fmla="*/ 0 w 209"/>
                <a:gd name="T61" fmla="*/ 0 h 151"/>
                <a:gd name="T62" fmla="*/ 0 w 209"/>
                <a:gd name="T63" fmla="*/ 0 h 151"/>
                <a:gd name="T64" fmla="*/ 0 w 209"/>
                <a:gd name="T65" fmla="*/ 0 h 151"/>
                <a:gd name="T66" fmla="*/ 0 w 209"/>
                <a:gd name="T67" fmla="*/ 0 h 151"/>
                <a:gd name="T68" fmla="*/ 0 w 209"/>
                <a:gd name="T69" fmla="*/ 0 h 151"/>
                <a:gd name="T70" fmla="*/ 0 w 209"/>
                <a:gd name="T71" fmla="*/ 0 h 151"/>
                <a:gd name="T72" fmla="*/ 0 w 209"/>
                <a:gd name="T73" fmla="*/ 0 h 151"/>
                <a:gd name="T74" fmla="*/ 0 w 209"/>
                <a:gd name="T75" fmla="*/ 0 h 151"/>
                <a:gd name="T76" fmla="*/ 0 w 209"/>
                <a:gd name="T77" fmla="*/ 0 h 151"/>
                <a:gd name="T78" fmla="*/ 0 w 209"/>
                <a:gd name="T79" fmla="*/ 0 h 151"/>
                <a:gd name="T80" fmla="*/ 0 w 209"/>
                <a:gd name="T81" fmla="*/ 0 h 151"/>
                <a:gd name="T82" fmla="*/ 0 w 209"/>
                <a:gd name="T83" fmla="*/ 0 h 151"/>
                <a:gd name="T84" fmla="*/ 0 w 209"/>
                <a:gd name="T85" fmla="*/ 0 h 151"/>
                <a:gd name="T86" fmla="*/ 0 w 209"/>
                <a:gd name="T87" fmla="*/ 0 h 151"/>
                <a:gd name="T88" fmla="*/ 0 w 209"/>
                <a:gd name="T89" fmla="*/ 0 h 151"/>
                <a:gd name="T90" fmla="*/ 0 w 209"/>
                <a:gd name="T91" fmla="*/ 0 h 151"/>
                <a:gd name="T92" fmla="*/ 0 w 209"/>
                <a:gd name="T93" fmla="*/ 0 h 1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9"/>
                <a:gd name="T142" fmla="*/ 0 h 151"/>
                <a:gd name="T143" fmla="*/ 209 w 209"/>
                <a:gd name="T144" fmla="*/ 151 h 151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9" h="151">
                  <a:moveTo>
                    <a:pt x="185" y="1"/>
                  </a:moveTo>
                  <a:lnTo>
                    <a:pt x="191" y="0"/>
                  </a:lnTo>
                  <a:lnTo>
                    <a:pt x="195" y="0"/>
                  </a:lnTo>
                  <a:lnTo>
                    <a:pt x="198" y="2"/>
                  </a:lnTo>
                  <a:lnTo>
                    <a:pt x="203" y="6"/>
                  </a:lnTo>
                  <a:lnTo>
                    <a:pt x="203" y="10"/>
                  </a:lnTo>
                  <a:lnTo>
                    <a:pt x="204" y="14"/>
                  </a:lnTo>
                  <a:lnTo>
                    <a:pt x="204" y="19"/>
                  </a:lnTo>
                  <a:lnTo>
                    <a:pt x="206" y="25"/>
                  </a:lnTo>
                  <a:lnTo>
                    <a:pt x="204" y="30"/>
                  </a:lnTo>
                  <a:lnTo>
                    <a:pt x="203" y="37"/>
                  </a:lnTo>
                  <a:lnTo>
                    <a:pt x="203" y="42"/>
                  </a:lnTo>
                  <a:lnTo>
                    <a:pt x="203" y="48"/>
                  </a:lnTo>
                  <a:lnTo>
                    <a:pt x="203" y="53"/>
                  </a:lnTo>
                  <a:lnTo>
                    <a:pt x="203" y="59"/>
                  </a:lnTo>
                  <a:lnTo>
                    <a:pt x="203" y="64"/>
                  </a:lnTo>
                  <a:lnTo>
                    <a:pt x="204" y="69"/>
                  </a:lnTo>
                  <a:lnTo>
                    <a:pt x="192" y="67"/>
                  </a:lnTo>
                  <a:lnTo>
                    <a:pt x="184" y="67"/>
                  </a:lnTo>
                  <a:lnTo>
                    <a:pt x="174" y="67"/>
                  </a:lnTo>
                  <a:lnTo>
                    <a:pt x="167" y="70"/>
                  </a:lnTo>
                  <a:lnTo>
                    <a:pt x="159" y="72"/>
                  </a:lnTo>
                  <a:lnTo>
                    <a:pt x="153" y="77"/>
                  </a:lnTo>
                  <a:lnTo>
                    <a:pt x="147" y="83"/>
                  </a:lnTo>
                  <a:lnTo>
                    <a:pt x="142" y="91"/>
                  </a:lnTo>
                  <a:lnTo>
                    <a:pt x="149" y="91"/>
                  </a:lnTo>
                  <a:lnTo>
                    <a:pt x="156" y="91"/>
                  </a:lnTo>
                  <a:lnTo>
                    <a:pt x="165" y="91"/>
                  </a:lnTo>
                  <a:lnTo>
                    <a:pt x="173" y="91"/>
                  </a:lnTo>
                  <a:lnTo>
                    <a:pt x="179" y="90"/>
                  </a:lnTo>
                  <a:lnTo>
                    <a:pt x="189" y="88"/>
                  </a:lnTo>
                  <a:lnTo>
                    <a:pt x="196" y="87"/>
                  </a:lnTo>
                  <a:lnTo>
                    <a:pt x="204" y="86"/>
                  </a:lnTo>
                  <a:lnTo>
                    <a:pt x="206" y="94"/>
                  </a:lnTo>
                  <a:lnTo>
                    <a:pt x="207" y="101"/>
                  </a:lnTo>
                  <a:lnTo>
                    <a:pt x="208" y="108"/>
                  </a:lnTo>
                  <a:lnTo>
                    <a:pt x="209" y="115"/>
                  </a:lnTo>
                  <a:lnTo>
                    <a:pt x="201" y="115"/>
                  </a:lnTo>
                  <a:lnTo>
                    <a:pt x="191" y="115"/>
                  </a:lnTo>
                  <a:lnTo>
                    <a:pt x="183" y="115"/>
                  </a:lnTo>
                  <a:lnTo>
                    <a:pt x="175" y="118"/>
                  </a:lnTo>
                  <a:lnTo>
                    <a:pt x="166" y="119"/>
                  </a:lnTo>
                  <a:lnTo>
                    <a:pt x="157" y="121"/>
                  </a:lnTo>
                  <a:lnTo>
                    <a:pt x="149" y="122"/>
                  </a:lnTo>
                  <a:lnTo>
                    <a:pt x="143" y="125"/>
                  </a:lnTo>
                  <a:lnTo>
                    <a:pt x="133" y="125"/>
                  </a:lnTo>
                  <a:lnTo>
                    <a:pt x="126" y="127"/>
                  </a:lnTo>
                  <a:lnTo>
                    <a:pt x="119" y="130"/>
                  </a:lnTo>
                  <a:lnTo>
                    <a:pt x="112" y="132"/>
                  </a:lnTo>
                  <a:lnTo>
                    <a:pt x="106" y="133"/>
                  </a:lnTo>
                  <a:lnTo>
                    <a:pt x="98" y="134"/>
                  </a:lnTo>
                  <a:lnTo>
                    <a:pt x="94" y="135"/>
                  </a:lnTo>
                  <a:lnTo>
                    <a:pt x="89" y="136"/>
                  </a:lnTo>
                  <a:lnTo>
                    <a:pt x="80" y="138"/>
                  </a:lnTo>
                  <a:lnTo>
                    <a:pt x="72" y="143"/>
                  </a:lnTo>
                  <a:lnTo>
                    <a:pt x="63" y="146"/>
                  </a:lnTo>
                  <a:lnTo>
                    <a:pt x="55" y="148"/>
                  </a:lnTo>
                  <a:lnTo>
                    <a:pt x="47" y="149"/>
                  </a:lnTo>
                  <a:lnTo>
                    <a:pt x="39" y="151"/>
                  </a:lnTo>
                  <a:lnTo>
                    <a:pt x="32" y="151"/>
                  </a:lnTo>
                  <a:lnTo>
                    <a:pt x="26" y="151"/>
                  </a:lnTo>
                  <a:lnTo>
                    <a:pt x="19" y="148"/>
                  </a:lnTo>
                  <a:lnTo>
                    <a:pt x="14" y="146"/>
                  </a:lnTo>
                  <a:lnTo>
                    <a:pt x="8" y="141"/>
                  </a:lnTo>
                  <a:lnTo>
                    <a:pt x="6" y="136"/>
                  </a:lnTo>
                  <a:lnTo>
                    <a:pt x="3" y="130"/>
                  </a:lnTo>
                  <a:lnTo>
                    <a:pt x="2" y="122"/>
                  </a:lnTo>
                  <a:lnTo>
                    <a:pt x="2" y="112"/>
                  </a:lnTo>
                  <a:lnTo>
                    <a:pt x="6" y="103"/>
                  </a:lnTo>
                  <a:lnTo>
                    <a:pt x="1" y="85"/>
                  </a:lnTo>
                  <a:lnTo>
                    <a:pt x="0" y="72"/>
                  </a:lnTo>
                  <a:lnTo>
                    <a:pt x="1" y="61"/>
                  </a:lnTo>
                  <a:lnTo>
                    <a:pt x="6" y="53"/>
                  </a:lnTo>
                  <a:lnTo>
                    <a:pt x="12" y="45"/>
                  </a:lnTo>
                  <a:lnTo>
                    <a:pt x="20" y="40"/>
                  </a:lnTo>
                  <a:lnTo>
                    <a:pt x="29" y="35"/>
                  </a:lnTo>
                  <a:lnTo>
                    <a:pt x="41" y="32"/>
                  </a:lnTo>
                  <a:lnTo>
                    <a:pt x="53" y="30"/>
                  </a:lnTo>
                  <a:lnTo>
                    <a:pt x="65" y="28"/>
                  </a:lnTo>
                  <a:lnTo>
                    <a:pt x="78" y="25"/>
                  </a:lnTo>
                  <a:lnTo>
                    <a:pt x="91" y="24"/>
                  </a:lnTo>
                  <a:lnTo>
                    <a:pt x="103" y="21"/>
                  </a:lnTo>
                  <a:lnTo>
                    <a:pt x="116" y="20"/>
                  </a:lnTo>
                  <a:lnTo>
                    <a:pt x="129" y="16"/>
                  </a:lnTo>
                  <a:lnTo>
                    <a:pt x="139" y="13"/>
                  </a:lnTo>
                  <a:lnTo>
                    <a:pt x="144" y="12"/>
                  </a:lnTo>
                  <a:lnTo>
                    <a:pt x="151" y="11"/>
                  </a:lnTo>
                  <a:lnTo>
                    <a:pt x="156" y="10"/>
                  </a:lnTo>
                  <a:lnTo>
                    <a:pt x="162" y="7"/>
                  </a:lnTo>
                  <a:lnTo>
                    <a:pt x="167" y="5"/>
                  </a:lnTo>
                  <a:lnTo>
                    <a:pt x="172" y="3"/>
                  </a:lnTo>
                  <a:lnTo>
                    <a:pt x="178" y="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28" name="Freeform 480"/>
            <p:cNvSpPr/>
            <p:nvPr/>
          </p:nvSpPr>
          <p:spPr bwMode="auto">
            <a:xfrm>
              <a:off x="7099" y="3923"/>
              <a:ext cx="63" cy="72"/>
            </a:xfrm>
            <a:custGeom>
              <a:gdLst>
                <a:gd name="T0" fmla="*/ 0 w 253"/>
                <a:gd name="T1" fmla="*/ 0 h 289"/>
                <a:gd name="T2" fmla="*/ 0 w 253"/>
                <a:gd name="T3" fmla="*/ 0 h 289"/>
                <a:gd name="T4" fmla="*/ 0 w 253"/>
                <a:gd name="T5" fmla="*/ 0 h 289"/>
                <a:gd name="T6" fmla="*/ 0 w 253"/>
                <a:gd name="T7" fmla="*/ 0 h 289"/>
                <a:gd name="T8" fmla="*/ 0 w 253"/>
                <a:gd name="T9" fmla="*/ 0 h 289"/>
                <a:gd name="T10" fmla="*/ 0 w 253"/>
                <a:gd name="T11" fmla="*/ 0 h 289"/>
                <a:gd name="T12" fmla="*/ 0 w 253"/>
                <a:gd name="T13" fmla="*/ 0 h 289"/>
                <a:gd name="T14" fmla="*/ 0 w 253"/>
                <a:gd name="T15" fmla="*/ 0 h 289"/>
                <a:gd name="T16" fmla="*/ 0 w 253"/>
                <a:gd name="T17" fmla="*/ 0 h 289"/>
                <a:gd name="T18" fmla="*/ 0 w 253"/>
                <a:gd name="T19" fmla="*/ 0 h 289"/>
                <a:gd name="T20" fmla="*/ 0 w 253"/>
                <a:gd name="T21" fmla="*/ 0 h 289"/>
                <a:gd name="T22" fmla="*/ 0 w 253"/>
                <a:gd name="T23" fmla="*/ 0 h 289"/>
                <a:gd name="T24" fmla="*/ 0 w 253"/>
                <a:gd name="T25" fmla="*/ 0 h 289"/>
                <a:gd name="T26" fmla="*/ 0 w 253"/>
                <a:gd name="T27" fmla="*/ 0 h 289"/>
                <a:gd name="T28" fmla="*/ 0 w 253"/>
                <a:gd name="T29" fmla="*/ 0 h 289"/>
                <a:gd name="T30" fmla="*/ 0 w 253"/>
                <a:gd name="T31" fmla="*/ 0 h 289"/>
                <a:gd name="T32" fmla="*/ 0 w 253"/>
                <a:gd name="T33" fmla="*/ 0 h 289"/>
                <a:gd name="T34" fmla="*/ 0 w 253"/>
                <a:gd name="T35" fmla="*/ 0 h 289"/>
                <a:gd name="T36" fmla="*/ 0 w 253"/>
                <a:gd name="T37" fmla="*/ 0 h 289"/>
                <a:gd name="T38" fmla="*/ 0 w 253"/>
                <a:gd name="T39" fmla="*/ 0 h 289"/>
                <a:gd name="T40" fmla="*/ 0 w 253"/>
                <a:gd name="T41" fmla="*/ 0 h 289"/>
                <a:gd name="T42" fmla="*/ 0 w 253"/>
                <a:gd name="T43" fmla="*/ 0 h 289"/>
                <a:gd name="T44" fmla="*/ 0 w 253"/>
                <a:gd name="T45" fmla="*/ 0 h 289"/>
                <a:gd name="T46" fmla="*/ 0 w 253"/>
                <a:gd name="T47" fmla="*/ 0 h 289"/>
                <a:gd name="T48" fmla="*/ 0 w 253"/>
                <a:gd name="T49" fmla="*/ 0 h 289"/>
                <a:gd name="T50" fmla="*/ 0 w 253"/>
                <a:gd name="T51" fmla="*/ 0 h 289"/>
                <a:gd name="T52" fmla="*/ 0 w 253"/>
                <a:gd name="T53" fmla="*/ 0 h 289"/>
                <a:gd name="T54" fmla="*/ 0 w 253"/>
                <a:gd name="T55" fmla="*/ 0 h 289"/>
                <a:gd name="T56" fmla="*/ 0 w 253"/>
                <a:gd name="T57" fmla="*/ 0 h 289"/>
                <a:gd name="T58" fmla="*/ 0 w 253"/>
                <a:gd name="T59" fmla="*/ 0 h 289"/>
                <a:gd name="T60" fmla="*/ 0 w 253"/>
                <a:gd name="T61" fmla="*/ 0 h 289"/>
                <a:gd name="T62" fmla="*/ 0 w 253"/>
                <a:gd name="T63" fmla="*/ 0 h 289"/>
                <a:gd name="T64" fmla="*/ 0 w 253"/>
                <a:gd name="T65" fmla="*/ 0 h 289"/>
                <a:gd name="T66" fmla="*/ 0 w 253"/>
                <a:gd name="T67" fmla="*/ 0 h 289"/>
                <a:gd name="T68" fmla="*/ 0 w 253"/>
                <a:gd name="T69" fmla="*/ 0 h 289"/>
                <a:gd name="T70" fmla="*/ 0 w 253"/>
                <a:gd name="T71" fmla="*/ 0 h 289"/>
                <a:gd name="T72" fmla="*/ 0 w 253"/>
                <a:gd name="T73" fmla="*/ 0 h 289"/>
                <a:gd name="T74" fmla="*/ 0 w 253"/>
                <a:gd name="T75" fmla="*/ 0 h 289"/>
                <a:gd name="T76" fmla="*/ 0 w 253"/>
                <a:gd name="T77" fmla="*/ 0 h 289"/>
                <a:gd name="T78" fmla="*/ 0 w 253"/>
                <a:gd name="T79" fmla="*/ 0 h 289"/>
                <a:gd name="T80" fmla="*/ 0 w 253"/>
                <a:gd name="T81" fmla="*/ 0 h 2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89"/>
                <a:gd name="T125" fmla="*/ 253 w 253"/>
                <a:gd name="T126" fmla="*/ 289 h 289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89">
                  <a:moveTo>
                    <a:pt x="252" y="142"/>
                  </a:moveTo>
                  <a:lnTo>
                    <a:pt x="250" y="152"/>
                  </a:lnTo>
                  <a:lnTo>
                    <a:pt x="249" y="162"/>
                  </a:lnTo>
                  <a:lnTo>
                    <a:pt x="247" y="171"/>
                  </a:lnTo>
                  <a:lnTo>
                    <a:pt x="246" y="181"/>
                  </a:lnTo>
                  <a:lnTo>
                    <a:pt x="243" y="188"/>
                  </a:lnTo>
                  <a:lnTo>
                    <a:pt x="241" y="197"/>
                  </a:lnTo>
                  <a:lnTo>
                    <a:pt x="237" y="205"/>
                  </a:lnTo>
                  <a:lnTo>
                    <a:pt x="233" y="214"/>
                  </a:lnTo>
                  <a:lnTo>
                    <a:pt x="229" y="221"/>
                  </a:lnTo>
                  <a:lnTo>
                    <a:pt x="224" y="227"/>
                  </a:lnTo>
                  <a:lnTo>
                    <a:pt x="220" y="235"/>
                  </a:lnTo>
                  <a:lnTo>
                    <a:pt x="215" y="241"/>
                  </a:lnTo>
                  <a:lnTo>
                    <a:pt x="209" y="246"/>
                  </a:lnTo>
                  <a:lnTo>
                    <a:pt x="203" y="252"/>
                  </a:lnTo>
                  <a:lnTo>
                    <a:pt x="197" y="257"/>
                  </a:lnTo>
                  <a:lnTo>
                    <a:pt x="191" y="263"/>
                  </a:lnTo>
                  <a:lnTo>
                    <a:pt x="178" y="270"/>
                  </a:lnTo>
                  <a:lnTo>
                    <a:pt x="165" y="278"/>
                  </a:lnTo>
                  <a:lnTo>
                    <a:pt x="152" y="282"/>
                  </a:lnTo>
                  <a:lnTo>
                    <a:pt x="140" y="286"/>
                  </a:lnTo>
                  <a:lnTo>
                    <a:pt x="125" y="289"/>
                  </a:lnTo>
                  <a:lnTo>
                    <a:pt x="111" y="289"/>
                  </a:lnTo>
                  <a:lnTo>
                    <a:pt x="97" y="288"/>
                  </a:lnTo>
                  <a:lnTo>
                    <a:pt x="84" y="285"/>
                  </a:lnTo>
                  <a:lnTo>
                    <a:pt x="70" y="280"/>
                  </a:lnTo>
                  <a:lnTo>
                    <a:pt x="59" y="273"/>
                  </a:lnTo>
                  <a:lnTo>
                    <a:pt x="46" y="266"/>
                  </a:lnTo>
                  <a:lnTo>
                    <a:pt x="36" y="257"/>
                  </a:lnTo>
                  <a:lnTo>
                    <a:pt x="26" y="244"/>
                  </a:lnTo>
                  <a:lnTo>
                    <a:pt x="18" y="231"/>
                  </a:lnTo>
                  <a:lnTo>
                    <a:pt x="12" y="216"/>
                  </a:lnTo>
                  <a:lnTo>
                    <a:pt x="7" y="200"/>
                  </a:lnTo>
                  <a:lnTo>
                    <a:pt x="3" y="185"/>
                  </a:lnTo>
                  <a:lnTo>
                    <a:pt x="1" y="170"/>
                  </a:lnTo>
                  <a:lnTo>
                    <a:pt x="0" y="155"/>
                  </a:lnTo>
                  <a:lnTo>
                    <a:pt x="1" y="140"/>
                  </a:lnTo>
                  <a:lnTo>
                    <a:pt x="1" y="125"/>
                  </a:lnTo>
                  <a:lnTo>
                    <a:pt x="3" y="110"/>
                  </a:lnTo>
                  <a:lnTo>
                    <a:pt x="7" y="96"/>
                  </a:lnTo>
                  <a:lnTo>
                    <a:pt x="12" y="83"/>
                  </a:lnTo>
                  <a:lnTo>
                    <a:pt x="17" y="69"/>
                  </a:lnTo>
                  <a:lnTo>
                    <a:pt x="24" y="57"/>
                  </a:lnTo>
                  <a:lnTo>
                    <a:pt x="31" y="46"/>
                  </a:lnTo>
                  <a:lnTo>
                    <a:pt x="41" y="37"/>
                  </a:lnTo>
                  <a:lnTo>
                    <a:pt x="50" y="27"/>
                  </a:lnTo>
                  <a:lnTo>
                    <a:pt x="62" y="20"/>
                  </a:lnTo>
                  <a:lnTo>
                    <a:pt x="76" y="15"/>
                  </a:lnTo>
                  <a:lnTo>
                    <a:pt x="91" y="12"/>
                  </a:lnTo>
                  <a:lnTo>
                    <a:pt x="105" y="6"/>
                  </a:lnTo>
                  <a:lnTo>
                    <a:pt x="119" y="5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55" y="0"/>
                  </a:lnTo>
                  <a:lnTo>
                    <a:pt x="166" y="0"/>
                  </a:lnTo>
                  <a:lnTo>
                    <a:pt x="176" y="1"/>
                  </a:lnTo>
                  <a:lnTo>
                    <a:pt x="185" y="3"/>
                  </a:lnTo>
                  <a:lnTo>
                    <a:pt x="194" y="4"/>
                  </a:lnTo>
                  <a:lnTo>
                    <a:pt x="202" y="5"/>
                  </a:lnTo>
                  <a:lnTo>
                    <a:pt x="209" y="9"/>
                  </a:lnTo>
                  <a:lnTo>
                    <a:pt x="215" y="13"/>
                  </a:lnTo>
                  <a:lnTo>
                    <a:pt x="220" y="15"/>
                  </a:lnTo>
                  <a:lnTo>
                    <a:pt x="226" y="20"/>
                  </a:lnTo>
                  <a:lnTo>
                    <a:pt x="231" y="26"/>
                  </a:lnTo>
                  <a:lnTo>
                    <a:pt x="236" y="31"/>
                  </a:lnTo>
                  <a:lnTo>
                    <a:pt x="238" y="37"/>
                  </a:lnTo>
                  <a:lnTo>
                    <a:pt x="242" y="42"/>
                  </a:lnTo>
                  <a:lnTo>
                    <a:pt x="244" y="49"/>
                  </a:lnTo>
                  <a:lnTo>
                    <a:pt x="247" y="56"/>
                  </a:lnTo>
                  <a:lnTo>
                    <a:pt x="248" y="62"/>
                  </a:lnTo>
                  <a:lnTo>
                    <a:pt x="249" y="69"/>
                  </a:lnTo>
                  <a:lnTo>
                    <a:pt x="250" y="76"/>
                  </a:lnTo>
                  <a:lnTo>
                    <a:pt x="252" y="83"/>
                  </a:lnTo>
                  <a:lnTo>
                    <a:pt x="252" y="90"/>
                  </a:lnTo>
                  <a:lnTo>
                    <a:pt x="252" y="98"/>
                  </a:lnTo>
                  <a:lnTo>
                    <a:pt x="252" y="105"/>
                  </a:lnTo>
                  <a:lnTo>
                    <a:pt x="253" y="112"/>
                  </a:lnTo>
                  <a:lnTo>
                    <a:pt x="252" y="120"/>
                  </a:lnTo>
                  <a:lnTo>
                    <a:pt x="252" y="128"/>
                  </a:lnTo>
                  <a:lnTo>
                    <a:pt x="252" y="134"/>
                  </a:lnTo>
                  <a:lnTo>
                    <a:pt x="25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29" name="Freeform 481"/>
            <p:cNvSpPr/>
            <p:nvPr/>
          </p:nvSpPr>
          <p:spPr bwMode="auto">
            <a:xfrm>
              <a:off x="6512" y="3922"/>
              <a:ext cx="22" cy="21"/>
            </a:xfrm>
            <a:custGeom>
              <a:gdLst>
                <a:gd name="T0" fmla="*/ 0 w 91"/>
                <a:gd name="T1" fmla="*/ 0 h 83"/>
                <a:gd name="T2" fmla="*/ 0 w 91"/>
                <a:gd name="T3" fmla="*/ 0 h 83"/>
                <a:gd name="T4" fmla="*/ 0 w 91"/>
                <a:gd name="T5" fmla="*/ 0 h 83"/>
                <a:gd name="T6" fmla="*/ 0 w 91"/>
                <a:gd name="T7" fmla="*/ 0 h 83"/>
                <a:gd name="T8" fmla="*/ 0 w 91"/>
                <a:gd name="T9" fmla="*/ 0 h 83"/>
                <a:gd name="T10" fmla="*/ 0 w 91"/>
                <a:gd name="T11" fmla="*/ 0 h 83"/>
                <a:gd name="T12" fmla="*/ 0 w 91"/>
                <a:gd name="T13" fmla="*/ 0 h 83"/>
                <a:gd name="T14" fmla="*/ 0 w 91"/>
                <a:gd name="T15" fmla="*/ 0 h 83"/>
                <a:gd name="T16" fmla="*/ 0 w 91"/>
                <a:gd name="T17" fmla="*/ 0 h 83"/>
                <a:gd name="T18" fmla="*/ 0 w 91"/>
                <a:gd name="T19" fmla="*/ 0 h 83"/>
                <a:gd name="T20" fmla="*/ 0 w 91"/>
                <a:gd name="T21" fmla="*/ 0 h 83"/>
                <a:gd name="T22" fmla="*/ 0 w 91"/>
                <a:gd name="T23" fmla="*/ 0 h 83"/>
                <a:gd name="T24" fmla="*/ 0 w 91"/>
                <a:gd name="T25" fmla="*/ 0 h 83"/>
                <a:gd name="T26" fmla="*/ 0 w 91"/>
                <a:gd name="T27" fmla="*/ 0 h 83"/>
                <a:gd name="T28" fmla="*/ 0 w 91"/>
                <a:gd name="T29" fmla="*/ 0 h 83"/>
                <a:gd name="T30" fmla="*/ 0 w 91"/>
                <a:gd name="T31" fmla="*/ 0 h 83"/>
                <a:gd name="T32" fmla="*/ 0 w 91"/>
                <a:gd name="T33" fmla="*/ 0 h 83"/>
                <a:gd name="T34" fmla="*/ 0 w 91"/>
                <a:gd name="T35" fmla="*/ 0 h 83"/>
                <a:gd name="T36" fmla="*/ 0 w 91"/>
                <a:gd name="T37" fmla="*/ 0 h 83"/>
                <a:gd name="T38" fmla="*/ 0 w 91"/>
                <a:gd name="T39" fmla="*/ 0 h 83"/>
                <a:gd name="T40" fmla="*/ 0 w 91"/>
                <a:gd name="T41" fmla="*/ 0 h 83"/>
                <a:gd name="T42" fmla="*/ 0 w 91"/>
                <a:gd name="T43" fmla="*/ 0 h 83"/>
                <a:gd name="T44" fmla="*/ 0 w 91"/>
                <a:gd name="T45" fmla="*/ 0 h 83"/>
                <a:gd name="T46" fmla="*/ 0 w 91"/>
                <a:gd name="T47" fmla="*/ 0 h 83"/>
                <a:gd name="T48" fmla="*/ 0 w 91"/>
                <a:gd name="T49" fmla="*/ 0 h 83"/>
                <a:gd name="T50" fmla="*/ 0 w 91"/>
                <a:gd name="T51" fmla="*/ 0 h 83"/>
                <a:gd name="T52" fmla="*/ 0 w 91"/>
                <a:gd name="T53" fmla="*/ 0 h 83"/>
                <a:gd name="T54" fmla="*/ 0 w 91"/>
                <a:gd name="T55" fmla="*/ 0 h 83"/>
                <a:gd name="T56" fmla="*/ 0 w 91"/>
                <a:gd name="T57" fmla="*/ 0 h 83"/>
                <a:gd name="T58" fmla="*/ 0 w 91"/>
                <a:gd name="T59" fmla="*/ 0 h 83"/>
                <a:gd name="T60" fmla="*/ 0 w 91"/>
                <a:gd name="T61" fmla="*/ 0 h 83"/>
                <a:gd name="T62" fmla="*/ 0 w 91"/>
                <a:gd name="T63" fmla="*/ 0 h 83"/>
                <a:gd name="T64" fmla="*/ 0 w 91"/>
                <a:gd name="T65" fmla="*/ 0 h 83"/>
                <a:gd name="T66" fmla="*/ 0 w 91"/>
                <a:gd name="T67" fmla="*/ 0 h 83"/>
                <a:gd name="T68" fmla="*/ 0 w 91"/>
                <a:gd name="T69" fmla="*/ 0 h 83"/>
                <a:gd name="T70" fmla="*/ 0 w 91"/>
                <a:gd name="T71" fmla="*/ 0 h 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1"/>
                <a:gd name="T109" fmla="*/ 0 h 83"/>
                <a:gd name="T110" fmla="*/ 91 w 91"/>
                <a:gd name="T111" fmla="*/ 83 h 83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1" h="83">
                  <a:moveTo>
                    <a:pt x="19" y="2"/>
                  </a:moveTo>
                  <a:lnTo>
                    <a:pt x="27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2" y="3"/>
                  </a:lnTo>
                  <a:lnTo>
                    <a:pt x="60" y="6"/>
                  </a:lnTo>
                  <a:lnTo>
                    <a:pt x="68" y="10"/>
                  </a:lnTo>
                  <a:lnTo>
                    <a:pt x="75" y="16"/>
                  </a:lnTo>
                  <a:lnTo>
                    <a:pt x="82" y="21"/>
                  </a:lnTo>
                  <a:lnTo>
                    <a:pt x="86" y="28"/>
                  </a:lnTo>
                  <a:lnTo>
                    <a:pt x="88" y="34"/>
                  </a:lnTo>
                  <a:lnTo>
                    <a:pt x="89" y="41"/>
                  </a:lnTo>
                  <a:lnTo>
                    <a:pt x="91" y="49"/>
                  </a:lnTo>
                  <a:lnTo>
                    <a:pt x="87" y="56"/>
                  </a:lnTo>
                  <a:lnTo>
                    <a:pt x="84" y="62"/>
                  </a:lnTo>
                  <a:lnTo>
                    <a:pt x="77" y="70"/>
                  </a:lnTo>
                  <a:lnTo>
                    <a:pt x="69" y="77"/>
                  </a:lnTo>
                  <a:lnTo>
                    <a:pt x="59" y="81"/>
                  </a:lnTo>
                  <a:lnTo>
                    <a:pt x="51" y="83"/>
                  </a:lnTo>
                  <a:lnTo>
                    <a:pt x="42" y="83"/>
                  </a:lnTo>
                  <a:lnTo>
                    <a:pt x="36" y="82"/>
                  </a:lnTo>
                  <a:lnTo>
                    <a:pt x="28" y="79"/>
                  </a:lnTo>
                  <a:lnTo>
                    <a:pt x="23" y="75"/>
                  </a:lnTo>
                  <a:lnTo>
                    <a:pt x="16" y="72"/>
                  </a:lnTo>
                  <a:lnTo>
                    <a:pt x="13" y="68"/>
                  </a:lnTo>
                  <a:lnTo>
                    <a:pt x="15" y="64"/>
                  </a:lnTo>
                  <a:lnTo>
                    <a:pt x="16" y="61"/>
                  </a:lnTo>
                  <a:lnTo>
                    <a:pt x="7" y="57"/>
                  </a:lnTo>
                  <a:lnTo>
                    <a:pt x="4" y="50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1" y="22"/>
                  </a:lnTo>
                  <a:lnTo>
                    <a:pt x="5" y="14"/>
                  </a:lnTo>
                  <a:lnTo>
                    <a:pt x="11" y="6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30" name="Freeform 482"/>
            <p:cNvSpPr/>
            <p:nvPr/>
          </p:nvSpPr>
          <p:spPr bwMode="auto">
            <a:xfrm>
              <a:off x="6517" y="3934"/>
              <a:ext cx="6" cy="5"/>
            </a:xfrm>
            <a:custGeom>
              <a:gdLst>
                <a:gd name="T0" fmla="*/ 0 w 27"/>
                <a:gd name="T1" fmla="*/ 0 h 19"/>
                <a:gd name="T2" fmla="*/ 0 w 27"/>
                <a:gd name="T3" fmla="*/ 0 h 19"/>
                <a:gd name="T4" fmla="*/ 0 w 27"/>
                <a:gd name="T5" fmla="*/ 0 h 19"/>
                <a:gd name="T6" fmla="*/ 0 w 27"/>
                <a:gd name="T7" fmla="*/ 0 h 19"/>
                <a:gd name="T8" fmla="*/ 0 w 27"/>
                <a:gd name="T9" fmla="*/ 0 h 19"/>
                <a:gd name="T10" fmla="*/ 0 w 27"/>
                <a:gd name="T11" fmla="*/ 0 h 19"/>
                <a:gd name="T12" fmla="*/ 0 w 27"/>
                <a:gd name="T13" fmla="*/ 0 h 19"/>
                <a:gd name="T14" fmla="*/ 0 w 27"/>
                <a:gd name="T15" fmla="*/ 0 h 19"/>
                <a:gd name="T16" fmla="*/ 0 w 27"/>
                <a:gd name="T17" fmla="*/ 0 h 19"/>
                <a:gd name="T18" fmla="*/ 0 w 27"/>
                <a:gd name="T19" fmla="*/ 0 h 19"/>
                <a:gd name="T20" fmla="*/ 0 w 27"/>
                <a:gd name="T21" fmla="*/ 0 h 19"/>
                <a:gd name="T22" fmla="*/ 0 w 27"/>
                <a:gd name="T23" fmla="*/ 0 h 19"/>
                <a:gd name="T24" fmla="*/ 0 w 27"/>
                <a:gd name="T25" fmla="*/ 0 h 19"/>
                <a:gd name="T26" fmla="*/ 0 w 27"/>
                <a:gd name="T27" fmla="*/ 0 h 19"/>
                <a:gd name="T28" fmla="*/ 0 w 27"/>
                <a:gd name="T29" fmla="*/ 0 h 19"/>
                <a:gd name="T30" fmla="*/ 0 w 27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9"/>
                <a:gd name="T50" fmla="*/ 27 w 27"/>
                <a:gd name="T51" fmla="*/ 19 h 19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9">
                  <a:moveTo>
                    <a:pt x="0" y="11"/>
                  </a:moveTo>
                  <a:lnTo>
                    <a:pt x="5" y="13"/>
                  </a:lnTo>
                  <a:lnTo>
                    <a:pt x="12" y="17"/>
                  </a:lnTo>
                  <a:lnTo>
                    <a:pt x="21" y="18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2" y="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31" name="Freeform 483"/>
            <p:cNvSpPr/>
            <p:nvPr/>
          </p:nvSpPr>
          <p:spPr bwMode="auto">
            <a:xfrm>
              <a:off x="7023" y="3924"/>
              <a:ext cx="66" cy="88"/>
            </a:xfrm>
            <a:custGeom>
              <a:gdLst>
                <a:gd name="T0" fmla="*/ 0 w 264"/>
                <a:gd name="T1" fmla="*/ 0 h 352"/>
                <a:gd name="T2" fmla="*/ 0 w 264"/>
                <a:gd name="T3" fmla="*/ 0 h 352"/>
                <a:gd name="T4" fmla="*/ 0 w 264"/>
                <a:gd name="T5" fmla="*/ 0 h 352"/>
                <a:gd name="T6" fmla="*/ 0 w 264"/>
                <a:gd name="T7" fmla="*/ 0 h 352"/>
                <a:gd name="T8" fmla="*/ 0 w 264"/>
                <a:gd name="T9" fmla="*/ 0 h 352"/>
                <a:gd name="T10" fmla="*/ 0 w 264"/>
                <a:gd name="T11" fmla="*/ 0 h 352"/>
                <a:gd name="T12" fmla="*/ 0 w 264"/>
                <a:gd name="T13" fmla="*/ 0 h 352"/>
                <a:gd name="T14" fmla="*/ 0 w 264"/>
                <a:gd name="T15" fmla="*/ 0 h 352"/>
                <a:gd name="T16" fmla="*/ 0 w 264"/>
                <a:gd name="T17" fmla="*/ 0 h 352"/>
                <a:gd name="T18" fmla="*/ 0 w 264"/>
                <a:gd name="T19" fmla="*/ 0 h 352"/>
                <a:gd name="T20" fmla="*/ 0 w 264"/>
                <a:gd name="T21" fmla="*/ 0 h 352"/>
                <a:gd name="T22" fmla="*/ 0 w 264"/>
                <a:gd name="T23" fmla="*/ 0 h 352"/>
                <a:gd name="T24" fmla="*/ 0 w 264"/>
                <a:gd name="T25" fmla="*/ 0 h 352"/>
                <a:gd name="T26" fmla="*/ 0 w 264"/>
                <a:gd name="T27" fmla="*/ 0 h 352"/>
                <a:gd name="T28" fmla="*/ 0 w 264"/>
                <a:gd name="T29" fmla="*/ 0 h 352"/>
                <a:gd name="T30" fmla="*/ 0 w 264"/>
                <a:gd name="T31" fmla="*/ 0 h 352"/>
                <a:gd name="T32" fmla="*/ 0 w 264"/>
                <a:gd name="T33" fmla="*/ 0 h 352"/>
                <a:gd name="T34" fmla="*/ 0 w 264"/>
                <a:gd name="T35" fmla="*/ 0 h 352"/>
                <a:gd name="T36" fmla="*/ 0 w 264"/>
                <a:gd name="T37" fmla="*/ 0 h 352"/>
                <a:gd name="T38" fmla="*/ 0 w 264"/>
                <a:gd name="T39" fmla="*/ 0 h 352"/>
                <a:gd name="T40" fmla="*/ 0 w 264"/>
                <a:gd name="T41" fmla="*/ 0 h 352"/>
                <a:gd name="T42" fmla="*/ 0 w 264"/>
                <a:gd name="T43" fmla="*/ 0 h 352"/>
                <a:gd name="T44" fmla="*/ 0 w 264"/>
                <a:gd name="T45" fmla="*/ 0 h 352"/>
                <a:gd name="T46" fmla="*/ 0 w 264"/>
                <a:gd name="T47" fmla="*/ 0 h 352"/>
                <a:gd name="T48" fmla="*/ 0 w 264"/>
                <a:gd name="T49" fmla="*/ 0 h 352"/>
                <a:gd name="T50" fmla="*/ 0 w 264"/>
                <a:gd name="T51" fmla="*/ 0 h 352"/>
                <a:gd name="T52" fmla="*/ 0 w 264"/>
                <a:gd name="T53" fmla="*/ 0 h 352"/>
                <a:gd name="T54" fmla="*/ 0 w 264"/>
                <a:gd name="T55" fmla="*/ 0 h 352"/>
                <a:gd name="T56" fmla="*/ 0 w 264"/>
                <a:gd name="T57" fmla="*/ 0 h 352"/>
                <a:gd name="T58" fmla="*/ 0 w 264"/>
                <a:gd name="T59" fmla="*/ 0 h 352"/>
                <a:gd name="T60" fmla="*/ 0 w 264"/>
                <a:gd name="T61" fmla="*/ 0 h 352"/>
                <a:gd name="T62" fmla="*/ 0 w 264"/>
                <a:gd name="T63" fmla="*/ 0 h 352"/>
                <a:gd name="T64" fmla="*/ 0 w 264"/>
                <a:gd name="T65" fmla="*/ 0 h 352"/>
                <a:gd name="T66" fmla="*/ 0 w 264"/>
                <a:gd name="T67" fmla="*/ 0 h 352"/>
                <a:gd name="T68" fmla="*/ 0 w 264"/>
                <a:gd name="T69" fmla="*/ 0 h 352"/>
                <a:gd name="T70" fmla="*/ 0 w 264"/>
                <a:gd name="T71" fmla="*/ 0 h 352"/>
                <a:gd name="T72" fmla="*/ 0 w 264"/>
                <a:gd name="T73" fmla="*/ 0 h 352"/>
                <a:gd name="T74" fmla="*/ 0 w 264"/>
                <a:gd name="T75" fmla="*/ 0 h 352"/>
                <a:gd name="T76" fmla="*/ 0 w 264"/>
                <a:gd name="T77" fmla="*/ 0 h 352"/>
                <a:gd name="T78" fmla="*/ 0 w 264"/>
                <a:gd name="T79" fmla="*/ 0 h 352"/>
                <a:gd name="T80" fmla="*/ 0 w 264"/>
                <a:gd name="T81" fmla="*/ 0 h 3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4"/>
                <a:gd name="T124" fmla="*/ 0 h 352"/>
                <a:gd name="T125" fmla="*/ 264 w 264"/>
                <a:gd name="T126" fmla="*/ 352 h 352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4" h="352">
                  <a:moveTo>
                    <a:pt x="167" y="1"/>
                  </a:moveTo>
                  <a:lnTo>
                    <a:pt x="176" y="2"/>
                  </a:lnTo>
                  <a:lnTo>
                    <a:pt x="187" y="6"/>
                  </a:lnTo>
                  <a:lnTo>
                    <a:pt x="196" y="8"/>
                  </a:lnTo>
                  <a:lnTo>
                    <a:pt x="204" y="12"/>
                  </a:lnTo>
                  <a:lnTo>
                    <a:pt x="210" y="15"/>
                  </a:lnTo>
                  <a:lnTo>
                    <a:pt x="218" y="22"/>
                  </a:lnTo>
                  <a:lnTo>
                    <a:pt x="225" y="26"/>
                  </a:lnTo>
                  <a:lnTo>
                    <a:pt x="233" y="33"/>
                  </a:lnTo>
                  <a:lnTo>
                    <a:pt x="237" y="39"/>
                  </a:lnTo>
                  <a:lnTo>
                    <a:pt x="243" y="46"/>
                  </a:lnTo>
                  <a:lnTo>
                    <a:pt x="246" y="53"/>
                  </a:lnTo>
                  <a:lnTo>
                    <a:pt x="251" y="61"/>
                  </a:lnTo>
                  <a:lnTo>
                    <a:pt x="253" y="68"/>
                  </a:lnTo>
                  <a:lnTo>
                    <a:pt x="257" y="77"/>
                  </a:lnTo>
                  <a:lnTo>
                    <a:pt x="258" y="86"/>
                  </a:lnTo>
                  <a:lnTo>
                    <a:pt x="262" y="95"/>
                  </a:lnTo>
                  <a:lnTo>
                    <a:pt x="263" y="106"/>
                  </a:lnTo>
                  <a:lnTo>
                    <a:pt x="264" y="120"/>
                  </a:lnTo>
                  <a:lnTo>
                    <a:pt x="264" y="135"/>
                  </a:lnTo>
                  <a:lnTo>
                    <a:pt x="264" y="149"/>
                  </a:lnTo>
                  <a:lnTo>
                    <a:pt x="262" y="164"/>
                  </a:lnTo>
                  <a:lnTo>
                    <a:pt x="261" y="179"/>
                  </a:lnTo>
                  <a:lnTo>
                    <a:pt x="258" y="193"/>
                  </a:lnTo>
                  <a:lnTo>
                    <a:pt x="257" y="208"/>
                  </a:lnTo>
                  <a:lnTo>
                    <a:pt x="252" y="222"/>
                  </a:lnTo>
                  <a:lnTo>
                    <a:pt x="247" y="235"/>
                  </a:lnTo>
                  <a:lnTo>
                    <a:pt x="244" y="249"/>
                  </a:lnTo>
                  <a:lnTo>
                    <a:pt x="239" y="263"/>
                  </a:lnTo>
                  <a:lnTo>
                    <a:pt x="233" y="275"/>
                  </a:lnTo>
                  <a:lnTo>
                    <a:pt x="228" y="287"/>
                  </a:lnTo>
                  <a:lnTo>
                    <a:pt x="222" y="299"/>
                  </a:lnTo>
                  <a:lnTo>
                    <a:pt x="217" y="311"/>
                  </a:lnTo>
                  <a:lnTo>
                    <a:pt x="204" y="325"/>
                  </a:lnTo>
                  <a:lnTo>
                    <a:pt x="190" y="335"/>
                  </a:lnTo>
                  <a:lnTo>
                    <a:pt x="175" y="343"/>
                  </a:lnTo>
                  <a:lnTo>
                    <a:pt x="159" y="350"/>
                  </a:lnTo>
                  <a:lnTo>
                    <a:pt x="141" y="352"/>
                  </a:lnTo>
                  <a:lnTo>
                    <a:pt x="126" y="352"/>
                  </a:lnTo>
                  <a:lnTo>
                    <a:pt x="109" y="350"/>
                  </a:lnTo>
                  <a:lnTo>
                    <a:pt x="93" y="347"/>
                  </a:lnTo>
                  <a:lnTo>
                    <a:pt x="76" y="339"/>
                  </a:lnTo>
                  <a:lnTo>
                    <a:pt x="61" y="331"/>
                  </a:lnTo>
                  <a:lnTo>
                    <a:pt x="47" y="320"/>
                  </a:lnTo>
                  <a:lnTo>
                    <a:pt x="35" y="309"/>
                  </a:lnTo>
                  <a:lnTo>
                    <a:pt x="23" y="297"/>
                  </a:lnTo>
                  <a:lnTo>
                    <a:pt x="15" y="281"/>
                  </a:lnTo>
                  <a:lnTo>
                    <a:pt x="9" y="265"/>
                  </a:lnTo>
                  <a:lnTo>
                    <a:pt x="7" y="249"/>
                  </a:lnTo>
                  <a:lnTo>
                    <a:pt x="3" y="234"/>
                  </a:lnTo>
                  <a:lnTo>
                    <a:pt x="2" y="221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0" y="178"/>
                  </a:lnTo>
                  <a:lnTo>
                    <a:pt x="2" y="162"/>
                  </a:lnTo>
                  <a:lnTo>
                    <a:pt x="4" y="149"/>
                  </a:lnTo>
                  <a:lnTo>
                    <a:pt x="8" y="135"/>
                  </a:lnTo>
                  <a:lnTo>
                    <a:pt x="11" y="120"/>
                  </a:lnTo>
                  <a:lnTo>
                    <a:pt x="15" y="106"/>
                  </a:lnTo>
                  <a:lnTo>
                    <a:pt x="20" y="93"/>
                  </a:lnTo>
                  <a:lnTo>
                    <a:pt x="26" y="80"/>
                  </a:lnTo>
                  <a:lnTo>
                    <a:pt x="33" y="67"/>
                  </a:lnTo>
                  <a:lnTo>
                    <a:pt x="39" y="54"/>
                  </a:lnTo>
                  <a:lnTo>
                    <a:pt x="47" y="42"/>
                  </a:lnTo>
                  <a:lnTo>
                    <a:pt x="57" y="33"/>
                  </a:lnTo>
                  <a:lnTo>
                    <a:pt x="63" y="26"/>
                  </a:lnTo>
                  <a:lnTo>
                    <a:pt x="70" y="22"/>
                  </a:lnTo>
                  <a:lnTo>
                    <a:pt x="79" y="16"/>
                  </a:lnTo>
                  <a:lnTo>
                    <a:pt x="86" y="13"/>
                  </a:lnTo>
                  <a:lnTo>
                    <a:pt x="93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6" y="3"/>
                  </a:lnTo>
                  <a:lnTo>
                    <a:pt x="122" y="1"/>
                  </a:lnTo>
                  <a:lnTo>
                    <a:pt x="128" y="1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61" y="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32" name="Freeform 484"/>
            <p:cNvSpPr/>
            <p:nvPr/>
          </p:nvSpPr>
          <p:spPr bwMode="auto">
            <a:xfrm>
              <a:off x="6929" y="3928"/>
              <a:ext cx="39" cy="14"/>
            </a:xfrm>
            <a:custGeom>
              <a:gdLst>
                <a:gd name="T0" fmla="*/ 0 w 154"/>
                <a:gd name="T1" fmla="*/ 0 h 57"/>
                <a:gd name="T2" fmla="*/ 0 w 154"/>
                <a:gd name="T3" fmla="*/ 0 h 57"/>
                <a:gd name="T4" fmla="*/ 0 w 154"/>
                <a:gd name="T5" fmla="*/ 0 h 57"/>
                <a:gd name="T6" fmla="*/ 0 w 154"/>
                <a:gd name="T7" fmla="*/ 0 h 57"/>
                <a:gd name="T8" fmla="*/ 0 w 154"/>
                <a:gd name="T9" fmla="*/ 0 h 57"/>
                <a:gd name="T10" fmla="*/ 0 w 154"/>
                <a:gd name="T11" fmla="*/ 0 h 57"/>
                <a:gd name="T12" fmla="*/ 0 w 154"/>
                <a:gd name="T13" fmla="*/ 0 h 57"/>
                <a:gd name="T14" fmla="*/ 0 w 154"/>
                <a:gd name="T15" fmla="*/ 0 h 57"/>
                <a:gd name="T16" fmla="*/ 0 w 154"/>
                <a:gd name="T17" fmla="*/ 0 h 57"/>
                <a:gd name="T18" fmla="*/ 0 w 154"/>
                <a:gd name="T19" fmla="*/ 0 h 57"/>
                <a:gd name="T20" fmla="*/ 0 w 154"/>
                <a:gd name="T21" fmla="*/ 0 h 57"/>
                <a:gd name="T22" fmla="*/ 0 w 154"/>
                <a:gd name="T23" fmla="*/ 0 h 57"/>
                <a:gd name="T24" fmla="*/ 0 w 154"/>
                <a:gd name="T25" fmla="*/ 0 h 57"/>
                <a:gd name="T26" fmla="*/ 0 w 154"/>
                <a:gd name="T27" fmla="*/ 0 h 57"/>
                <a:gd name="T28" fmla="*/ 0 w 154"/>
                <a:gd name="T29" fmla="*/ 0 h 57"/>
                <a:gd name="T30" fmla="*/ 0 w 154"/>
                <a:gd name="T31" fmla="*/ 0 h 57"/>
                <a:gd name="T32" fmla="*/ 0 w 154"/>
                <a:gd name="T33" fmla="*/ 0 h 57"/>
                <a:gd name="T34" fmla="*/ 0 w 154"/>
                <a:gd name="T35" fmla="*/ 0 h 57"/>
                <a:gd name="T36" fmla="*/ 0 w 154"/>
                <a:gd name="T37" fmla="*/ 0 h 57"/>
                <a:gd name="T38" fmla="*/ 0 w 154"/>
                <a:gd name="T39" fmla="*/ 0 h 57"/>
                <a:gd name="T40" fmla="*/ 0 w 154"/>
                <a:gd name="T41" fmla="*/ 0 h 57"/>
                <a:gd name="T42" fmla="*/ 0 w 154"/>
                <a:gd name="T43" fmla="*/ 0 h 57"/>
                <a:gd name="T44" fmla="*/ 0 w 154"/>
                <a:gd name="T45" fmla="*/ 0 h 57"/>
                <a:gd name="T46" fmla="*/ 0 w 154"/>
                <a:gd name="T47" fmla="*/ 0 h 57"/>
                <a:gd name="T48" fmla="*/ 0 w 154"/>
                <a:gd name="T49" fmla="*/ 0 h 57"/>
                <a:gd name="T50" fmla="*/ 0 w 154"/>
                <a:gd name="T51" fmla="*/ 0 h 57"/>
                <a:gd name="T52" fmla="*/ 0 w 154"/>
                <a:gd name="T53" fmla="*/ 0 h 57"/>
                <a:gd name="T54" fmla="*/ 0 w 154"/>
                <a:gd name="T55" fmla="*/ 0 h 57"/>
                <a:gd name="T56" fmla="*/ 0 w 154"/>
                <a:gd name="T57" fmla="*/ 0 h 57"/>
                <a:gd name="T58" fmla="*/ 0 w 154"/>
                <a:gd name="T59" fmla="*/ 0 h 57"/>
                <a:gd name="T60" fmla="*/ 0 w 154"/>
                <a:gd name="T61" fmla="*/ 0 h 57"/>
                <a:gd name="T62" fmla="*/ 0 w 154"/>
                <a:gd name="T63" fmla="*/ 0 h 57"/>
                <a:gd name="T64" fmla="*/ 0 w 154"/>
                <a:gd name="T65" fmla="*/ 0 h 57"/>
                <a:gd name="T66" fmla="*/ 0 w 154"/>
                <a:gd name="T67" fmla="*/ 0 h 57"/>
                <a:gd name="T68" fmla="*/ 0 w 154"/>
                <a:gd name="T69" fmla="*/ 0 h 57"/>
                <a:gd name="T70" fmla="*/ 0 w 154"/>
                <a:gd name="T71" fmla="*/ 0 h 57"/>
                <a:gd name="T72" fmla="*/ 0 w 154"/>
                <a:gd name="T73" fmla="*/ 0 h 57"/>
                <a:gd name="T74" fmla="*/ 0 w 154"/>
                <a:gd name="T75" fmla="*/ 0 h 57"/>
                <a:gd name="T76" fmla="*/ 0 w 154"/>
                <a:gd name="T77" fmla="*/ 0 h 57"/>
                <a:gd name="T78" fmla="*/ 0 w 154"/>
                <a:gd name="T79" fmla="*/ 0 h 57"/>
                <a:gd name="T80" fmla="*/ 0 w 154"/>
                <a:gd name="T81" fmla="*/ 0 h 57"/>
                <a:gd name="T82" fmla="*/ 0 w 154"/>
                <a:gd name="T83" fmla="*/ 0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4"/>
                <a:gd name="T127" fmla="*/ 0 h 57"/>
                <a:gd name="T128" fmla="*/ 154 w 154"/>
                <a:gd name="T129" fmla="*/ 57 h 57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4" h="57">
                  <a:moveTo>
                    <a:pt x="146" y="0"/>
                  </a:moveTo>
                  <a:lnTo>
                    <a:pt x="154" y="4"/>
                  </a:lnTo>
                  <a:lnTo>
                    <a:pt x="152" y="7"/>
                  </a:lnTo>
                  <a:lnTo>
                    <a:pt x="148" y="7"/>
                  </a:lnTo>
                  <a:lnTo>
                    <a:pt x="145" y="10"/>
                  </a:lnTo>
                  <a:lnTo>
                    <a:pt x="139" y="11"/>
                  </a:lnTo>
                  <a:lnTo>
                    <a:pt x="133" y="14"/>
                  </a:lnTo>
                  <a:lnTo>
                    <a:pt x="126" y="17"/>
                  </a:lnTo>
                  <a:lnTo>
                    <a:pt x="120" y="18"/>
                  </a:lnTo>
                  <a:lnTo>
                    <a:pt x="112" y="20"/>
                  </a:lnTo>
                  <a:lnTo>
                    <a:pt x="106" y="22"/>
                  </a:lnTo>
                  <a:lnTo>
                    <a:pt x="99" y="24"/>
                  </a:lnTo>
                  <a:lnTo>
                    <a:pt x="93" y="26"/>
                  </a:lnTo>
                  <a:lnTo>
                    <a:pt x="87" y="27"/>
                  </a:lnTo>
                  <a:lnTo>
                    <a:pt x="86" y="31"/>
                  </a:lnTo>
                  <a:lnTo>
                    <a:pt x="75" y="34"/>
                  </a:lnTo>
                  <a:lnTo>
                    <a:pt x="65" y="38"/>
                  </a:lnTo>
                  <a:lnTo>
                    <a:pt x="53" y="41"/>
                  </a:lnTo>
                  <a:lnTo>
                    <a:pt x="43" y="46"/>
                  </a:lnTo>
                  <a:lnTo>
                    <a:pt x="32" y="49"/>
                  </a:lnTo>
                  <a:lnTo>
                    <a:pt x="21" y="51"/>
                  </a:lnTo>
                  <a:lnTo>
                    <a:pt x="10" y="53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3" y="38"/>
                  </a:lnTo>
                  <a:lnTo>
                    <a:pt x="20" y="35"/>
                  </a:lnTo>
                  <a:lnTo>
                    <a:pt x="30" y="31"/>
                  </a:lnTo>
                  <a:lnTo>
                    <a:pt x="37" y="27"/>
                  </a:lnTo>
                  <a:lnTo>
                    <a:pt x="45" y="24"/>
                  </a:lnTo>
                  <a:lnTo>
                    <a:pt x="55" y="21"/>
                  </a:lnTo>
                  <a:lnTo>
                    <a:pt x="66" y="21"/>
                  </a:lnTo>
                  <a:lnTo>
                    <a:pt x="73" y="16"/>
                  </a:lnTo>
                  <a:lnTo>
                    <a:pt x="83" y="12"/>
                  </a:lnTo>
                  <a:lnTo>
                    <a:pt x="92" y="9"/>
                  </a:lnTo>
                  <a:lnTo>
                    <a:pt x="103" y="7"/>
                  </a:lnTo>
                  <a:lnTo>
                    <a:pt x="114" y="5"/>
                  </a:lnTo>
                  <a:lnTo>
                    <a:pt x="125" y="4"/>
                  </a:lnTo>
                  <a:lnTo>
                    <a:pt x="136" y="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33" name="Freeform 485"/>
            <p:cNvSpPr/>
            <p:nvPr/>
          </p:nvSpPr>
          <p:spPr bwMode="auto">
            <a:xfrm>
              <a:off x="6565" y="3928"/>
              <a:ext cx="80" cy="14"/>
            </a:xfrm>
            <a:custGeom>
              <a:gdLst>
                <a:gd name="T0" fmla="*/ 0 w 318"/>
                <a:gd name="T1" fmla="*/ 0 h 54"/>
                <a:gd name="T2" fmla="*/ 0 w 318"/>
                <a:gd name="T3" fmla="*/ 0 h 54"/>
                <a:gd name="T4" fmla="*/ 0 w 318"/>
                <a:gd name="T5" fmla="*/ 0 h 54"/>
                <a:gd name="T6" fmla="*/ 0 w 318"/>
                <a:gd name="T7" fmla="*/ 0 h 54"/>
                <a:gd name="T8" fmla="*/ 0 w 318"/>
                <a:gd name="T9" fmla="*/ 0 h 54"/>
                <a:gd name="T10" fmla="*/ 0 w 318"/>
                <a:gd name="T11" fmla="*/ 0 h 54"/>
                <a:gd name="T12" fmla="*/ 0 w 318"/>
                <a:gd name="T13" fmla="*/ 0 h 54"/>
                <a:gd name="T14" fmla="*/ 0 w 318"/>
                <a:gd name="T15" fmla="*/ 0 h 54"/>
                <a:gd name="T16" fmla="*/ 0 w 318"/>
                <a:gd name="T17" fmla="*/ 0 h 54"/>
                <a:gd name="T18" fmla="*/ 0 w 318"/>
                <a:gd name="T19" fmla="*/ 0 h 54"/>
                <a:gd name="T20" fmla="*/ 0 w 318"/>
                <a:gd name="T21" fmla="*/ 0 h 54"/>
                <a:gd name="T22" fmla="*/ 0 w 318"/>
                <a:gd name="T23" fmla="*/ 0 h 54"/>
                <a:gd name="T24" fmla="*/ 0 w 318"/>
                <a:gd name="T25" fmla="*/ 0 h 54"/>
                <a:gd name="T26" fmla="*/ 0 w 318"/>
                <a:gd name="T27" fmla="*/ 0 h 54"/>
                <a:gd name="T28" fmla="*/ 0 w 318"/>
                <a:gd name="T29" fmla="*/ 0 h 54"/>
                <a:gd name="T30" fmla="*/ 0 w 318"/>
                <a:gd name="T31" fmla="*/ 0 h 54"/>
                <a:gd name="T32" fmla="*/ 0 w 318"/>
                <a:gd name="T33" fmla="*/ 0 h 54"/>
                <a:gd name="T34" fmla="*/ 0 w 318"/>
                <a:gd name="T35" fmla="*/ 0 h 54"/>
                <a:gd name="T36" fmla="*/ 0 w 318"/>
                <a:gd name="T37" fmla="*/ 0 h 54"/>
                <a:gd name="T38" fmla="*/ 0 w 318"/>
                <a:gd name="T39" fmla="*/ 0 h 54"/>
                <a:gd name="T40" fmla="*/ 0 w 318"/>
                <a:gd name="T41" fmla="*/ 0 h 54"/>
                <a:gd name="T42" fmla="*/ 0 w 318"/>
                <a:gd name="T43" fmla="*/ 0 h 54"/>
                <a:gd name="T44" fmla="*/ 0 w 318"/>
                <a:gd name="T45" fmla="*/ 0 h 54"/>
                <a:gd name="T46" fmla="*/ 0 w 318"/>
                <a:gd name="T47" fmla="*/ 0 h 54"/>
                <a:gd name="T48" fmla="*/ 0 w 318"/>
                <a:gd name="T49" fmla="*/ 0 h 54"/>
                <a:gd name="T50" fmla="*/ 0 w 318"/>
                <a:gd name="T51" fmla="*/ 0 h 54"/>
                <a:gd name="T52" fmla="*/ 0 w 318"/>
                <a:gd name="T53" fmla="*/ 0 h 54"/>
                <a:gd name="T54" fmla="*/ 0 w 318"/>
                <a:gd name="T55" fmla="*/ 0 h 54"/>
                <a:gd name="T56" fmla="*/ 0 w 318"/>
                <a:gd name="T57" fmla="*/ 0 h 54"/>
                <a:gd name="T58" fmla="*/ 0 w 318"/>
                <a:gd name="T59" fmla="*/ 0 h 54"/>
                <a:gd name="T60" fmla="*/ 0 w 318"/>
                <a:gd name="T61" fmla="*/ 0 h 54"/>
                <a:gd name="T62" fmla="*/ 0 w 318"/>
                <a:gd name="T63" fmla="*/ 0 h 54"/>
                <a:gd name="T64" fmla="*/ 0 w 318"/>
                <a:gd name="T65" fmla="*/ 0 h 54"/>
                <a:gd name="T66" fmla="*/ 0 w 318"/>
                <a:gd name="T67" fmla="*/ 0 h 54"/>
                <a:gd name="T68" fmla="*/ 0 w 318"/>
                <a:gd name="T69" fmla="*/ 0 h 54"/>
                <a:gd name="T70" fmla="*/ 0 w 318"/>
                <a:gd name="T71" fmla="*/ 0 h 54"/>
                <a:gd name="T72" fmla="*/ 0 w 318"/>
                <a:gd name="T73" fmla="*/ 0 h 54"/>
                <a:gd name="T74" fmla="*/ 0 w 318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8"/>
                <a:gd name="T115" fmla="*/ 0 h 54"/>
                <a:gd name="T116" fmla="*/ 318 w 318"/>
                <a:gd name="T117" fmla="*/ 54 h 54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8" h="54">
                  <a:moveTo>
                    <a:pt x="0" y="2"/>
                  </a:moveTo>
                  <a:lnTo>
                    <a:pt x="19" y="0"/>
                  </a:lnTo>
                  <a:lnTo>
                    <a:pt x="38" y="0"/>
                  </a:lnTo>
                  <a:lnTo>
                    <a:pt x="57" y="1"/>
                  </a:lnTo>
                  <a:lnTo>
                    <a:pt x="79" y="2"/>
                  </a:lnTo>
                  <a:lnTo>
                    <a:pt x="98" y="3"/>
                  </a:lnTo>
                  <a:lnTo>
                    <a:pt x="118" y="4"/>
                  </a:lnTo>
                  <a:lnTo>
                    <a:pt x="138" y="7"/>
                  </a:lnTo>
                  <a:lnTo>
                    <a:pt x="159" y="10"/>
                  </a:lnTo>
                  <a:lnTo>
                    <a:pt x="177" y="13"/>
                  </a:lnTo>
                  <a:lnTo>
                    <a:pt x="196" y="15"/>
                  </a:lnTo>
                  <a:lnTo>
                    <a:pt x="216" y="17"/>
                  </a:lnTo>
                  <a:lnTo>
                    <a:pt x="236" y="20"/>
                  </a:lnTo>
                  <a:lnTo>
                    <a:pt x="255" y="21"/>
                  </a:lnTo>
                  <a:lnTo>
                    <a:pt x="275" y="23"/>
                  </a:lnTo>
                  <a:lnTo>
                    <a:pt x="296" y="24"/>
                  </a:lnTo>
                  <a:lnTo>
                    <a:pt x="318" y="26"/>
                  </a:lnTo>
                  <a:lnTo>
                    <a:pt x="315" y="33"/>
                  </a:lnTo>
                  <a:lnTo>
                    <a:pt x="314" y="40"/>
                  </a:lnTo>
                  <a:lnTo>
                    <a:pt x="313" y="47"/>
                  </a:lnTo>
                  <a:lnTo>
                    <a:pt x="313" y="54"/>
                  </a:lnTo>
                  <a:lnTo>
                    <a:pt x="309" y="53"/>
                  </a:lnTo>
                  <a:lnTo>
                    <a:pt x="301" y="51"/>
                  </a:lnTo>
                  <a:lnTo>
                    <a:pt x="289" y="49"/>
                  </a:lnTo>
                  <a:lnTo>
                    <a:pt x="273" y="47"/>
                  </a:lnTo>
                  <a:lnTo>
                    <a:pt x="254" y="45"/>
                  </a:lnTo>
                  <a:lnTo>
                    <a:pt x="233" y="42"/>
                  </a:lnTo>
                  <a:lnTo>
                    <a:pt x="210" y="38"/>
                  </a:lnTo>
                  <a:lnTo>
                    <a:pt x="187" y="35"/>
                  </a:lnTo>
                  <a:lnTo>
                    <a:pt x="161" y="31"/>
                  </a:lnTo>
                  <a:lnTo>
                    <a:pt x="137" y="27"/>
                  </a:lnTo>
                  <a:lnTo>
                    <a:pt x="110" y="22"/>
                  </a:lnTo>
                  <a:lnTo>
                    <a:pt x="86" y="18"/>
                  </a:lnTo>
                  <a:lnTo>
                    <a:pt x="60" y="14"/>
                  </a:lnTo>
                  <a:lnTo>
                    <a:pt x="38" y="9"/>
                  </a:lnTo>
                  <a:lnTo>
                    <a:pt x="16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34" name="Freeform 486"/>
            <p:cNvSpPr/>
            <p:nvPr/>
          </p:nvSpPr>
          <p:spPr bwMode="auto">
            <a:xfrm>
              <a:off x="6680" y="3932"/>
              <a:ext cx="26" cy="27"/>
            </a:xfrm>
            <a:custGeom>
              <a:gdLst>
                <a:gd name="T0" fmla="*/ 0 w 101"/>
                <a:gd name="T1" fmla="*/ 0 h 108"/>
                <a:gd name="T2" fmla="*/ 0 w 101"/>
                <a:gd name="T3" fmla="*/ 0 h 108"/>
                <a:gd name="T4" fmla="*/ 0 w 101"/>
                <a:gd name="T5" fmla="*/ 0 h 108"/>
                <a:gd name="T6" fmla="*/ 0 w 101"/>
                <a:gd name="T7" fmla="*/ 0 h 108"/>
                <a:gd name="T8" fmla="*/ 0 w 101"/>
                <a:gd name="T9" fmla="*/ 0 h 108"/>
                <a:gd name="T10" fmla="*/ 0 w 101"/>
                <a:gd name="T11" fmla="*/ 0 h 108"/>
                <a:gd name="T12" fmla="*/ 0 w 101"/>
                <a:gd name="T13" fmla="*/ 0 h 108"/>
                <a:gd name="T14" fmla="*/ 0 w 101"/>
                <a:gd name="T15" fmla="*/ 0 h 108"/>
                <a:gd name="T16" fmla="*/ 0 w 101"/>
                <a:gd name="T17" fmla="*/ 0 h 108"/>
                <a:gd name="T18" fmla="*/ 0 w 101"/>
                <a:gd name="T19" fmla="*/ 0 h 108"/>
                <a:gd name="T20" fmla="*/ 0 w 101"/>
                <a:gd name="T21" fmla="*/ 0 h 108"/>
                <a:gd name="T22" fmla="*/ 0 w 101"/>
                <a:gd name="T23" fmla="*/ 0 h 108"/>
                <a:gd name="T24" fmla="*/ 0 w 101"/>
                <a:gd name="T25" fmla="*/ 0 h 108"/>
                <a:gd name="T26" fmla="*/ 0 w 101"/>
                <a:gd name="T27" fmla="*/ 0 h 108"/>
                <a:gd name="T28" fmla="*/ 0 w 101"/>
                <a:gd name="T29" fmla="*/ 0 h 108"/>
                <a:gd name="T30" fmla="*/ 0 w 101"/>
                <a:gd name="T31" fmla="*/ 0 h 108"/>
                <a:gd name="T32" fmla="*/ 0 w 101"/>
                <a:gd name="T33" fmla="*/ 0 h 108"/>
                <a:gd name="T34" fmla="*/ 0 w 101"/>
                <a:gd name="T35" fmla="*/ 0 h 108"/>
                <a:gd name="T36" fmla="*/ 0 w 101"/>
                <a:gd name="T37" fmla="*/ 0 h 108"/>
                <a:gd name="T38" fmla="*/ 0 w 101"/>
                <a:gd name="T39" fmla="*/ 0 h 108"/>
                <a:gd name="T40" fmla="*/ 0 w 101"/>
                <a:gd name="T41" fmla="*/ 0 h 108"/>
                <a:gd name="T42" fmla="*/ 0 w 101"/>
                <a:gd name="T43" fmla="*/ 0 h 108"/>
                <a:gd name="T44" fmla="*/ 0 w 101"/>
                <a:gd name="T45" fmla="*/ 0 h 108"/>
                <a:gd name="T46" fmla="*/ 0 w 101"/>
                <a:gd name="T47" fmla="*/ 0 h 108"/>
                <a:gd name="T48" fmla="*/ 0 w 101"/>
                <a:gd name="T49" fmla="*/ 0 h 108"/>
                <a:gd name="T50" fmla="*/ 0 w 101"/>
                <a:gd name="T51" fmla="*/ 0 h 108"/>
                <a:gd name="T52" fmla="*/ 0 w 101"/>
                <a:gd name="T53" fmla="*/ 0 h 108"/>
                <a:gd name="T54" fmla="*/ 0 w 101"/>
                <a:gd name="T55" fmla="*/ 0 h 108"/>
                <a:gd name="T56" fmla="*/ 0 w 101"/>
                <a:gd name="T57" fmla="*/ 0 h 108"/>
                <a:gd name="T58" fmla="*/ 0 w 101"/>
                <a:gd name="T59" fmla="*/ 0 h 108"/>
                <a:gd name="T60" fmla="*/ 0 w 101"/>
                <a:gd name="T61" fmla="*/ 0 h 108"/>
                <a:gd name="T62" fmla="*/ 0 w 101"/>
                <a:gd name="T63" fmla="*/ 0 h 108"/>
                <a:gd name="T64" fmla="*/ 0 w 101"/>
                <a:gd name="T65" fmla="*/ 0 h 108"/>
                <a:gd name="T66" fmla="*/ 0 w 101"/>
                <a:gd name="T67" fmla="*/ 0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"/>
                <a:gd name="T103" fmla="*/ 0 h 108"/>
                <a:gd name="T104" fmla="*/ 101 w 101"/>
                <a:gd name="T105" fmla="*/ 108 h 108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0" h="108">
                  <a:moveTo>
                    <a:pt x="60" y="2"/>
                  </a:moveTo>
                  <a:lnTo>
                    <a:pt x="73" y="5"/>
                  </a:lnTo>
                  <a:lnTo>
                    <a:pt x="83" y="11"/>
                  </a:lnTo>
                  <a:lnTo>
                    <a:pt x="90" y="18"/>
                  </a:lnTo>
                  <a:lnTo>
                    <a:pt x="96" y="28"/>
                  </a:lnTo>
                  <a:lnTo>
                    <a:pt x="100" y="37"/>
                  </a:lnTo>
                  <a:lnTo>
                    <a:pt x="101" y="48"/>
                  </a:lnTo>
                  <a:lnTo>
                    <a:pt x="101" y="59"/>
                  </a:lnTo>
                  <a:lnTo>
                    <a:pt x="98" y="71"/>
                  </a:lnTo>
                  <a:lnTo>
                    <a:pt x="94" y="80"/>
                  </a:lnTo>
                  <a:lnTo>
                    <a:pt x="88" y="90"/>
                  </a:lnTo>
                  <a:lnTo>
                    <a:pt x="80" y="96"/>
                  </a:lnTo>
                  <a:lnTo>
                    <a:pt x="72" y="104"/>
                  </a:lnTo>
                  <a:lnTo>
                    <a:pt x="61" y="106"/>
                  </a:lnTo>
                  <a:lnTo>
                    <a:pt x="51" y="108"/>
                  </a:lnTo>
                  <a:lnTo>
                    <a:pt x="39" y="106"/>
                  </a:lnTo>
                  <a:lnTo>
                    <a:pt x="29" y="102"/>
                  </a:lnTo>
                  <a:lnTo>
                    <a:pt x="19" y="98"/>
                  </a:lnTo>
                  <a:lnTo>
                    <a:pt x="13" y="94"/>
                  </a:lnTo>
                  <a:lnTo>
                    <a:pt x="6" y="86"/>
                  </a:lnTo>
                  <a:lnTo>
                    <a:pt x="3" y="80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4" y="34"/>
                  </a:lnTo>
                  <a:lnTo>
                    <a:pt x="10" y="26"/>
                  </a:lnTo>
                  <a:lnTo>
                    <a:pt x="15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9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35" name="Freeform 487"/>
            <p:cNvSpPr/>
            <p:nvPr/>
          </p:nvSpPr>
          <p:spPr bwMode="auto">
            <a:xfrm>
              <a:off x="6875" y="3933"/>
              <a:ext cx="7" cy="5"/>
            </a:xfrm>
            <a:custGeom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w 28"/>
                <a:gd name="T21" fmla="*/ 0 h 18"/>
                <a:gd name="T22" fmla="*/ 0 w 28"/>
                <a:gd name="T23" fmla="*/ 0 h 18"/>
                <a:gd name="T24" fmla="*/ 0 w 28"/>
                <a:gd name="T25" fmla="*/ 0 h 18"/>
                <a:gd name="T26" fmla="*/ 0 w 28"/>
                <a:gd name="T27" fmla="*/ 0 h 18"/>
                <a:gd name="T28" fmla="*/ 0 w 28"/>
                <a:gd name="T29" fmla="*/ 0 h 18"/>
                <a:gd name="T30" fmla="*/ 0 w 28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8"/>
                <a:gd name="T50" fmla="*/ 28 w 28"/>
                <a:gd name="T51" fmla="*/ 18 h 18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8">
                  <a:moveTo>
                    <a:pt x="18" y="0"/>
                  </a:moveTo>
                  <a:lnTo>
                    <a:pt x="25" y="3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36" name="Freeform 488"/>
            <p:cNvSpPr/>
            <p:nvPr/>
          </p:nvSpPr>
          <p:spPr bwMode="auto">
            <a:xfrm>
              <a:off x="7110" y="3937"/>
              <a:ext cx="38" cy="47"/>
            </a:xfrm>
            <a:custGeom>
              <a:gdLst>
                <a:gd name="T0" fmla="*/ 0 w 149"/>
                <a:gd name="T1" fmla="*/ 0 h 189"/>
                <a:gd name="T2" fmla="*/ 0 w 149"/>
                <a:gd name="T3" fmla="*/ 0 h 189"/>
                <a:gd name="T4" fmla="*/ 0 w 149"/>
                <a:gd name="T5" fmla="*/ 0 h 189"/>
                <a:gd name="T6" fmla="*/ 0 w 149"/>
                <a:gd name="T7" fmla="*/ 0 h 189"/>
                <a:gd name="T8" fmla="*/ 0 w 149"/>
                <a:gd name="T9" fmla="*/ 0 h 189"/>
                <a:gd name="T10" fmla="*/ 0 w 149"/>
                <a:gd name="T11" fmla="*/ 0 h 189"/>
                <a:gd name="T12" fmla="*/ 0 w 149"/>
                <a:gd name="T13" fmla="*/ 0 h 189"/>
                <a:gd name="T14" fmla="*/ 0 w 149"/>
                <a:gd name="T15" fmla="*/ 0 h 189"/>
                <a:gd name="T16" fmla="*/ 0 w 149"/>
                <a:gd name="T17" fmla="*/ 0 h 189"/>
                <a:gd name="T18" fmla="*/ 0 w 149"/>
                <a:gd name="T19" fmla="*/ 0 h 189"/>
                <a:gd name="T20" fmla="*/ 0 w 149"/>
                <a:gd name="T21" fmla="*/ 0 h 189"/>
                <a:gd name="T22" fmla="*/ 0 w 149"/>
                <a:gd name="T23" fmla="*/ 0 h 189"/>
                <a:gd name="T24" fmla="*/ 0 w 149"/>
                <a:gd name="T25" fmla="*/ 0 h 189"/>
                <a:gd name="T26" fmla="*/ 0 w 149"/>
                <a:gd name="T27" fmla="*/ 0 h 189"/>
                <a:gd name="T28" fmla="*/ 0 w 149"/>
                <a:gd name="T29" fmla="*/ 0 h 189"/>
                <a:gd name="T30" fmla="*/ 0 w 149"/>
                <a:gd name="T31" fmla="*/ 0 h 189"/>
                <a:gd name="T32" fmla="*/ 0 w 149"/>
                <a:gd name="T33" fmla="*/ 0 h 189"/>
                <a:gd name="T34" fmla="*/ 0 w 149"/>
                <a:gd name="T35" fmla="*/ 0 h 189"/>
                <a:gd name="T36" fmla="*/ 0 w 149"/>
                <a:gd name="T37" fmla="*/ 0 h 189"/>
                <a:gd name="T38" fmla="*/ 0 w 149"/>
                <a:gd name="T39" fmla="*/ 0 h 189"/>
                <a:gd name="T40" fmla="*/ 0 w 149"/>
                <a:gd name="T41" fmla="*/ 0 h 189"/>
                <a:gd name="T42" fmla="*/ 0 w 149"/>
                <a:gd name="T43" fmla="*/ 0 h 189"/>
                <a:gd name="T44" fmla="*/ 0 w 149"/>
                <a:gd name="T45" fmla="*/ 0 h 189"/>
                <a:gd name="T46" fmla="*/ 0 w 149"/>
                <a:gd name="T47" fmla="*/ 0 h 189"/>
                <a:gd name="T48" fmla="*/ 0 w 149"/>
                <a:gd name="T49" fmla="*/ 0 h 189"/>
                <a:gd name="T50" fmla="*/ 0 w 149"/>
                <a:gd name="T51" fmla="*/ 0 h 189"/>
                <a:gd name="T52" fmla="*/ 0 w 149"/>
                <a:gd name="T53" fmla="*/ 0 h 189"/>
                <a:gd name="T54" fmla="*/ 0 w 149"/>
                <a:gd name="T55" fmla="*/ 0 h 189"/>
                <a:gd name="T56" fmla="*/ 0 w 149"/>
                <a:gd name="T57" fmla="*/ 0 h 189"/>
                <a:gd name="T58" fmla="*/ 0 w 149"/>
                <a:gd name="T59" fmla="*/ 0 h 189"/>
                <a:gd name="T60" fmla="*/ 0 w 149"/>
                <a:gd name="T61" fmla="*/ 0 h 189"/>
                <a:gd name="T62" fmla="*/ 0 w 149"/>
                <a:gd name="T63" fmla="*/ 0 h 189"/>
                <a:gd name="T64" fmla="*/ 0 w 149"/>
                <a:gd name="T65" fmla="*/ 0 h 189"/>
                <a:gd name="T66" fmla="*/ 0 w 149"/>
                <a:gd name="T67" fmla="*/ 0 h 189"/>
                <a:gd name="T68" fmla="*/ 0 w 149"/>
                <a:gd name="T69" fmla="*/ 0 h 189"/>
                <a:gd name="T70" fmla="*/ 0 w 149"/>
                <a:gd name="T71" fmla="*/ 0 h 189"/>
                <a:gd name="T72" fmla="*/ 0 w 149"/>
                <a:gd name="T73" fmla="*/ 0 h 189"/>
                <a:gd name="T74" fmla="*/ 0 w 149"/>
                <a:gd name="T75" fmla="*/ 0 h 189"/>
                <a:gd name="T76" fmla="*/ 0 w 149"/>
                <a:gd name="T77" fmla="*/ 0 h 189"/>
                <a:gd name="T78" fmla="*/ 0 w 149"/>
                <a:gd name="T79" fmla="*/ 0 h 189"/>
                <a:gd name="T80" fmla="*/ 0 w 149"/>
                <a:gd name="T81" fmla="*/ 0 h 189"/>
                <a:gd name="T82" fmla="*/ 0 w 149"/>
                <a:gd name="T83" fmla="*/ 0 h 189"/>
                <a:gd name="T84" fmla="*/ 0 w 149"/>
                <a:gd name="T85" fmla="*/ 0 h 189"/>
                <a:gd name="T86" fmla="*/ 0 w 149"/>
                <a:gd name="T87" fmla="*/ 0 h 1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"/>
                <a:gd name="T133" fmla="*/ 0 h 189"/>
                <a:gd name="T134" fmla="*/ 149 w 149"/>
                <a:gd name="T135" fmla="*/ 189 h 189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" h="189">
                  <a:moveTo>
                    <a:pt x="84" y="0"/>
                  </a:moveTo>
                  <a:lnTo>
                    <a:pt x="103" y="2"/>
                  </a:lnTo>
                  <a:lnTo>
                    <a:pt x="118" y="9"/>
                  </a:lnTo>
                  <a:lnTo>
                    <a:pt x="130" y="17"/>
                  </a:lnTo>
                  <a:lnTo>
                    <a:pt x="139" y="30"/>
                  </a:lnTo>
                  <a:lnTo>
                    <a:pt x="145" y="43"/>
                  </a:lnTo>
                  <a:lnTo>
                    <a:pt x="149" y="57"/>
                  </a:lnTo>
                  <a:lnTo>
                    <a:pt x="149" y="74"/>
                  </a:lnTo>
                  <a:lnTo>
                    <a:pt x="149" y="91"/>
                  </a:lnTo>
                  <a:lnTo>
                    <a:pt x="143" y="107"/>
                  </a:lnTo>
                  <a:lnTo>
                    <a:pt x="138" y="123"/>
                  </a:lnTo>
                  <a:lnTo>
                    <a:pt x="128" y="139"/>
                  </a:lnTo>
                  <a:lnTo>
                    <a:pt x="120" y="153"/>
                  </a:lnTo>
                  <a:lnTo>
                    <a:pt x="108" y="165"/>
                  </a:lnTo>
                  <a:lnTo>
                    <a:pt x="96" y="175"/>
                  </a:lnTo>
                  <a:lnTo>
                    <a:pt x="81" y="183"/>
                  </a:lnTo>
                  <a:lnTo>
                    <a:pt x="69" y="189"/>
                  </a:lnTo>
                  <a:lnTo>
                    <a:pt x="59" y="187"/>
                  </a:lnTo>
                  <a:lnTo>
                    <a:pt x="48" y="185"/>
                  </a:lnTo>
                  <a:lnTo>
                    <a:pt x="39" y="181"/>
                  </a:lnTo>
                  <a:lnTo>
                    <a:pt x="32" y="175"/>
                  </a:lnTo>
                  <a:lnTo>
                    <a:pt x="24" y="168"/>
                  </a:lnTo>
                  <a:lnTo>
                    <a:pt x="18" y="160"/>
                  </a:lnTo>
                  <a:lnTo>
                    <a:pt x="12" y="150"/>
                  </a:lnTo>
                  <a:lnTo>
                    <a:pt x="8" y="142"/>
                  </a:lnTo>
                  <a:lnTo>
                    <a:pt x="3" y="131"/>
                  </a:lnTo>
                  <a:lnTo>
                    <a:pt x="1" y="120"/>
                  </a:lnTo>
                  <a:lnTo>
                    <a:pt x="0" y="109"/>
                  </a:lnTo>
                  <a:lnTo>
                    <a:pt x="1" y="99"/>
                  </a:lnTo>
                  <a:lnTo>
                    <a:pt x="2" y="88"/>
                  </a:lnTo>
                  <a:lnTo>
                    <a:pt x="6" y="77"/>
                  </a:lnTo>
                  <a:lnTo>
                    <a:pt x="10" y="67"/>
                  </a:lnTo>
                  <a:lnTo>
                    <a:pt x="18" y="59"/>
                  </a:lnTo>
                  <a:lnTo>
                    <a:pt x="24" y="51"/>
                  </a:lnTo>
                  <a:lnTo>
                    <a:pt x="30" y="44"/>
                  </a:lnTo>
                  <a:lnTo>
                    <a:pt x="35" y="37"/>
                  </a:lnTo>
                  <a:lnTo>
                    <a:pt x="41" y="32"/>
                  </a:lnTo>
                  <a:lnTo>
                    <a:pt x="49" y="21"/>
                  </a:lnTo>
                  <a:lnTo>
                    <a:pt x="59" y="13"/>
                  </a:lnTo>
                  <a:lnTo>
                    <a:pt x="65" y="8"/>
                  </a:lnTo>
                  <a:lnTo>
                    <a:pt x="69" y="4"/>
                  </a:lnTo>
                  <a:lnTo>
                    <a:pt x="77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37" name="Freeform 489"/>
            <p:cNvSpPr/>
            <p:nvPr/>
          </p:nvSpPr>
          <p:spPr bwMode="auto">
            <a:xfrm>
              <a:off x="7038" y="3948"/>
              <a:ext cx="38" cy="47"/>
            </a:xfrm>
            <a:custGeom>
              <a:gdLst>
                <a:gd name="T0" fmla="*/ 0 w 153"/>
                <a:gd name="T1" fmla="*/ 0 h 190"/>
                <a:gd name="T2" fmla="*/ 0 w 153"/>
                <a:gd name="T3" fmla="*/ 0 h 190"/>
                <a:gd name="T4" fmla="*/ 0 w 153"/>
                <a:gd name="T5" fmla="*/ 0 h 190"/>
                <a:gd name="T6" fmla="*/ 0 w 153"/>
                <a:gd name="T7" fmla="*/ 0 h 190"/>
                <a:gd name="T8" fmla="*/ 0 w 153"/>
                <a:gd name="T9" fmla="*/ 0 h 190"/>
                <a:gd name="T10" fmla="*/ 0 w 153"/>
                <a:gd name="T11" fmla="*/ 0 h 190"/>
                <a:gd name="T12" fmla="*/ 0 w 153"/>
                <a:gd name="T13" fmla="*/ 0 h 190"/>
                <a:gd name="T14" fmla="*/ 0 w 153"/>
                <a:gd name="T15" fmla="*/ 0 h 190"/>
                <a:gd name="T16" fmla="*/ 0 w 153"/>
                <a:gd name="T17" fmla="*/ 0 h 190"/>
                <a:gd name="T18" fmla="*/ 0 w 153"/>
                <a:gd name="T19" fmla="*/ 0 h 190"/>
                <a:gd name="T20" fmla="*/ 0 w 153"/>
                <a:gd name="T21" fmla="*/ 0 h 190"/>
                <a:gd name="T22" fmla="*/ 0 w 153"/>
                <a:gd name="T23" fmla="*/ 0 h 190"/>
                <a:gd name="T24" fmla="*/ 0 w 153"/>
                <a:gd name="T25" fmla="*/ 0 h 190"/>
                <a:gd name="T26" fmla="*/ 0 w 153"/>
                <a:gd name="T27" fmla="*/ 0 h 190"/>
                <a:gd name="T28" fmla="*/ 0 w 153"/>
                <a:gd name="T29" fmla="*/ 0 h 190"/>
                <a:gd name="T30" fmla="*/ 0 w 153"/>
                <a:gd name="T31" fmla="*/ 0 h 190"/>
                <a:gd name="T32" fmla="*/ 0 w 153"/>
                <a:gd name="T33" fmla="*/ 0 h 190"/>
                <a:gd name="T34" fmla="*/ 0 w 153"/>
                <a:gd name="T35" fmla="*/ 0 h 190"/>
                <a:gd name="T36" fmla="*/ 0 w 153"/>
                <a:gd name="T37" fmla="*/ 0 h 190"/>
                <a:gd name="T38" fmla="*/ 0 w 153"/>
                <a:gd name="T39" fmla="*/ 0 h 190"/>
                <a:gd name="T40" fmla="*/ 0 w 153"/>
                <a:gd name="T41" fmla="*/ 0 h 190"/>
                <a:gd name="T42" fmla="*/ 0 w 153"/>
                <a:gd name="T43" fmla="*/ 0 h 190"/>
                <a:gd name="T44" fmla="*/ 0 w 153"/>
                <a:gd name="T45" fmla="*/ 0 h 190"/>
                <a:gd name="T46" fmla="*/ 0 w 153"/>
                <a:gd name="T47" fmla="*/ 0 h 190"/>
                <a:gd name="T48" fmla="*/ 0 w 153"/>
                <a:gd name="T49" fmla="*/ 0 h 190"/>
                <a:gd name="T50" fmla="*/ 0 w 153"/>
                <a:gd name="T51" fmla="*/ 0 h 190"/>
                <a:gd name="T52" fmla="*/ 0 w 153"/>
                <a:gd name="T53" fmla="*/ 0 h 190"/>
                <a:gd name="T54" fmla="*/ 0 w 153"/>
                <a:gd name="T55" fmla="*/ 0 h 190"/>
                <a:gd name="T56" fmla="*/ 0 w 153"/>
                <a:gd name="T57" fmla="*/ 0 h 190"/>
                <a:gd name="T58" fmla="*/ 0 w 153"/>
                <a:gd name="T59" fmla="*/ 0 h 190"/>
                <a:gd name="T60" fmla="*/ 0 w 153"/>
                <a:gd name="T61" fmla="*/ 0 h 190"/>
                <a:gd name="T62" fmla="*/ 0 w 153"/>
                <a:gd name="T63" fmla="*/ 0 h 190"/>
                <a:gd name="T64" fmla="*/ 0 w 153"/>
                <a:gd name="T65" fmla="*/ 0 h 190"/>
                <a:gd name="T66" fmla="*/ 0 w 153"/>
                <a:gd name="T67" fmla="*/ 0 h 190"/>
                <a:gd name="T68" fmla="*/ 0 w 153"/>
                <a:gd name="T69" fmla="*/ 0 h 190"/>
                <a:gd name="T70" fmla="*/ 0 w 153"/>
                <a:gd name="T71" fmla="*/ 0 h 190"/>
                <a:gd name="T72" fmla="*/ 0 w 153"/>
                <a:gd name="T73" fmla="*/ 0 h 190"/>
                <a:gd name="T74" fmla="*/ 0 w 153"/>
                <a:gd name="T75" fmla="*/ 0 h 190"/>
                <a:gd name="T76" fmla="*/ 0 w 153"/>
                <a:gd name="T77" fmla="*/ 0 h 190"/>
                <a:gd name="T78" fmla="*/ 0 w 153"/>
                <a:gd name="T79" fmla="*/ 0 h 190"/>
                <a:gd name="T80" fmla="*/ 0 w 153"/>
                <a:gd name="T81" fmla="*/ 0 h 190"/>
                <a:gd name="T82" fmla="*/ 0 w 153"/>
                <a:gd name="T83" fmla="*/ 0 h 190"/>
                <a:gd name="T84" fmla="*/ 0 w 153"/>
                <a:gd name="T85" fmla="*/ 0 h 190"/>
                <a:gd name="T86" fmla="*/ 0 w 153"/>
                <a:gd name="T87" fmla="*/ 0 h 190"/>
                <a:gd name="T88" fmla="*/ 0 w 153"/>
                <a:gd name="T89" fmla="*/ 0 h 190"/>
                <a:gd name="T90" fmla="*/ 0 w 153"/>
                <a:gd name="T91" fmla="*/ 0 h 1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3"/>
                <a:gd name="T139" fmla="*/ 0 h 190"/>
                <a:gd name="T140" fmla="*/ 153 w 153"/>
                <a:gd name="T141" fmla="*/ 190 h 190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3" h="190">
                  <a:moveTo>
                    <a:pt x="85" y="0"/>
                  </a:moveTo>
                  <a:lnTo>
                    <a:pt x="105" y="3"/>
                  </a:lnTo>
                  <a:lnTo>
                    <a:pt x="121" y="8"/>
                  </a:lnTo>
                  <a:lnTo>
                    <a:pt x="134" y="16"/>
                  </a:lnTo>
                  <a:lnTo>
                    <a:pt x="144" y="28"/>
                  </a:lnTo>
                  <a:lnTo>
                    <a:pt x="151" y="40"/>
                  </a:lnTo>
                  <a:lnTo>
                    <a:pt x="153" y="55"/>
                  </a:lnTo>
                  <a:lnTo>
                    <a:pt x="153" y="70"/>
                  </a:lnTo>
                  <a:lnTo>
                    <a:pt x="153" y="87"/>
                  </a:lnTo>
                  <a:lnTo>
                    <a:pt x="148" y="103"/>
                  </a:lnTo>
                  <a:lnTo>
                    <a:pt x="142" y="118"/>
                  </a:lnTo>
                  <a:lnTo>
                    <a:pt x="134" y="133"/>
                  </a:lnTo>
                  <a:lnTo>
                    <a:pt x="126" y="149"/>
                  </a:lnTo>
                  <a:lnTo>
                    <a:pt x="114" y="162"/>
                  </a:lnTo>
                  <a:lnTo>
                    <a:pt x="101" y="173"/>
                  </a:lnTo>
                  <a:lnTo>
                    <a:pt x="87" y="182"/>
                  </a:lnTo>
                  <a:lnTo>
                    <a:pt x="74" y="190"/>
                  </a:lnTo>
                  <a:lnTo>
                    <a:pt x="65" y="189"/>
                  </a:lnTo>
                  <a:lnTo>
                    <a:pt x="57" y="186"/>
                  </a:lnTo>
                  <a:lnTo>
                    <a:pt x="47" y="182"/>
                  </a:lnTo>
                  <a:lnTo>
                    <a:pt x="40" y="178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17" y="156"/>
                  </a:lnTo>
                  <a:lnTo>
                    <a:pt x="12" y="149"/>
                  </a:lnTo>
                  <a:lnTo>
                    <a:pt x="6" y="138"/>
                  </a:lnTo>
                  <a:lnTo>
                    <a:pt x="3" y="129"/>
                  </a:lnTo>
                  <a:lnTo>
                    <a:pt x="0" y="119"/>
                  </a:lnTo>
                  <a:lnTo>
                    <a:pt x="0" y="111"/>
                  </a:lnTo>
                  <a:lnTo>
                    <a:pt x="0" y="101"/>
                  </a:lnTo>
                  <a:lnTo>
                    <a:pt x="5" y="92"/>
                  </a:lnTo>
                  <a:lnTo>
                    <a:pt x="10" y="84"/>
                  </a:lnTo>
                  <a:lnTo>
                    <a:pt x="18" y="76"/>
                  </a:lnTo>
                  <a:lnTo>
                    <a:pt x="20" y="69"/>
                  </a:lnTo>
                  <a:lnTo>
                    <a:pt x="22" y="63"/>
                  </a:lnTo>
                  <a:lnTo>
                    <a:pt x="24" y="57"/>
                  </a:lnTo>
                  <a:lnTo>
                    <a:pt x="27" y="51"/>
                  </a:lnTo>
                  <a:lnTo>
                    <a:pt x="30" y="45"/>
                  </a:lnTo>
                  <a:lnTo>
                    <a:pt x="34" y="40"/>
                  </a:lnTo>
                  <a:lnTo>
                    <a:pt x="38" y="35"/>
                  </a:lnTo>
                  <a:lnTo>
                    <a:pt x="44" y="32"/>
                  </a:lnTo>
                  <a:lnTo>
                    <a:pt x="52" y="22"/>
                  </a:lnTo>
                  <a:lnTo>
                    <a:pt x="63" y="15"/>
                  </a:lnTo>
                  <a:lnTo>
                    <a:pt x="73" y="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38" name="Freeform 490"/>
            <p:cNvSpPr/>
            <p:nvPr/>
          </p:nvSpPr>
          <p:spPr bwMode="auto">
            <a:xfrm>
              <a:off x="7125" y="3951"/>
              <a:ext cx="13" cy="18"/>
            </a:xfrm>
            <a:custGeom>
              <a:gdLst>
                <a:gd name="T0" fmla="*/ 0 w 54"/>
                <a:gd name="T1" fmla="*/ 0 h 72"/>
                <a:gd name="T2" fmla="*/ 0 w 54"/>
                <a:gd name="T3" fmla="*/ 0 h 72"/>
                <a:gd name="T4" fmla="*/ 0 w 54"/>
                <a:gd name="T5" fmla="*/ 0 h 72"/>
                <a:gd name="T6" fmla="*/ 0 w 54"/>
                <a:gd name="T7" fmla="*/ 0 h 72"/>
                <a:gd name="T8" fmla="*/ 0 w 54"/>
                <a:gd name="T9" fmla="*/ 0 h 72"/>
                <a:gd name="T10" fmla="*/ 0 w 54"/>
                <a:gd name="T11" fmla="*/ 0 h 72"/>
                <a:gd name="T12" fmla="*/ 0 w 54"/>
                <a:gd name="T13" fmla="*/ 0 h 72"/>
                <a:gd name="T14" fmla="*/ 0 w 54"/>
                <a:gd name="T15" fmla="*/ 0 h 72"/>
                <a:gd name="T16" fmla="*/ 0 w 54"/>
                <a:gd name="T17" fmla="*/ 0 h 72"/>
                <a:gd name="T18" fmla="*/ 0 w 54"/>
                <a:gd name="T19" fmla="*/ 0 h 72"/>
                <a:gd name="T20" fmla="*/ 0 w 54"/>
                <a:gd name="T21" fmla="*/ 0 h 72"/>
                <a:gd name="T22" fmla="*/ 0 w 54"/>
                <a:gd name="T23" fmla="*/ 0 h 72"/>
                <a:gd name="T24" fmla="*/ 0 w 54"/>
                <a:gd name="T25" fmla="*/ 0 h 72"/>
                <a:gd name="T26" fmla="*/ 0 w 54"/>
                <a:gd name="T27" fmla="*/ 0 h 72"/>
                <a:gd name="T28" fmla="*/ 0 w 54"/>
                <a:gd name="T29" fmla="*/ 0 h 72"/>
                <a:gd name="T30" fmla="*/ 0 w 54"/>
                <a:gd name="T31" fmla="*/ 0 h 72"/>
                <a:gd name="T32" fmla="*/ 0 w 54"/>
                <a:gd name="T33" fmla="*/ 0 h 72"/>
                <a:gd name="T34" fmla="*/ 0 w 54"/>
                <a:gd name="T35" fmla="*/ 0 h 72"/>
                <a:gd name="T36" fmla="*/ 0 w 54"/>
                <a:gd name="T37" fmla="*/ 0 h 72"/>
                <a:gd name="T38" fmla="*/ 0 w 54"/>
                <a:gd name="T39" fmla="*/ 0 h 72"/>
                <a:gd name="T40" fmla="*/ 0 w 54"/>
                <a:gd name="T41" fmla="*/ 0 h 72"/>
                <a:gd name="T42" fmla="*/ 0 w 54"/>
                <a:gd name="T43" fmla="*/ 0 h 72"/>
                <a:gd name="T44" fmla="*/ 0 w 54"/>
                <a:gd name="T45" fmla="*/ 0 h 72"/>
                <a:gd name="T46" fmla="*/ 0 w 54"/>
                <a:gd name="T47" fmla="*/ 0 h 72"/>
                <a:gd name="T48" fmla="*/ 0 w 54"/>
                <a:gd name="T49" fmla="*/ 0 h 72"/>
                <a:gd name="T50" fmla="*/ 0 w 54"/>
                <a:gd name="T51" fmla="*/ 0 h 72"/>
                <a:gd name="T52" fmla="*/ 0 w 54"/>
                <a:gd name="T53" fmla="*/ 0 h 72"/>
                <a:gd name="T54" fmla="*/ 0 w 54"/>
                <a:gd name="T55" fmla="*/ 0 h 72"/>
                <a:gd name="T56" fmla="*/ 0 w 54"/>
                <a:gd name="T57" fmla="*/ 0 h 72"/>
                <a:gd name="T58" fmla="*/ 0 w 54"/>
                <a:gd name="T59" fmla="*/ 0 h 72"/>
                <a:gd name="T60" fmla="*/ 0 w 54"/>
                <a:gd name="T61" fmla="*/ 0 h 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72"/>
                <a:gd name="T95" fmla="*/ 54 w 54"/>
                <a:gd name="T96" fmla="*/ 72 h 72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72">
                  <a:moveTo>
                    <a:pt x="19" y="1"/>
                  </a:moveTo>
                  <a:lnTo>
                    <a:pt x="25" y="0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4" y="5"/>
                  </a:lnTo>
                  <a:lnTo>
                    <a:pt x="50" y="10"/>
                  </a:lnTo>
                  <a:lnTo>
                    <a:pt x="54" y="20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0" y="48"/>
                  </a:lnTo>
                  <a:lnTo>
                    <a:pt x="46" y="58"/>
                  </a:lnTo>
                  <a:lnTo>
                    <a:pt x="36" y="65"/>
                  </a:lnTo>
                  <a:lnTo>
                    <a:pt x="25" y="71"/>
                  </a:lnTo>
                  <a:lnTo>
                    <a:pt x="19" y="71"/>
                  </a:lnTo>
                  <a:lnTo>
                    <a:pt x="13" y="72"/>
                  </a:lnTo>
                  <a:lnTo>
                    <a:pt x="6" y="70"/>
                  </a:lnTo>
                  <a:lnTo>
                    <a:pt x="0" y="67"/>
                  </a:lnTo>
                  <a:lnTo>
                    <a:pt x="5" y="63"/>
                  </a:lnTo>
                  <a:lnTo>
                    <a:pt x="12" y="57"/>
                  </a:lnTo>
                  <a:lnTo>
                    <a:pt x="17" y="49"/>
                  </a:lnTo>
                  <a:lnTo>
                    <a:pt x="22" y="41"/>
                  </a:lnTo>
                  <a:lnTo>
                    <a:pt x="23" y="32"/>
                  </a:lnTo>
                  <a:lnTo>
                    <a:pt x="21" y="25"/>
                  </a:lnTo>
                  <a:lnTo>
                    <a:pt x="17" y="21"/>
                  </a:lnTo>
                  <a:lnTo>
                    <a:pt x="13" y="19"/>
                  </a:lnTo>
                  <a:lnTo>
                    <a:pt x="10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39" name="Freeform 491"/>
            <p:cNvSpPr/>
            <p:nvPr/>
          </p:nvSpPr>
          <p:spPr bwMode="auto">
            <a:xfrm>
              <a:off x="6729" y="3956"/>
              <a:ext cx="83" cy="95"/>
            </a:xfrm>
            <a:custGeom>
              <a:gdLst>
                <a:gd name="T0" fmla="*/ 0 w 333"/>
                <a:gd name="T1" fmla="*/ 0 h 379"/>
                <a:gd name="T2" fmla="*/ 0 w 333"/>
                <a:gd name="T3" fmla="*/ 0 h 379"/>
                <a:gd name="T4" fmla="*/ 0 w 333"/>
                <a:gd name="T5" fmla="*/ 0 h 379"/>
                <a:gd name="T6" fmla="*/ 0 w 333"/>
                <a:gd name="T7" fmla="*/ 0 h 379"/>
                <a:gd name="T8" fmla="*/ 0 w 333"/>
                <a:gd name="T9" fmla="*/ 0 h 379"/>
                <a:gd name="T10" fmla="*/ 0 w 333"/>
                <a:gd name="T11" fmla="*/ 0 h 379"/>
                <a:gd name="T12" fmla="*/ 0 w 333"/>
                <a:gd name="T13" fmla="*/ 0 h 379"/>
                <a:gd name="T14" fmla="*/ 0 w 333"/>
                <a:gd name="T15" fmla="*/ 0 h 379"/>
                <a:gd name="T16" fmla="*/ 0 w 333"/>
                <a:gd name="T17" fmla="*/ 0 h 379"/>
                <a:gd name="T18" fmla="*/ 0 w 333"/>
                <a:gd name="T19" fmla="*/ 0 h 379"/>
                <a:gd name="T20" fmla="*/ 0 w 333"/>
                <a:gd name="T21" fmla="*/ 0 h 379"/>
                <a:gd name="T22" fmla="*/ 0 w 333"/>
                <a:gd name="T23" fmla="*/ 0 h 379"/>
                <a:gd name="T24" fmla="*/ 0 w 333"/>
                <a:gd name="T25" fmla="*/ 0 h 379"/>
                <a:gd name="T26" fmla="*/ 0 w 333"/>
                <a:gd name="T27" fmla="*/ 0 h 379"/>
                <a:gd name="T28" fmla="*/ 0 w 333"/>
                <a:gd name="T29" fmla="*/ 0 h 379"/>
                <a:gd name="T30" fmla="*/ 0 w 333"/>
                <a:gd name="T31" fmla="*/ 0 h 379"/>
                <a:gd name="T32" fmla="*/ 0 w 333"/>
                <a:gd name="T33" fmla="*/ 0 h 379"/>
                <a:gd name="T34" fmla="*/ 0 w 333"/>
                <a:gd name="T35" fmla="*/ 0 h 379"/>
                <a:gd name="T36" fmla="*/ 0 w 333"/>
                <a:gd name="T37" fmla="*/ 0 h 379"/>
                <a:gd name="T38" fmla="*/ 0 w 333"/>
                <a:gd name="T39" fmla="*/ 0 h 379"/>
                <a:gd name="T40" fmla="*/ 0 w 333"/>
                <a:gd name="T41" fmla="*/ 0 h 379"/>
                <a:gd name="T42" fmla="*/ 0 w 333"/>
                <a:gd name="T43" fmla="*/ 0 h 379"/>
                <a:gd name="T44" fmla="*/ 0 w 333"/>
                <a:gd name="T45" fmla="*/ 0 h 379"/>
                <a:gd name="T46" fmla="*/ 0 w 333"/>
                <a:gd name="T47" fmla="*/ 0 h 379"/>
                <a:gd name="T48" fmla="*/ 0 w 333"/>
                <a:gd name="T49" fmla="*/ 0 h 379"/>
                <a:gd name="T50" fmla="*/ 0 w 333"/>
                <a:gd name="T51" fmla="*/ 0 h 379"/>
                <a:gd name="T52" fmla="*/ 0 w 333"/>
                <a:gd name="T53" fmla="*/ 0 h 379"/>
                <a:gd name="T54" fmla="*/ 0 w 333"/>
                <a:gd name="T55" fmla="*/ 0 h 379"/>
                <a:gd name="T56" fmla="*/ 0 w 333"/>
                <a:gd name="T57" fmla="*/ 0 h 379"/>
                <a:gd name="T58" fmla="*/ 0 w 333"/>
                <a:gd name="T59" fmla="*/ 0 h 379"/>
                <a:gd name="T60" fmla="*/ 0 w 333"/>
                <a:gd name="T61" fmla="*/ 0 h 379"/>
                <a:gd name="T62" fmla="*/ 0 w 333"/>
                <a:gd name="T63" fmla="*/ 0 h 379"/>
                <a:gd name="T64" fmla="*/ 0 w 333"/>
                <a:gd name="T65" fmla="*/ 0 h 379"/>
                <a:gd name="T66" fmla="*/ 0 w 333"/>
                <a:gd name="T67" fmla="*/ 0 h 379"/>
                <a:gd name="T68" fmla="*/ 0 w 333"/>
                <a:gd name="T69" fmla="*/ 0 h 379"/>
                <a:gd name="T70" fmla="*/ 0 w 333"/>
                <a:gd name="T71" fmla="*/ 0 h 379"/>
                <a:gd name="T72" fmla="*/ 0 w 333"/>
                <a:gd name="T73" fmla="*/ 0 h 379"/>
                <a:gd name="T74" fmla="*/ 0 w 333"/>
                <a:gd name="T75" fmla="*/ 0 h 379"/>
                <a:gd name="T76" fmla="*/ 0 w 333"/>
                <a:gd name="T77" fmla="*/ 0 h 379"/>
                <a:gd name="T78" fmla="*/ 0 w 333"/>
                <a:gd name="T79" fmla="*/ 0 h 379"/>
                <a:gd name="T80" fmla="*/ 0 w 333"/>
                <a:gd name="T81" fmla="*/ 0 h 379"/>
                <a:gd name="T82" fmla="*/ 0 w 333"/>
                <a:gd name="T83" fmla="*/ 0 h 379"/>
                <a:gd name="T84" fmla="*/ 0 w 333"/>
                <a:gd name="T85" fmla="*/ 0 h 379"/>
                <a:gd name="T86" fmla="*/ 0 w 333"/>
                <a:gd name="T87" fmla="*/ 0 h 379"/>
                <a:gd name="T88" fmla="*/ 0 w 333"/>
                <a:gd name="T89" fmla="*/ 0 h 379"/>
                <a:gd name="T90" fmla="*/ 0 w 333"/>
                <a:gd name="T91" fmla="*/ 0 h 379"/>
                <a:gd name="T92" fmla="*/ 0 w 333"/>
                <a:gd name="T93" fmla="*/ 0 h 379"/>
                <a:gd name="T94" fmla="*/ 0 w 333"/>
                <a:gd name="T95" fmla="*/ 0 h 379"/>
                <a:gd name="T96" fmla="*/ 0 w 333"/>
                <a:gd name="T97" fmla="*/ 0 h 379"/>
                <a:gd name="T98" fmla="*/ 0 w 333"/>
                <a:gd name="T99" fmla="*/ 0 h 379"/>
                <a:gd name="T100" fmla="*/ 0 w 333"/>
                <a:gd name="T101" fmla="*/ 0 h 379"/>
                <a:gd name="T102" fmla="*/ 0 w 333"/>
                <a:gd name="T103" fmla="*/ 0 h 379"/>
                <a:gd name="T104" fmla="*/ 0 w 333"/>
                <a:gd name="T105" fmla="*/ 0 h 379"/>
                <a:gd name="T106" fmla="*/ 0 w 333"/>
                <a:gd name="T107" fmla="*/ 0 h 379"/>
                <a:gd name="T108" fmla="*/ 0 w 333"/>
                <a:gd name="T109" fmla="*/ 0 h 379"/>
                <a:gd name="T110" fmla="*/ 0 w 333"/>
                <a:gd name="T111" fmla="*/ 0 h 379"/>
                <a:gd name="T112" fmla="*/ 0 w 333"/>
                <a:gd name="T113" fmla="*/ 0 h 3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3"/>
                <a:gd name="T172" fmla="*/ 0 h 379"/>
                <a:gd name="T173" fmla="*/ 333 w 333"/>
                <a:gd name="T174" fmla="*/ 379 h 379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3" h="379">
                  <a:moveTo>
                    <a:pt x="181" y="0"/>
                  </a:moveTo>
                  <a:lnTo>
                    <a:pt x="218" y="5"/>
                  </a:lnTo>
                  <a:lnTo>
                    <a:pt x="252" y="20"/>
                  </a:lnTo>
                  <a:lnTo>
                    <a:pt x="277" y="40"/>
                  </a:lnTo>
                  <a:lnTo>
                    <a:pt x="300" y="66"/>
                  </a:lnTo>
                  <a:lnTo>
                    <a:pt x="316" y="95"/>
                  </a:lnTo>
                  <a:lnTo>
                    <a:pt x="327" y="130"/>
                  </a:lnTo>
                  <a:lnTo>
                    <a:pt x="333" y="164"/>
                  </a:lnTo>
                  <a:lnTo>
                    <a:pt x="333" y="201"/>
                  </a:lnTo>
                  <a:lnTo>
                    <a:pt x="328" y="236"/>
                  </a:lnTo>
                  <a:lnTo>
                    <a:pt x="318" y="271"/>
                  </a:lnTo>
                  <a:lnTo>
                    <a:pt x="304" y="302"/>
                  </a:lnTo>
                  <a:lnTo>
                    <a:pt x="286" y="330"/>
                  </a:lnTo>
                  <a:lnTo>
                    <a:pt x="262" y="351"/>
                  </a:lnTo>
                  <a:lnTo>
                    <a:pt x="233" y="367"/>
                  </a:lnTo>
                  <a:lnTo>
                    <a:pt x="200" y="376"/>
                  </a:lnTo>
                  <a:lnTo>
                    <a:pt x="165" y="376"/>
                  </a:lnTo>
                  <a:lnTo>
                    <a:pt x="159" y="370"/>
                  </a:lnTo>
                  <a:lnTo>
                    <a:pt x="153" y="365"/>
                  </a:lnTo>
                  <a:lnTo>
                    <a:pt x="147" y="360"/>
                  </a:lnTo>
                  <a:lnTo>
                    <a:pt x="144" y="356"/>
                  </a:lnTo>
                  <a:lnTo>
                    <a:pt x="138" y="349"/>
                  </a:lnTo>
                  <a:lnTo>
                    <a:pt x="134" y="344"/>
                  </a:lnTo>
                  <a:lnTo>
                    <a:pt x="129" y="337"/>
                  </a:lnTo>
                  <a:lnTo>
                    <a:pt x="126" y="333"/>
                  </a:lnTo>
                  <a:lnTo>
                    <a:pt x="122" y="327"/>
                  </a:lnTo>
                  <a:lnTo>
                    <a:pt x="117" y="321"/>
                  </a:lnTo>
                  <a:lnTo>
                    <a:pt x="112" y="317"/>
                  </a:lnTo>
                  <a:lnTo>
                    <a:pt x="109" y="312"/>
                  </a:lnTo>
                  <a:lnTo>
                    <a:pt x="98" y="306"/>
                  </a:lnTo>
                  <a:lnTo>
                    <a:pt x="88" y="302"/>
                  </a:lnTo>
                  <a:lnTo>
                    <a:pt x="89" y="310"/>
                  </a:lnTo>
                  <a:lnTo>
                    <a:pt x="92" y="320"/>
                  </a:lnTo>
                  <a:lnTo>
                    <a:pt x="94" y="330"/>
                  </a:lnTo>
                  <a:lnTo>
                    <a:pt x="100" y="339"/>
                  </a:lnTo>
                  <a:lnTo>
                    <a:pt x="104" y="348"/>
                  </a:lnTo>
                  <a:lnTo>
                    <a:pt x="111" y="356"/>
                  </a:lnTo>
                  <a:lnTo>
                    <a:pt x="117" y="361"/>
                  </a:lnTo>
                  <a:lnTo>
                    <a:pt x="127" y="366"/>
                  </a:lnTo>
                  <a:lnTo>
                    <a:pt x="126" y="369"/>
                  </a:lnTo>
                  <a:lnTo>
                    <a:pt x="126" y="373"/>
                  </a:lnTo>
                  <a:lnTo>
                    <a:pt x="126" y="377"/>
                  </a:lnTo>
                  <a:lnTo>
                    <a:pt x="129" y="379"/>
                  </a:lnTo>
                  <a:lnTo>
                    <a:pt x="108" y="369"/>
                  </a:lnTo>
                  <a:lnTo>
                    <a:pt x="88" y="357"/>
                  </a:lnTo>
                  <a:lnTo>
                    <a:pt x="70" y="340"/>
                  </a:lnTo>
                  <a:lnTo>
                    <a:pt x="55" y="325"/>
                  </a:lnTo>
                  <a:lnTo>
                    <a:pt x="40" y="306"/>
                  </a:lnTo>
                  <a:lnTo>
                    <a:pt x="28" y="286"/>
                  </a:lnTo>
                  <a:lnTo>
                    <a:pt x="17" y="266"/>
                  </a:lnTo>
                  <a:lnTo>
                    <a:pt x="10" y="245"/>
                  </a:lnTo>
                  <a:lnTo>
                    <a:pt x="4" y="223"/>
                  </a:lnTo>
                  <a:lnTo>
                    <a:pt x="2" y="200"/>
                  </a:lnTo>
                  <a:lnTo>
                    <a:pt x="0" y="178"/>
                  </a:lnTo>
                  <a:lnTo>
                    <a:pt x="3" y="157"/>
                  </a:lnTo>
                  <a:lnTo>
                    <a:pt x="6" y="134"/>
                  </a:lnTo>
                  <a:lnTo>
                    <a:pt x="14" y="113"/>
                  </a:lnTo>
                  <a:lnTo>
                    <a:pt x="23" y="93"/>
                  </a:lnTo>
                  <a:lnTo>
                    <a:pt x="38" y="73"/>
                  </a:lnTo>
                  <a:lnTo>
                    <a:pt x="43" y="77"/>
                  </a:lnTo>
                  <a:lnTo>
                    <a:pt x="46" y="80"/>
                  </a:lnTo>
                  <a:lnTo>
                    <a:pt x="43" y="89"/>
                  </a:lnTo>
                  <a:lnTo>
                    <a:pt x="38" y="99"/>
                  </a:lnTo>
                  <a:lnTo>
                    <a:pt x="33" y="110"/>
                  </a:lnTo>
                  <a:lnTo>
                    <a:pt x="30" y="122"/>
                  </a:lnTo>
                  <a:lnTo>
                    <a:pt x="26" y="134"/>
                  </a:lnTo>
                  <a:lnTo>
                    <a:pt x="22" y="146"/>
                  </a:lnTo>
                  <a:lnTo>
                    <a:pt x="20" y="158"/>
                  </a:lnTo>
                  <a:lnTo>
                    <a:pt x="18" y="171"/>
                  </a:lnTo>
                  <a:lnTo>
                    <a:pt x="16" y="181"/>
                  </a:lnTo>
                  <a:lnTo>
                    <a:pt x="16" y="193"/>
                  </a:lnTo>
                  <a:lnTo>
                    <a:pt x="16" y="204"/>
                  </a:lnTo>
                  <a:lnTo>
                    <a:pt x="18" y="216"/>
                  </a:lnTo>
                  <a:lnTo>
                    <a:pt x="21" y="225"/>
                  </a:lnTo>
                  <a:lnTo>
                    <a:pt x="26" y="234"/>
                  </a:lnTo>
                  <a:lnTo>
                    <a:pt x="30" y="243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38" y="257"/>
                  </a:lnTo>
                  <a:lnTo>
                    <a:pt x="45" y="262"/>
                  </a:lnTo>
                  <a:lnTo>
                    <a:pt x="53" y="265"/>
                  </a:lnTo>
                  <a:lnTo>
                    <a:pt x="51" y="254"/>
                  </a:lnTo>
                  <a:lnTo>
                    <a:pt x="51" y="244"/>
                  </a:lnTo>
                  <a:lnTo>
                    <a:pt x="49" y="234"/>
                  </a:lnTo>
                  <a:lnTo>
                    <a:pt x="49" y="225"/>
                  </a:lnTo>
                  <a:lnTo>
                    <a:pt x="47" y="214"/>
                  </a:lnTo>
                  <a:lnTo>
                    <a:pt x="47" y="204"/>
                  </a:lnTo>
                  <a:lnTo>
                    <a:pt x="47" y="193"/>
                  </a:lnTo>
                  <a:lnTo>
                    <a:pt x="49" y="184"/>
                  </a:lnTo>
                  <a:lnTo>
                    <a:pt x="49" y="173"/>
                  </a:lnTo>
                  <a:lnTo>
                    <a:pt x="50" y="163"/>
                  </a:lnTo>
                  <a:lnTo>
                    <a:pt x="51" y="152"/>
                  </a:lnTo>
                  <a:lnTo>
                    <a:pt x="55" y="143"/>
                  </a:lnTo>
                  <a:lnTo>
                    <a:pt x="57" y="132"/>
                  </a:lnTo>
                  <a:lnTo>
                    <a:pt x="61" y="122"/>
                  </a:lnTo>
                  <a:lnTo>
                    <a:pt x="64" y="112"/>
                  </a:lnTo>
                  <a:lnTo>
                    <a:pt x="70" y="104"/>
                  </a:lnTo>
                  <a:lnTo>
                    <a:pt x="71" y="94"/>
                  </a:lnTo>
                  <a:lnTo>
                    <a:pt x="76" y="85"/>
                  </a:lnTo>
                  <a:lnTo>
                    <a:pt x="79" y="77"/>
                  </a:lnTo>
                  <a:lnTo>
                    <a:pt x="85" y="68"/>
                  </a:lnTo>
                  <a:lnTo>
                    <a:pt x="89" y="59"/>
                  </a:lnTo>
                  <a:lnTo>
                    <a:pt x="96" y="52"/>
                  </a:lnTo>
                  <a:lnTo>
                    <a:pt x="102" y="43"/>
                  </a:lnTo>
                  <a:lnTo>
                    <a:pt x="110" y="38"/>
                  </a:lnTo>
                  <a:lnTo>
                    <a:pt x="116" y="30"/>
                  </a:lnTo>
                  <a:lnTo>
                    <a:pt x="124" y="24"/>
                  </a:lnTo>
                  <a:lnTo>
                    <a:pt x="133" y="18"/>
                  </a:lnTo>
                  <a:lnTo>
                    <a:pt x="142" y="13"/>
                  </a:lnTo>
                  <a:lnTo>
                    <a:pt x="151" y="8"/>
                  </a:lnTo>
                  <a:lnTo>
                    <a:pt x="161" y="5"/>
                  </a:lnTo>
                  <a:lnTo>
                    <a:pt x="170" y="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40" name="Freeform 492"/>
            <p:cNvSpPr/>
            <p:nvPr/>
          </p:nvSpPr>
          <p:spPr bwMode="auto">
            <a:xfrm>
              <a:off x="7000" y="3956"/>
              <a:ext cx="6" cy="20"/>
            </a:xfrm>
            <a:custGeom>
              <a:gdLst>
                <a:gd name="T0" fmla="*/ 0 w 20"/>
                <a:gd name="T1" fmla="*/ 0 h 79"/>
                <a:gd name="T2" fmla="*/ 0 w 20"/>
                <a:gd name="T3" fmla="*/ 0 h 79"/>
                <a:gd name="T4" fmla="*/ 0 w 20"/>
                <a:gd name="T5" fmla="*/ 0 h 79"/>
                <a:gd name="T6" fmla="*/ 0 w 20"/>
                <a:gd name="T7" fmla="*/ 0 h 79"/>
                <a:gd name="T8" fmla="*/ 0 w 20"/>
                <a:gd name="T9" fmla="*/ 0 h 79"/>
                <a:gd name="T10" fmla="*/ 0 w 20"/>
                <a:gd name="T11" fmla="*/ 0 h 79"/>
                <a:gd name="T12" fmla="*/ 0 w 20"/>
                <a:gd name="T13" fmla="*/ 0 h 79"/>
                <a:gd name="T14" fmla="*/ 0 w 20"/>
                <a:gd name="T15" fmla="*/ 0 h 79"/>
                <a:gd name="T16" fmla="*/ 0 w 20"/>
                <a:gd name="T17" fmla="*/ 0 h 79"/>
                <a:gd name="T18" fmla="*/ 0 w 20"/>
                <a:gd name="T19" fmla="*/ 0 h 79"/>
                <a:gd name="T20" fmla="*/ 0 w 20"/>
                <a:gd name="T21" fmla="*/ 0 h 79"/>
                <a:gd name="T22" fmla="*/ 0 w 20"/>
                <a:gd name="T23" fmla="*/ 0 h 79"/>
                <a:gd name="T24" fmla="*/ 0 w 20"/>
                <a:gd name="T25" fmla="*/ 0 h 79"/>
                <a:gd name="T26" fmla="*/ 0 w 20"/>
                <a:gd name="T27" fmla="*/ 0 h 79"/>
                <a:gd name="T28" fmla="*/ 0 w 20"/>
                <a:gd name="T29" fmla="*/ 0 h 79"/>
                <a:gd name="T30" fmla="*/ 0 w 20"/>
                <a:gd name="T31" fmla="*/ 0 h 79"/>
                <a:gd name="T32" fmla="*/ 0 w 20"/>
                <a:gd name="T33" fmla="*/ 0 h 79"/>
                <a:gd name="T34" fmla="*/ 0 w 20"/>
                <a:gd name="T35" fmla="*/ 0 h 79"/>
                <a:gd name="T36" fmla="*/ 0 w 20"/>
                <a:gd name="T37" fmla="*/ 0 h 79"/>
                <a:gd name="T38" fmla="*/ 0 w 20"/>
                <a:gd name="T39" fmla="*/ 0 h 79"/>
                <a:gd name="T40" fmla="*/ 0 w 20"/>
                <a:gd name="T41" fmla="*/ 0 h 79"/>
                <a:gd name="T42" fmla="*/ 0 w 20"/>
                <a:gd name="T43" fmla="*/ 0 h 79"/>
                <a:gd name="T44" fmla="*/ 0 w 20"/>
                <a:gd name="T45" fmla="*/ 0 h 79"/>
                <a:gd name="T46" fmla="*/ 0 w 20"/>
                <a:gd name="T47" fmla="*/ 0 h 79"/>
                <a:gd name="T48" fmla="*/ 0 w 20"/>
                <a:gd name="T49" fmla="*/ 0 h 79"/>
                <a:gd name="T50" fmla="*/ 0 w 20"/>
                <a:gd name="T51" fmla="*/ 0 h 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79"/>
                <a:gd name="T80" fmla="*/ 20 w 20"/>
                <a:gd name="T81" fmla="*/ 79 h 79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79">
                  <a:moveTo>
                    <a:pt x="11" y="0"/>
                  </a:moveTo>
                  <a:lnTo>
                    <a:pt x="12" y="2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7" y="17"/>
                  </a:lnTo>
                  <a:lnTo>
                    <a:pt x="18" y="23"/>
                  </a:lnTo>
                  <a:lnTo>
                    <a:pt x="19" y="30"/>
                  </a:lnTo>
                  <a:lnTo>
                    <a:pt x="19" y="38"/>
                  </a:lnTo>
                  <a:lnTo>
                    <a:pt x="20" y="46"/>
                  </a:lnTo>
                  <a:lnTo>
                    <a:pt x="19" y="56"/>
                  </a:lnTo>
                  <a:lnTo>
                    <a:pt x="19" y="65"/>
                  </a:lnTo>
                  <a:lnTo>
                    <a:pt x="17" y="73"/>
                  </a:lnTo>
                  <a:lnTo>
                    <a:pt x="13" y="78"/>
                  </a:lnTo>
                  <a:lnTo>
                    <a:pt x="11" y="79"/>
                  </a:lnTo>
                  <a:lnTo>
                    <a:pt x="8" y="79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1" y="63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4" y="34"/>
                  </a:lnTo>
                  <a:lnTo>
                    <a:pt x="4" y="24"/>
                  </a:lnTo>
                  <a:lnTo>
                    <a:pt x="5" y="15"/>
                  </a:lnTo>
                  <a:lnTo>
                    <a:pt x="7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41" name="Freeform 493"/>
            <p:cNvSpPr/>
            <p:nvPr/>
          </p:nvSpPr>
          <p:spPr bwMode="auto">
            <a:xfrm>
              <a:off x="6742" y="3959"/>
              <a:ext cx="7" cy="6"/>
            </a:xfrm>
            <a:custGeom>
              <a:gdLst>
                <a:gd name="T0" fmla="*/ 0 w 28"/>
                <a:gd name="T1" fmla="*/ 0 h 25"/>
                <a:gd name="T2" fmla="*/ 0 w 28"/>
                <a:gd name="T3" fmla="*/ 0 h 25"/>
                <a:gd name="T4" fmla="*/ 0 w 28"/>
                <a:gd name="T5" fmla="*/ 0 h 25"/>
                <a:gd name="T6" fmla="*/ 0 w 28"/>
                <a:gd name="T7" fmla="*/ 0 h 25"/>
                <a:gd name="T8" fmla="*/ 0 w 28"/>
                <a:gd name="T9" fmla="*/ 0 h 25"/>
                <a:gd name="T10" fmla="*/ 0 w 28"/>
                <a:gd name="T11" fmla="*/ 0 h 25"/>
                <a:gd name="T12" fmla="*/ 0 w 28"/>
                <a:gd name="T13" fmla="*/ 0 h 25"/>
                <a:gd name="T14" fmla="*/ 0 w 28"/>
                <a:gd name="T15" fmla="*/ 0 h 25"/>
                <a:gd name="T16" fmla="*/ 0 w 28"/>
                <a:gd name="T17" fmla="*/ 0 h 25"/>
                <a:gd name="T18" fmla="*/ 0 w 28"/>
                <a:gd name="T19" fmla="*/ 0 h 25"/>
                <a:gd name="T20" fmla="*/ 0 w 28"/>
                <a:gd name="T21" fmla="*/ 0 h 25"/>
                <a:gd name="T22" fmla="*/ 0 w 28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5"/>
                <a:gd name="T38" fmla="*/ 28 w 28"/>
                <a:gd name="T39" fmla="*/ 25 h 2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5">
                  <a:moveTo>
                    <a:pt x="20" y="0"/>
                  </a:moveTo>
                  <a:lnTo>
                    <a:pt x="24" y="1"/>
                  </a:lnTo>
                  <a:lnTo>
                    <a:pt x="28" y="6"/>
                  </a:lnTo>
                  <a:lnTo>
                    <a:pt x="22" y="9"/>
                  </a:lnTo>
                  <a:lnTo>
                    <a:pt x="15" y="17"/>
                  </a:lnTo>
                  <a:lnTo>
                    <a:pt x="8" y="22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42" name="Freeform 494"/>
            <p:cNvSpPr/>
            <p:nvPr/>
          </p:nvSpPr>
          <p:spPr bwMode="auto">
            <a:xfrm>
              <a:off x="6505" y="3962"/>
              <a:ext cx="210" cy="80"/>
            </a:xfrm>
            <a:custGeom>
              <a:gdLst>
                <a:gd name="T0" fmla="*/ 0 w 841"/>
                <a:gd name="T1" fmla="*/ 0 h 319"/>
                <a:gd name="T2" fmla="*/ 0 w 841"/>
                <a:gd name="T3" fmla="*/ 0 h 319"/>
                <a:gd name="T4" fmla="*/ 0 w 841"/>
                <a:gd name="T5" fmla="*/ 0 h 319"/>
                <a:gd name="T6" fmla="*/ 0 w 841"/>
                <a:gd name="T7" fmla="*/ 0 h 319"/>
                <a:gd name="T8" fmla="*/ 0 w 841"/>
                <a:gd name="T9" fmla="*/ 0 h 319"/>
                <a:gd name="T10" fmla="*/ 0 w 841"/>
                <a:gd name="T11" fmla="*/ 0 h 319"/>
                <a:gd name="T12" fmla="*/ 0 w 841"/>
                <a:gd name="T13" fmla="*/ 0 h 319"/>
                <a:gd name="T14" fmla="*/ 0 w 841"/>
                <a:gd name="T15" fmla="*/ 0 h 319"/>
                <a:gd name="T16" fmla="*/ 0 w 841"/>
                <a:gd name="T17" fmla="*/ 0 h 319"/>
                <a:gd name="T18" fmla="*/ 0 w 841"/>
                <a:gd name="T19" fmla="*/ 0 h 319"/>
                <a:gd name="T20" fmla="*/ 0 w 841"/>
                <a:gd name="T21" fmla="*/ 0 h 319"/>
                <a:gd name="T22" fmla="*/ 0 w 841"/>
                <a:gd name="T23" fmla="*/ 0 h 319"/>
                <a:gd name="T24" fmla="*/ 0 w 841"/>
                <a:gd name="T25" fmla="*/ 0 h 319"/>
                <a:gd name="T26" fmla="*/ 0 w 841"/>
                <a:gd name="T27" fmla="*/ 0 h 319"/>
                <a:gd name="T28" fmla="*/ 0 w 841"/>
                <a:gd name="T29" fmla="*/ 0 h 319"/>
                <a:gd name="T30" fmla="*/ 0 w 841"/>
                <a:gd name="T31" fmla="*/ 0 h 319"/>
                <a:gd name="T32" fmla="*/ 0 w 841"/>
                <a:gd name="T33" fmla="*/ 0 h 319"/>
                <a:gd name="T34" fmla="*/ 0 w 841"/>
                <a:gd name="T35" fmla="*/ 0 h 319"/>
                <a:gd name="T36" fmla="*/ 0 w 841"/>
                <a:gd name="T37" fmla="*/ 0 h 319"/>
                <a:gd name="T38" fmla="*/ 0 w 841"/>
                <a:gd name="T39" fmla="*/ 0 h 319"/>
                <a:gd name="T40" fmla="*/ 0 w 841"/>
                <a:gd name="T41" fmla="*/ 0 h 319"/>
                <a:gd name="T42" fmla="*/ 0 w 841"/>
                <a:gd name="T43" fmla="*/ 0 h 319"/>
                <a:gd name="T44" fmla="*/ 0 w 841"/>
                <a:gd name="T45" fmla="*/ 0 h 319"/>
                <a:gd name="T46" fmla="*/ 0 w 841"/>
                <a:gd name="T47" fmla="*/ 0 h 319"/>
                <a:gd name="T48" fmla="*/ 0 w 841"/>
                <a:gd name="T49" fmla="*/ 0 h 319"/>
                <a:gd name="T50" fmla="*/ 0 w 841"/>
                <a:gd name="T51" fmla="*/ 0 h 319"/>
                <a:gd name="T52" fmla="*/ 0 w 841"/>
                <a:gd name="T53" fmla="*/ 0 h 319"/>
                <a:gd name="T54" fmla="*/ 0 w 841"/>
                <a:gd name="T55" fmla="*/ 0 h 319"/>
                <a:gd name="T56" fmla="*/ 0 w 841"/>
                <a:gd name="T57" fmla="*/ 0 h 319"/>
                <a:gd name="T58" fmla="*/ 0 w 841"/>
                <a:gd name="T59" fmla="*/ 0 h 319"/>
                <a:gd name="T60" fmla="*/ 0 w 841"/>
                <a:gd name="T61" fmla="*/ 0 h 319"/>
                <a:gd name="T62" fmla="*/ 0 w 841"/>
                <a:gd name="T63" fmla="*/ 0 h 319"/>
                <a:gd name="T64" fmla="*/ 0 w 841"/>
                <a:gd name="T65" fmla="*/ 0 h 319"/>
                <a:gd name="T66" fmla="*/ 0 w 841"/>
                <a:gd name="T67" fmla="*/ 0 h 319"/>
                <a:gd name="T68" fmla="*/ 0 w 841"/>
                <a:gd name="T69" fmla="*/ 0 h 319"/>
                <a:gd name="T70" fmla="*/ 0 w 841"/>
                <a:gd name="T71" fmla="*/ 0 h 319"/>
                <a:gd name="T72" fmla="*/ 0 w 841"/>
                <a:gd name="T73" fmla="*/ 0 h 319"/>
                <a:gd name="T74" fmla="*/ 0 w 841"/>
                <a:gd name="T75" fmla="*/ 0 h 319"/>
                <a:gd name="T76" fmla="*/ 0 w 841"/>
                <a:gd name="T77" fmla="*/ 0 h 319"/>
                <a:gd name="T78" fmla="*/ 0 w 841"/>
                <a:gd name="T79" fmla="*/ 0 h 319"/>
                <a:gd name="T80" fmla="*/ 0 w 841"/>
                <a:gd name="T81" fmla="*/ 0 h 319"/>
                <a:gd name="T82" fmla="*/ 0 w 841"/>
                <a:gd name="T83" fmla="*/ 0 h 319"/>
                <a:gd name="T84" fmla="*/ 0 w 841"/>
                <a:gd name="T85" fmla="*/ 0 h 319"/>
                <a:gd name="T86" fmla="*/ 0 w 841"/>
                <a:gd name="T87" fmla="*/ 0 h 319"/>
                <a:gd name="T88" fmla="*/ 0 w 841"/>
                <a:gd name="T89" fmla="*/ 0 h 319"/>
                <a:gd name="T90" fmla="*/ 0 w 841"/>
                <a:gd name="T91" fmla="*/ 0 h 319"/>
                <a:gd name="T92" fmla="*/ 0 w 841"/>
                <a:gd name="T93" fmla="*/ 0 h 319"/>
                <a:gd name="T94" fmla="*/ 0 w 841"/>
                <a:gd name="T95" fmla="*/ 0 h 319"/>
                <a:gd name="T96" fmla="*/ 0 w 841"/>
                <a:gd name="T97" fmla="*/ 0 h 319"/>
                <a:gd name="T98" fmla="*/ 0 w 841"/>
                <a:gd name="T99" fmla="*/ 0 h 319"/>
                <a:gd name="T100" fmla="*/ 0 w 841"/>
                <a:gd name="T101" fmla="*/ 0 h 319"/>
                <a:gd name="T102" fmla="*/ 0 w 841"/>
                <a:gd name="T103" fmla="*/ 0 h 319"/>
                <a:gd name="T104" fmla="*/ 0 w 841"/>
                <a:gd name="T105" fmla="*/ 0 h 319"/>
                <a:gd name="T106" fmla="*/ 0 w 841"/>
                <a:gd name="T107" fmla="*/ 0 h 319"/>
                <a:gd name="T108" fmla="*/ 0 w 841"/>
                <a:gd name="T109" fmla="*/ 0 h 319"/>
                <a:gd name="T110" fmla="*/ 0 w 841"/>
                <a:gd name="T111" fmla="*/ 0 h 319"/>
                <a:gd name="T112" fmla="*/ 0 w 841"/>
                <a:gd name="T113" fmla="*/ 0 h 319"/>
                <a:gd name="T114" fmla="*/ 0 w 841"/>
                <a:gd name="T115" fmla="*/ 0 h 319"/>
                <a:gd name="T116" fmla="*/ 0 w 841"/>
                <a:gd name="T117" fmla="*/ 0 h 319"/>
                <a:gd name="T118" fmla="*/ 0 w 841"/>
                <a:gd name="T119" fmla="*/ 0 h 3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1"/>
                <a:gd name="T181" fmla="*/ 0 h 319"/>
                <a:gd name="T182" fmla="*/ 841 w 841"/>
                <a:gd name="T183" fmla="*/ 319 h 31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1" h="319">
                  <a:moveTo>
                    <a:pt x="2" y="0"/>
                  </a:moveTo>
                  <a:lnTo>
                    <a:pt x="55" y="3"/>
                  </a:lnTo>
                  <a:lnTo>
                    <a:pt x="108" y="6"/>
                  </a:lnTo>
                  <a:lnTo>
                    <a:pt x="161" y="8"/>
                  </a:lnTo>
                  <a:lnTo>
                    <a:pt x="215" y="12"/>
                  </a:lnTo>
                  <a:lnTo>
                    <a:pt x="267" y="15"/>
                  </a:lnTo>
                  <a:lnTo>
                    <a:pt x="320" y="18"/>
                  </a:lnTo>
                  <a:lnTo>
                    <a:pt x="371" y="21"/>
                  </a:lnTo>
                  <a:lnTo>
                    <a:pt x="424" y="26"/>
                  </a:lnTo>
                  <a:lnTo>
                    <a:pt x="475" y="29"/>
                  </a:lnTo>
                  <a:lnTo>
                    <a:pt x="528" y="32"/>
                  </a:lnTo>
                  <a:lnTo>
                    <a:pt x="580" y="36"/>
                  </a:lnTo>
                  <a:lnTo>
                    <a:pt x="633" y="41"/>
                  </a:lnTo>
                  <a:lnTo>
                    <a:pt x="683" y="46"/>
                  </a:lnTo>
                  <a:lnTo>
                    <a:pt x="736" y="50"/>
                  </a:lnTo>
                  <a:lnTo>
                    <a:pt x="787" y="57"/>
                  </a:lnTo>
                  <a:lnTo>
                    <a:pt x="840" y="63"/>
                  </a:lnTo>
                  <a:lnTo>
                    <a:pt x="840" y="79"/>
                  </a:lnTo>
                  <a:lnTo>
                    <a:pt x="840" y="95"/>
                  </a:lnTo>
                  <a:lnTo>
                    <a:pt x="840" y="111"/>
                  </a:lnTo>
                  <a:lnTo>
                    <a:pt x="841" y="127"/>
                  </a:lnTo>
                  <a:lnTo>
                    <a:pt x="841" y="142"/>
                  </a:lnTo>
                  <a:lnTo>
                    <a:pt x="841" y="159"/>
                  </a:lnTo>
                  <a:lnTo>
                    <a:pt x="841" y="175"/>
                  </a:lnTo>
                  <a:lnTo>
                    <a:pt x="841" y="191"/>
                  </a:lnTo>
                  <a:lnTo>
                    <a:pt x="840" y="207"/>
                  </a:lnTo>
                  <a:lnTo>
                    <a:pt x="839" y="222"/>
                  </a:lnTo>
                  <a:lnTo>
                    <a:pt x="838" y="239"/>
                  </a:lnTo>
                  <a:lnTo>
                    <a:pt x="836" y="255"/>
                  </a:lnTo>
                  <a:lnTo>
                    <a:pt x="834" y="271"/>
                  </a:lnTo>
                  <a:lnTo>
                    <a:pt x="834" y="286"/>
                  </a:lnTo>
                  <a:lnTo>
                    <a:pt x="832" y="302"/>
                  </a:lnTo>
                  <a:lnTo>
                    <a:pt x="829" y="319"/>
                  </a:lnTo>
                  <a:lnTo>
                    <a:pt x="822" y="319"/>
                  </a:lnTo>
                  <a:lnTo>
                    <a:pt x="816" y="319"/>
                  </a:lnTo>
                  <a:lnTo>
                    <a:pt x="810" y="319"/>
                  </a:lnTo>
                  <a:lnTo>
                    <a:pt x="803" y="319"/>
                  </a:lnTo>
                  <a:lnTo>
                    <a:pt x="799" y="303"/>
                  </a:lnTo>
                  <a:lnTo>
                    <a:pt x="799" y="290"/>
                  </a:lnTo>
                  <a:lnTo>
                    <a:pt x="799" y="275"/>
                  </a:lnTo>
                  <a:lnTo>
                    <a:pt x="799" y="261"/>
                  </a:lnTo>
                  <a:lnTo>
                    <a:pt x="799" y="247"/>
                  </a:lnTo>
                  <a:lnTo>
                    <a:pt x="799" y="232"/>
                  </a:lnTo>
                  <a:lnTo>
                    <a:pt x="799" y="218"/>
                  </a:lnTo>
                  <a:lnTo>
                    <a:pt x="800" y="203"/>
                  </a:lnTo>
                  <a:lnTo>
                    <a:pt x="799" y="188"/>
                  </a:lnTo>
                  <a:lnTo>
                    <a:pt x="799" y="174"/>
                  </a:lnTo>
                  <a:lnTo>
                    <a:pt x="799" y="160"/>
                  </a:lnTo>
                  <a:lnTo>
                    <a:pt x="799" y="147"/>
                  </a:lnTo>
                  <a:lnTo>
                    <a:pt x="798" y="134"/>
                  </a:lnTo>
                  <a:lnTo>
                    <a:pt x="797" y="122"/>
                  </a:lnTo>
                  <a:lnTo>
                    <a:pt x="794" y="109"/>
                  </a:lnTo>
                  <a:lnTo>
                    <a:pt x="792" y="99"/>
                  </a:lnTo>
                  <a:lnTo>
                    <a:pt x="759" y="95"/>
                  </a:lnTo>
                  <a:lnTo>
                    <a:pt x="728" y="93"/>
                  </a:lnTo>
                  <a:lnTo>
                    <a:pt x="695" y="89"/>
                  </a:lnTo>
                  <a:lnTo>
                    <a:pt x="664" y="86"/>
                  </a:lnTo>
                  <a:lnTo>
                    <a:pt x="633" y="83"/>
                  </a:lnTo>
                  <a:lnTo>
                    <a:pt x="601" y="81"/>
                  </a:lnTo>
                  <a:lnTo>
                    <a:pt x="569" y="77"/>
                  </a:lnTo>
                  <a:lnTo>
                    <a:pt x="538" y="75"/>
                  </a:lnTo>
                  <a:lnTo>
                    <a:pt x="505" y="72"/>
                  </a:lnTo>
                  <a:lnTo>
                    <a:pt x="474" y="70"/>
                  </a:lnTo>
                  <a:lnTo>
                    <a:pt x="440" y="69"/>
                  </a:lnTo>
                  <a:lnTo>
                    <a:pt x="409" y="67"/>
                  </a:lnTo>
                  <a:lnTo>
                    <a:pt x="376" y="63"/>
                  </a:lnTo>
                  <a:lnTo>
                    <a:pt x="344" y="61"/>
                  </a:lnTo>
                  <a:lnTo>
                    <a:pt x="311" y="60"/>
                  </a:lnTo>
                  <a:lnTo>
                    <a:pt x="279" y="58"/>
                  </a:lnTo>
                  <a:lnTo>
                    <a:pt x="263" y="53"/>
                  </a:lnTo>
                  <a:lnTo>
                    <a:pt x="246" y="49"/>
                  </a:lnTo>
                  <a:lnTo>
                    <a:pt x="231" y="47"/>
                  </a:lnTo>
                  <a:lnTo>
                    <a:pt x="214" y="46"/>
                  </a:lnTo>
                  <a:lnTo>
                    <a:pt x="197" y="44"/>
                  </a:lnTo>
                  <a:lnTo>
                    <a:pt x="181" y="44"/>
                  </a:lnTo>
                  <a:lnTo>
                    <a:pt x="164" y="43"/>
                  </a:lnTo>
                  <a:lnTo>
                    <a:pt x="149" y="43"/>
                  </a:lnTo>
                  <a:lnTo>
                    <a:pt x="133" y="42"/>
                  </a:lnTo>
                  <a:lnTo>
                    <a:pt x="116" y="41"/>
                  </a:lnTo>
                  <a:lnTo>
                    <a:pt x="100" y="39"/>
                  </a:lnTo>
                  <a:lnTo>
                    <a:pt x="87" y="39"/>
                  </a:lnTo>
                  <a:lnTo>
                    <a:pt x="72" y="35"/>
                  </a:lnTo>
                  <a:lnTo>
                    <a:pt x="58" y="32"/>
                  </a:lnTo>
                  <a:lnTo>
                    <a:pt x="45" y="28"/>
                  </a:lnTo>
                  <a:lnTo>
                    <a:pt x="34" y="22"/>
                  </a:lnTo>
                  <a:lnTo>
                    <a:pt x="29" y="23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0" y="41"/>
                  </a:lnTo>
                  <a:lnTo>
                    <a:pt x="21" y="48"/>
                  </a:lnTo>
                  <a:lnTo>
                    <a:pt x="21" y="55"/>
                  </a:lnTo>
                  <a:lnTo>
                    <a:pt x="21" y="61"/>
                  </a:lnTo>
                  <a:lnTo>
                    <a:pt x="21" y="70"/>
                  </a:lnTo>
                  <a:lnTo>
                    <a:pt x="21" y="76"/>
                  </a:lnTo>
                  <a:lnTo>
                    <a:pt x="22" y="84"/>
                  </a:lnTo>
                  <a:lnTo>
                    <a:pt x="22" y="92"/>
                  </a:lnTo>
                  <a:lnTo>
                    <a:pt x="22" y="99"/>
                  </a:lnTo>
                  <a:lnTo>
                    <a:pt x="22" y="106"/>
                  </a:lnTo>
                  <a:lnTo>
                    <a:pt x="22" y="113"/>
                  </a:lnTo>
                  <a:lnTo>
                    <a:pt x="22" y="121"/>
                  </a:lnTo>
                  <a:lnTo>
                    <a:pt x="23" y="127"/>
                  </a:lnTo>
                  <a:lnTo>
                    <a:pt x="25" y="134"/>
                  </a:lnTo>
                  <a:lnTo>
                    <a:pt x="28" y="141"/>
                  </a:lnTo>
                  <a:lnTo>
                    <a:pt x="32" y="150"/>
                  </a:lnTo>
                  <a:lnTo>
                    <a:pt x="37" y="160"/>
                  </a:lnTo>
                  <a:lnTo>
                    <a:pt x="43" y="166"/>
                  </a:lnTo>
                  <a:lnTo>
                    <a:pt x="52" y="173"/>
                  </a:lnTo>
                  <a:lnTo>
                    <a:pt x="62" y="169"/>
                  </a:lnTo>
                  <a:lnTo>
                    <a:pt x="72" y="167"/>
                  </a:lnTo>
                  <a:lnTo>
                    <a:pt x="82" y="165"/>
                  </a:lnTo>
                  <a:lnTo>
                    <a:pt x="93" y="165"/>
                  </a:lnTo>
                  <a:lnTo>
                    <a:pt x="104" y="163"/>
                  </a:lnTo>
                  <a:lnTo>
                    <a:pt x="115" y="162"/>
                  </a:lnTo>
                  <a:lnTo>
                    <a:pt x="126" y="160"/>
                  </a:lnTo>
                  <a:lnTo>
                    <a:pt x="137" y="159"/>
                  </a:lnTo>
                  <a:lnTo>
                    <a:pt x="135" y="153"/>
                  </a:lnTo>
                  <a:lnTo>
                    <a:pt x="134" y="149"/>
                  </a:lnTo>
                  <a:lnTo>
                    <a:pt x="131" y="146"/>
                  </a:lnTo>
                  <a:lnTo>
                    <a:pt x="127" y="143"/>
                  </a:lnTo>
                  <a:lnTo>
                    <a:pt x="120" y="140"/>
                  </a:lnTo>
                  <a:lnTo>
                    <a:pt x="111" y="139"/>
                  </a:lnTo>
                  <a:lnTo>
                    <a:pt x="103" y="138"/>
                  </a:lnTo>
                  <a:lnTo>
                    <a:pt x="93" y="138"/>
                  </a:lnTo>
                  <a:lnTo>
                    <a:pt x="84" y="138"/>
                  </a:lnTo>
                  <a:lnTo>
                    <a:pt x="76" y="138"/>
                  </a:lnTo>
                  <a:lnTo>
                    <a:pt x="69" y="137"/>
                  </a:lnTo>
                  <a:lnTo>
                    <a:pt x="64" y="137"/>
                  </a:lnTo>
                  <a:lnTo>
                    <a:pt x="59" y="134"/>
                  </a:lnTo>
                  <a:lnTo>
                    <a:pt x="58" y="132"/>
                  </a:lnTo>
                  <a:lnTo>
                    <a:pt x="59" y="124"/>
                  </a:lnTo>
                  <a:lnTo>
                    <a:pt x="67" y="119"/>
                  </a:lnTo>
                  <a:lnTo>
                    <a:pt x="73" y="117"/>
                  </a:lnTo>
                  <a:lnTo>
                    <a:pt x="79" y="117"/>
                  </a:lnTo>
                  <a:lnTo>
                    <a:pt x="86" y="117"/>
                  </a:lnTo>
                  <a:lnTo>
                    <a:pt x="93" y="117"/>
                  </a:lnTo>
                  <a:lnTo>
                    <a:pt x="100" y="116"/>
                  </a:lnTo>
                  <a:lnTo>
                    <a:pt x="106" y="116"/>
                  </a:lnTo>
                  <a:lnTo>
                    <a:pt x="114" y="116"/>
                  </a:lnTo>
                  <a:lnTo>
                    <a:pt x="121" y="116"/>
                  </a:lnTo>
                  <a:lnTo>
                    <a:pt x="127" y="116"/>
                  </a:lnTo>
                  <a:lnTo>
                    <a:pt x="134" y="116"/>
                  </a:lnTo>
                  <a:lnTo>
                    <a:pt x="140" y="116"/>
                  </a:lnTo>
                  <a:lnTo>
                    <a:pt x="147" y="116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8" y="117"/>
                  </a:lnTo>
                  <a:lnTo>
                    <a:pt x="175" y="119"/>
                  </a:lnTo>
                  <a:lnTo>
                    <a:pt x="164" y="113"/>
                  </a:lnTo>
                  <a:lnTo>
                    <a:pt x="155" y="110"/>
                  </a:lnTo>
                  <a:lnTo>
                    <a:pt x="144" y="107"/>
                  </a:lnTo>
                  <a:lnTo>
                    <a:pt x="134" y="105"/>
                  </a:lnTo>
                  <a:lnTo>
                    <a:pt x="127" y="102"/>
                  </a:lnTo>
                  <a:lnTo>
                    <a:pt x="121" y="102"/>
                  </a:lnTo>
                  <a:lnTo>
                    <a:pt x="114" y="101"/>
                  </a:lnTo>
                  <a:lnTo>
                    <a:pt x="108" y="100"/>
                  </a:lnTo>
                  <a:lnTo>
                    <a:pt x="102" y="97"/>
                  </a:lnTo>
                  <a:lnTo>
                    <a:pt x="94" y="95"/>
                  </a:lnTo>
                  <a:lnTo>
                    <a:pt x="88" y="93"/>
                  </a:lnTo>
                  <a:lnTo>
                    <a:pt x="81" y="89"/>
                  </a:lnTo>
                  <a:lnTo>
                    <a:pt x="125" y="89"/>
                  </a:lnTo>
                  <a:lnTo>
                    <a:pt x="168" y="89"/>
                  </a:lnTo>
                  <a:lnTo>
                    <a:pt x="211" y="89"/>
                  </a:lnTo>
                  <a:lnTo>
                    <a:pt x="255" y="89"/>
                  </a:lnTo>
                  <a:lnTo>
                    <a:pt x="298" y="89"/>
                  </a:lnTo>
                  <a:lnTo>
                    <a:pt x="340" y="90"/>
                  </a:lnTo>
                  <a:lnTo>
                    <a:pt x="382" y="92"/>
                  </a:lnTo>
                  <a:lnTo>
                    <a:pt x="427" y="93"/>
                  </a:lnTo>
                  <a:lnTo>
                    <a:pt x="468" y="94"/>
                  </a:lnTo>
                  <a:lnTo>
                    <a:pt x="510" y="96"/>
                  </a:lnTo>
                  <a:lnTo>
                    <a:pt x="552" y="99"/>
                  </a:lnTo>
                  <a:lnTo>
                    <a:pt x="594" y="102"/>
                  </a:lnTo>
                  <a:lnTo>
                    <a:pt x="636" y="107"/>
                  </a:lnTo>
                  <a:lnTo>
                    <a:pt x="680" y="113"/>
                  </a:lnTo>
                  <a:lnTo>
                    <a:pt x="722" y="119"/>
                  </a:lnTo>
                  <a:lnTo>
                    <a:pt x="764" y="126"/>
                  </a:lnTo>
                  <a:lnTo>
                    <a:pt x="758" y="132"/>
                  </a:lnTo>
                  <a:lnTo>
                    <a:pt x="752" y="136"/>
                  </a:lnTo>
                  <a:lnTo>
                    <a:pt x="745" y="138"/>
                  </a:lnTo>
                  <a:lnTo>
                    <a:pt x="738" y="141"/>
                  </a:lnTo>
                  <a:lnTo>
                    <a:pt x="729" y="141"/>
                  </a:lnTo>
                  <a:lnTo>
                    <a:pt x="720" y="142"/>
                  </a:lnTo>
                  <a:lnTo>
                    <a:pt x="711" y="141"/>
                  </a:lnTo>
                  <a:lnTo>
                    <a:pt x="703" y="140"/>
                  </a:lnTo>
                  <a:lnTo>
                    <a:pt x="693" y="138"/>
                  </a:lnTo>
                  <a:lnTo>
                    <a:pt x="682" y="137"/>
                  </a:lnTo>
                  <a:lnTo>
                    <a:pt x="673" y="135"/>
                  </a:lnTo>
                  <a:lnTo>
                    <a:pt x="664" y="135"/>
                  </a:lnTo>
                  <a:lnTo>
                    <a:pt x="656" y="134"/>
                  </a:lnTo>
                  <a:lnTo>
                    <a:pt x="647" y="135"/>
                  </a:lnTo>
                  <a:lnTo>
                    <a:pt x="640" y="136"/>
                  </a:lnTo>
                  <a:lnTo>
                    <a:pt x="634" y="139"/>
                  </a:lnTo>
                  <a:lnTo>
                    <a:pt x="640" y="140"/>
                  </a:lnTo>
                  <a:lnTo>
                    <a:pt x="648" y="143"/>
                  </a:lnTo>
                  <a:lnTo>
                    <a:pt x="657" y="145"/>
                  </a:lnTo>
                  <a:lnTo>
                    <a:pt x="665" y="147"/>
                  </a:lnTo>
                  <a:lnTo>
                    <a:pt x="673" y="148"/>
                  </a:lnTo>
                  <a:lnTo>
                    <a:pt x="682" y="150"/>
                  </a:lnTo>
                  <a:lnTo>
                    <a:pt x="689" y="152"/>
                  </a:lnTo>
                  <a:lnTo>
                    <a:pt x="699" y="155"/>
                  </a:lnTo>
                  <a:lnTo>
                    <a:pt x="706" y="156"/>
                  </a:lnTo>
                  <a:lnTo>
                    <a:pt x="716" y="159"/>
                  </a:lnTo>
                  <a:lnTo>
                    <a:pt x="723" y="162"/>
                  </a:lnTo>
                  <a:lnTo>
                    <a:pt x="732" y="165"/>
                  </a:lnTo>
                  <a:lnTo>
                    <a:pt x="740" y="167"/>
                  </a:lnTo>
                  <a:lnTo>
                    <a:pt x="748" y="170"/>
                  </a:lnTo>
                  <a:lnTo>
                    <a:pt x="756" y="174"/>
                  </a:lnTo>
                  <a:lnTo>
                    <a:pt x="764" y="178"/>
                  </a:lnTo>
                  <a:lnTo>
                    <a:pt x="759" y="186"/>
                  </a:lnTo>
                  <a:lnTo>
                    <a:pt x="753" y="192"/>
                  </a:lnTo>
                  <a:lnTo>
                    <a:pt x="735" y="185"/>
                  </a:lnTo>
                  <a:lnTo>
                    <a:pt x="717" y="179"/>
                  </a:lnTo>
                  <a:lnTo>
                    <a:pt x="699" y="174"/>
                  </a:lnTo>
                  <a:lnTo>
                    <a:pt x="682" y="169"/>
                  </a:lnTo>
                  <a:lnTo>
                    <a:pt x="662" y="165"/>
                  </a:lnTo>
                  <a:lnTo>
                    <a:pt x="644" y="163"/>
                  </a:lnTo>
                  <a:lnTo>
                    <a:pt x="624" y="161"/>
                  </a:lnTo>
                  <a:lnTo>
                    <a:pt x="606" y="160"/>
                  </a:lnTo>
                  <a:lnTo>
                    <a:pt x="587" y="157"/>
                  </a:lnTo>
                  <a:lnTo>
                    <a:pt x="568" y="156"/>
                  </a:lnTo>
                  <a:lnTo>
                    <a:pt x="548" y="155"/>
                  </a:lnTo>
                  <a:lnTo>
                    <a:pt x="530" y="154"/>
                  </a:lnTo>
                  <a:lnTo>
                    <a:pt x="510" y="152"/>
                  </a:lnTo>
                  <a:lnTo>
                    <a:pt x="493" y="150"/>
                  </a:lnTo>
                  <a:lnTo>
                    <a:pt x="474" y="147"/>
                  </a:lnTo>
                  <a:lnTo>
                    <a:pt x="457" y="145"/>
                  </a:lnTo>
                  <a:lnTo>
                    <a:pt x="456" y="149"/>
                  </a:lnTo>
                  <a:lnTo>
                    <a:pt x="455" y="153"/>
                  </a:lnTo>
                  <a:lnTo>
                    <a:pt x="473" y="155"/>
                  </a:lnTo>
                  <a:lnTo>
                    <a:pt x="491" y="159"/>
                  </a:lnTo>
                  <a:lnTo>
                    <a:pt x="509" y="162"/>
                  </a:lnTo>
                  <a:lnTo>
                    <a:pt x="528" y="165"/>
                  </a:lnTo>
                  <a:lnTo>
                    <a:pt x="546" y="167"/>
                  </a:lnTo>
                  <a:lnTo>
                    <a:pt x="565" y="170"/>
                  </a:lnTo>
                  <a:lnTo>
                    <a:pt x="583" y="175"/>
                  </a:lnTo>
                  <a:lnTo>
                    <a:pt x="601" y="178"/>
                  </a:lnTo>
                  <a:lnTo>
                    <a:pt x="620" y="181"/>
                  </a:lnTo>
                  <a:lnTo>
                    <a:pt x="638" y="187"/>
                  </a:lnTo>
                  <a:lnTo>
                    <a:pt x="657" y="190"/>
                  </a:lnTo>
                  <a:lnTo>
                    <a:pt x="675" y="195"/>
                  </a:lnTo>
                  <a:lnTo>
                    <a:pt x="693" y="199"/>
                  </a:lnTo>
                  <a:lnTo>
                    <a:pt x="711" y="204"/>
                  </a:lnTo>
                  <a:lnTo>
                    <a:pt x="729" y="209"/>
                  </a:lnTo>
                  <a:lnTo>
                    <a:pt x="747" y="216"/>
                  </a:lnTo>
                  <a:lnTo>
                    <a:pt x="741" y="220"/>
                  </a:lnTo>
                  <a:lnTo>
                    <a:pt x="734" y="226"/>
                  </a:lnTo>
                  <a:lnTo>
                    <a:pt x="727" y="228"/>
                  </a:lnTo>
                  <a:lnTo>
                    <a:pt x="718" y="229"/>
                  </a:lnTo>
                  <a:lnTo>
                    <a:pt x="709" y="229"/>
                  </a:lnTo>
                  <a:lnTo>
                    <a:pt x="700" y="229"/>
                  </a:lnTo>
                  <a:lnTo>
                    <a:pt x="691" y="229"/>
                  </a:lnTo>
                  <a:lnTo>
                    <a:pt x="682" y="228"/>
                  </a:lnTo>
                  <a:lnTo>
                    <a:pt x="671" y="225"/>
                  </a:lnTo>
                  <a:lnTo>
                    <a:pt x="660" y="221"/>
                  </a:lnTo>
                  <a:lnTo>
                    <a:pt x="651" y="218"/>
                  </a:lnTo>
                  <a:lnTo>
                    <a:pt x="642" y="217"/>
                  </a:lnTo>
                  <a:lnTo>
                    <a:pt x="633" y="214"/>
                  </a:lnTo>
                  <a:lnTo>
                    <a:pt x="624" y="212"/>
                  </a:lnTo>
                  <a:lnTo>
                    <a:pt x="615" y="209"/>
                  </a:lnTo>
                  <a:lnTo>
                    <a:pt x="609" y="209"/>
                  </a:lnTo>
                  <a:lnTo>
                    <a:pt x="601" y="208"/>
                  </a:lnTo>
                  <a:lnTo>
                    <a:pt x="597" y="208"/>
                  </a:lnTo>
                  <a:lnTo>
                    <a:pt x="589" y="206"/>
                  </a:lnTo>
                  <a:lnTo>
                    <a:pt x="581" y="204"/>
                  </a:lnTo>
                  <a:lnTo>
                    <a:pt x="573" y="202"/>
                  </a:lnTo>
                  <a:lnTo>
                    <a:pt x="564" y="200"/>
                  </a:lnTo>
                  <a:lnTo>
                    <a:pt x="556" y="198"/>
                  </a:lnTo>
                  <a:lnTo>
                    <a:pt x="547" y="196"/>
                  </a:lnTo>
                  <a:lnTo>
                    <a:pt x="539" y="194"/>
                  </a:lnTo>
                  <a:lnTo>
                    <a:pt x="532" y="193"/>
                  </a:lnTo>
                  <a:lnTo>
                    <a:pt x="524" y="192"/>
                  </a:lnTo>
                  <a:lnTo>
                    <a:pt x="521" y="193"/>
                  </a:lnTo>
                  <a:lnTo>
                    <a:pt x="515" y="194"/>
                  </a:lnTo>
                  <a:lnTo>
                    <a:pt x="512" y="198"/>
                  </a:lnTo>
                  <a:lnTo>
                    <a:pt x="511" y="200"/>
                  </a:lnTo>
                  <a:lnTo>
                    <a:pt x="512" y="206"/>
                  </a:lnTo>
                  <a:lnTo>
                    <a:pt x="527" y="208"/>
                  </a:lnTo>
                  <a:lnTo>
                    <a:pt x="542" y="209"/>
                  </a:lnTo>
                  <a:lnTo>
                    <a:pt x="556" y="212"/>
                  </a:lnTo>
                  <a:lnTo>
                    <a:pt x="573" y="215"/>
                  </a:lnTo>
                  <a:lnTo>
                    <a:pt x="587" y="218"/>
                  </a:lnTo>
                  <a:lnTo>
                    <a:pt x="601" y="220"/>
                  </a:lnTo>
                  <a:lnTo>
                    <a:pt x="616" y="223"/>
                  </a:lnTo>
                  <a:lnTo>
                    <a:pt x="633" y="228"/>
                  </a:lnTo>
                  <a:lnTo>
                    <a:pt x="647" y="230"/>
                  </a:lnTo>
                  <a:lnTo>
                    <a:pt x="662" y="234"/>
                  </a:lnTo>
                  <a:lnTo>
                    <a:pt x="676" y="239"/>
                  </a:lnTo>
                  <a:lnTo>
                    <a:pt x="692" y="243"/>
                  </a:lnTo>
                  <a:lnTo>
                    <a:pt x="706" y="246"/>
                  </a:lnTo>
                  <a:lnTo>
                    <a:pt x="721" y="250"/>
                  </a:lnTo>
                  <a:lnTo>
                    <a:pt x="736" y="256"/>
                  </a:lnTo>
                  <a:lnTo>
                    <a:pt x="752" y="261"/>
                  </a:lnTo>
                  <a:lnTo>
                    <a:pt x="748" y="268"/>
                  </a:lnTo>
                  <a:lnTo>
                    <a:pt x="745" y="272"/>
                  </a:lnTo>
                  <a:lnTo>
                    <a:pt x="741" y="273"/>
                  </a:lnTo>
                  <a:lnTo>
                    <a:pt x="736" y="275"/>
                  </a:lnTo>
                  <a:lnTo>
                    <a:pt x="729" y="274"/>
                  </a:lnTo>
                  <a:lnTo>
                    <a:pt x="723" y="273"/>
                  </a:lnTo>
                  <a:lnTo>
                    <a:pt x="717" y="272"/>
                  </a:lnTo>
                  <a:lnTo>
                    <a:pt x="710" y="270"/>
                  </a:lnTo>
                  <a:lnTo>
                    <a:pt x="701" y="267"/>
                  </a:lnTo>
                  <a:lnTo>
                    <a:pt x="694" y="263"/>
                  </a:lnTo>
                  <a:lnTo>
                    <a:pt x="686" y="260"/>
                  </a:lnTo>
                  <a:lnTo>
                    <a:pt x="679" y="260"/>
                  </a:lnTo>
                  <a:lnTo>
                    <a:pt x="671" y="257"/>
                  </a:lnTo>
                  <a:lnTo>
                    <a:pt x="663" y="258"/>
                  </a:lnTo>
                  <a:lnTo>
                    <a:pt x="657" y="258"/>
                  </a:lnTo>
                  <a:lnTo>
                    <a:pt x="651" y="261"/>
                  </a:lnTo>
                  <a:lnTo>
                    <a:pt x="642" y="262"/>
                  </a:lnTo>
                  <a:lnTo>
                    <a:pt x="634" y="266"/>
                  </a:lnTo>
                  <a:lnTo>
                    <a:pt x="641" y="268"/>
                  </a:lnTo>
                  <a:lnTo>
                    <a:pt x="650" y="271"/>
                  </a:lnTo>
                  <a:lnTo>
                    <a:pt x="658" y="272"/>
                  </a:lnTo>
                  <a:lnTo>
                    <a:pt x="667" y="275"/>
                  </a:lnTo>
                  <a:lnTo>
                    <a:pt x="674" y="278"/>
                  </a:lnTo>
                  <a:lnTo>
                    <a:pt x="682" y="281"/>
                  </a:lnTo>
                  <a:lnTo>
                    <a:pt x="692" y="283"/>
                  </a:lnTo>
                  <a:lnTo>
                    <a:pt x="700" y="286"/>
                  </a:lnTo>
                  <a:lnTo>
                    <a:pt x="707" y="288"/>
                  </a:lnTo>
                  <a:lnTo>
                    <a:pt x="717" y="290"/>
                  </a:lnTo>
                  <a:lnTo>
                    <a:pt x="724" y="293"/>
                  </a:lnTo>
                  <a:lnTo>
                    <a:pt x="734" y="295"/>
                  </a:lnTo>
                  <a:lnTo>
                    <a:pt x="741" y="297"/>
                  </a:lnTo>
                  <a:lnTo>
                    <a:pt x="751" y="299"/>
                  </a:lnTo>
                  <a:lnTo>
                    <a:pt x="758" y="301"/>
                  </a:lnTo>
                  <a:lnTo>
                    <a:pt x="768" y="303"/>
                  </a:lnTo>
                  <a:lnTo>
                    <a:pt x="769" y="311"/>
                  </a:lnTo>
                  <a:lnTo>
                    <a:pt x="770" y="319"/>
                  </a:lnTo>
                  <a:lnTo>
                    <a:pt x="722" y="313"/>
                  </a:lnTo>
                  <a:lnTo>
                    <a:pt x="675" y="311"/>
                  </a:lnTo>
                  <a:lnTo>
                    <a:pt x="627" y="308"/>
                  </a:lnTo>
                  <a:lnTo>
                    <a:pt x="580" y="306"/>
                  </a:lnTo>
                  <a:lnTo>
                    <a:pt x="533" y="303"/>
                  </a:lnTo>
                  <a:lnTo>
                    <a:pt x="486" y="302"/>
                  </a:lnTo>
                  <a:lnTo>
                    <a:pt x="440" y="299"/>
                  </a:lnTo>
                  <a:lnTo>
                    <a:pt x="394" y="298"/>
                  </a:lnTo>
                  <a:lnTo>
                    <a:pt x="347" y="294"/>
                  </a:lnTo>
                  <a:lnTo>
                    <a:pt x="302" y="292"/>
                  </a:lnTo>
                  <a:lnTo>
                    <a:pt x="256" y="287"/>
                  </a:lnTo>
                  <a:lnTo>
                    <a:pt x="210" y="284"/>
                  </a:lnTo>
                  <a:lnTo>
                    <a:pt x="164" y="279"/>
                  </a:lnTo>
                  <a:lnTo>
                    <a:pt x="119" y="273"/>
                  </a:lnTo>
                  <a:lnTo>
                    <a:pt x="73" y="267"/>
                  </a:lnTo>
                  <a:lnTo>
                    <a:pt x="28" y="260"/>
                  </a:lnTo>
                  <a:lnTo>
                    <a:pt x="25" y="243"/>
                  </a:lnTo>
                  <a:lnTo>
                    <a:pt x="22" y="228"/>
                  </a:lnTo>
                  <a:lnTo>
                    <a:pt x="21" y="210"/>
                  </a:lnTo>
                  <a:lnTo>
                    <a:pt x="19" y="195"/>
                  </a:lnTo>
                  <a:lnTo>
                    <a:pt x="15" y="177"/>
                  </a:lnTo>
                  <a:lnTo>
                    <a:pt x="13" y="162"/>
                  </a:lnTo>
                  <a:lnTo>
                    <a:pt x="10" y="145"/>
                  </a:lnTo>
                  <a:lnTo>
                    <a:pt x="9" y="128"/>
                  </a:lnTo>
                  <a:lnTo>
                    <a:pt x="5" y="111"/>
                  </a:lnTo>
                  <a:lnTo>
                    <a:pt x="4" y="95"/>
                  </a:lnTo>
                  <a:lnTo>
                    <a:pt x="2" y="79"/>
                  </a:lnTo>
                  <a:lnTo>
                    <a:pt x="2" y="62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43" name="Freeform 495"/>
            <p:cNvSpPr/>
            <p:nvPr/>
          </p:nvSpPr>
          <p:spPr bwMode="auto">
            <a:xfrm>
              <a:off x="7053" y="3962"/>
              <a:ext cx="14" cy="17"/>
            </a:xfrm>
            <a:custGeom>
              <a:gdLst>
                <a:gd name="T0" fmla="*/ 0 w 55"/>
                <a:gd name="T1" fmla="*/ 0 h 71"/>
                <a:gd name="T2" fmla="*/ 0 w 55"/>
                <a:gd name="T3" fmla="*/ 0 h 71"/>
                <a:gd name="T4" fmla="*/ 0 w 55"/>
                <a:gd name="T5" fmla="*/ 0 h 71"/>
                <a:gd name="T6" fmla="*/ 0 w 55"/>
                <a:gd name="T7" fmla="*/ 0 h 71"/>
                <a:gd name="T8" fmla="*/ 0 w 55"/>
                <a:gd name="T9" fmla="*/ 0 h 71"/>
                <a:gd name="T10" fmla="*/ 0 w 55"/>
                <a:gd name="T11" fmla="*/ 0 h 71"/>
                <a:gd name="T12" fmla="*/ 0 w 55"/>
                <a:gd name="T13" fmla="*/ 0 h 71"/>
                <a:gd name="T14" fmla="*/ 0 w 55"/>
                <a:gd name="T15" fmla="*/ 0 h 71"/>
                <a:gd name="T16" fmla="*/ 0 w 55"/>
                <a:gd name="T17" fmla="*/ 0 h 71"/>
                <a:gd name="T18" fmla="*/ 0 w 55"/>
                <a:gd name="T19" fmla="*/ 0 h 71"/>
                <a:gd name="T20" fmla="*/ 0 w 55"/>
                <a:gd name="T21" fmla="*/ 0 h 71"/>
                <a:gd name="T22" fmla="*/ 0 w 55"/>
                <a:gd name="T23" fmla="*/ 0 h 71"/>
                <a:gd name="T24" fmla="*/ 0 w 55"/>
                <a:gd name="T25" fmla="*/ 0 h 71"/>
                <a:gd name="T26" fmla="*/ 0 w 55"/>
                <a:gd name="T27" fmla="*/ 0 h 71"/>
                <a:gd name="T28" fmla="*/ 0 w 55"/>
                <a:gd name="T29" fmla="*/ 0 h 71"/>
                <a:gd name="T30" fmla="*/ 0 w 55"/>
                <a:gd name="T31" fmla="*/ 0 h 71"/>
                <a:gd name="T32" fmla="*/ 0 w 55"/>
                <a:gd name="T33" fmla="*/ 0 h 71"/>
                <a:gd name="T34" fmla="*/ 0 w 55"/>
                <a:gd name="T35" fmla="*/ 0 h 71"/>
                <a:gd name="T36" fmla="*/ 0 w 55"/>
                <a:gd name="T37" fmla="*/ 0 h 71"/>
                <a:gd name="T38" fmla="*/ 0 w 55"/>
                <a:gd name="T39" fmla="*/ 0 h 71"/>
                <a:gd name="T40" fmla="*/ 0 w 55"/>
                <a:gd name="T41" fmla="*/ 0 h 71"/>
                <a:gd name="T42" fmla="*/ 0 w 55"/>
                <a:gd name="T43" fmla="*/ 0 h 71"/>
                <a:gd name="T44" fmla="*/ 0 w 55"/>
                <a:gd name="T45" fmla="*/ 0 h 71"/>
                <a:gd name="T46" fmla="*/ 0 w 55"/>
                <a:gd name="T47" fmla="*/ 0 h 71"/>
                <a:gd name="T48" fmla="*/ 0 w 55"/>
                <a:gd name="T49" fmla="*/ 0 h 71"/>
                <a:gd name="T50" fmla="*/ 0 w 55"/>
                <a:gd name="T51" fmla="*/ 0 h 71"/>
                <a:gd name="T52" fmla="*/ 0 w 55"/>
                <a:gd name="T53" fmla="*/ 0 h 71"/>
                <a:gd name="T54" fmla="*/ 0 w 55"/>
                <a:gd name="T55" fmla="*/ 0 h 71"/>
                <a:gd name="T56" fmla="*/ 0 w 55"/>
                <a:gd name="T57" fmla="*/ 0 h 71"/>
                <a:gd name="T58" fmla="*/ 0 w 55"/>
                <a:gd name="T59" fmla="*/ 0 h 71"/>
                <a:gd name="T60" fmla="*/ 0 w 55"/>
                <a:gd name="T61" fmla="*/ 0 h 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"/>
                <a:gd name="T94" fmla="*/ 0 h 71"/>
                <a:gd name="T95" fmla="*/ 55 w 55"/>
                <a:gd name="T96" fmla="*/ 71 h 71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" h="71">
                  <a:moveTo>
                    <a:pt x="20" y="1"/>
                  </a:moveTo>
                  <a:lnTo>
                    <a:pt x="27" y="0"/>
                  </a:lnTo>
                  <a:lnTo>
                    <a:pt x="33" y="1"/>
                  </a:lnTo>
                  <a:lnTo>
                    <a:pt x="39" y="3"/>
                  </a:lnTo>
                  <a:lnTo>
                    <a:pt x="44" y="7"/>
                  </a:lnTo>
                  <a:lnTo>
                    <a:pt x="48" y="9"/>
                  </a:lnTo>
                  <a:lnTo>
                    <a:pt x="51" y="15"/>
                  </a:lnTo>
                  <a:lnTo>
                    <a:pt x="53" y="20"/>
                  </a:lnTo>
                  <a:lnTo>
                    <a:pt x="55" y="27"/>
                  </a:lnTo>
                  <a:lnTo>
                    <a:pt x="54" y="31"/>
                  </a:lnTo>
                  <a:lnTo>
                    <a:pt x="53" y="37"/>
                  </a:lnTo>
                  <a:lnTo>
                    <a:pt x="50" y="43"/>
                  </a:lnTo>
                  <a:lnTo>
                    <a:pt x="49" y="49"/>
                  </a:lnTo>
                  <a:lnTo>
                    <a:pt x="42" y="59"/>
                  </a:lnTo>
                  <a:lnTo>
                    <a:pt x="33" y="67"/>
                  </a:lnTo>
                  <a:lnTo>
                    <a:pt x="25" y="70"/>
                  </a:lnTo>
                  <a:lnTo>
                    <a:pt x="18" y="71"/>
                  </a:lnTo>
                  <a:lnTo>
                    <a:pt x="9" y="70"/>
                  </a:lnTo>
                  <a:lnTo>
                    <a:pt x="0" y="67"/>
                  </a:lnTo>
                  <a:lnTo>
                    <a:pt x="6" y="62"/>
                  </a:lnTo>
                  <a:lnTo>
                    <a:pt x="10" y="58"/>
                  </a:lnTo>
                  <a:lnTo>
                    <a:pt x="15" y="50"/>
                  </a:lnTo>
                  <a:lnTo>
                    <a:pt x="19" y="43"/>
                  </a:lnTo>
                  <a:lnTo>
                    <a:pt x="19" y="34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44" name="Freeform 496"/>
            <p:cNvSpPr/>
            <p:nvPr/>
          </p:nvSpPr>
          <p:spPr bwMode="auto">
            <a:xfrm>
              <a:off x="6757" y="3975"/>
              <a:ext cx="43" cy="58"/>
            </a:xfrm>
            <a:custGeom>
              <a:gdLst>
                <a:gd name="T0" fmla="*/ 0 w 172"/>
                <a:gd name="T1" fmla="*/ 0 h 235"/>
                <a:gd name="T2" fmla="*/ 0 w 172"/>
                <a:gd name="T3" fmla="*/ 0 h 235"/>
                <a:gd name="T4" fmla="*/ 0 w 172"/>
                <a:gd name="T5" fmla="*/ 0 h 235"/>
                <a:gd name="T6" fmla="*/ 0 w 172"/>
                <a:gd name="T7" fmla="*/ 0 h 235"/>
                <a:gd name="T8" fmla="*/ 0 w 172"/>
                <a:gd name="T9" fmla="*/ 0 h 235"/>
                <a:gd name="T10" fmla="*/ 0 w 172"/>
                <a:gd name="T11" fmla="*/ 0 h 235"/>
                <a:gd name="T12" fmla="*/ 0 w 172"/>
                <a:gd name="T13" fmla="*/ 0 h 235"/>
                <a:gd name="T14" fmla="*/ 0 w 172"/>
                <a:gd name="T15" fmla="*/ 0 h 235"/>
                <a:gd name="T16" fmla="*/ 0 w 172"/>
                <a:gd name="T17" fmla="*/ 0 h 235"/>
                <a:gd name="T18" fmla="*/ 0 w 172"/>
                <a:gd name="T19" fmla="*/ 0 h 235"/>
                <a:gd name="T20" fmla="*/ 0 w 172"/>
                <a:gd name="T21" fmla="*/ 0 h 235"/>
                <a:gd name="T22" fmla="*/ 0 w 172"/>
                <a:gd name="T23" fmla="*/ 0 h 235"/>
                <a:gd name="T24" fmla="*/ 0 w 172"/>
                <a:gd name="T25" fmla="*/ 0 h 235"/>
                <a:gd name="T26" fmla="*/ 0 w 172"/>
                <a:gd name="T27" fmla="*/ 0 h 235"/>
                <a:gd name="T28" fmla="*/ 0 w 172"/>
                <a:gd name="T29" fmla="*/ 0 h 235"/>
                <a:gd name="T30" fmla="*/ 0 w 172"/>
                <a:gd name="T31" fmla="*/ 0 h 235"/>
                <a:gd name="T32" fmla="*/ 0 w 172"/>
                <a:gd name="T33" fmla="*/ 0 h 235"/>
                <a:gd name="T34" fmla="*/ 0 w 172"/>
                <a:gd name="T35" fmla="*/ 0 h 235"/>
                <a:gd name="T36" fmla="*/ 0 w 172"/>
                <a:gd name="T37" fmla="*/ 0 h 235"/>
                <a:gd name="T38" fmla="*/ 0 w 172"/>
                <a:gd name="T39" fmla="*/ 0 h 235"/>
                <a:gd name="T40" fmla="*/ 0 w 172"/>
                <a:gd name="T41" fmla="*/ 0 h 235"/>
                <a:gd name="T42" fmla="*/ 0 w 172"/>
                <a:gd name="T43" fmla="*/ 0 h 235"/>
                <a:gd name="T44" fmla="*/ 0 w 172"/>
                <a:gd name="T45" fmla="*/ 0 h 235"/>
                <a:gd name="T46" fmla="*/ 0 w 172"/>
                <a:gd name="T47" fmla="*/ 0 h 235"/>
                <a:gd name="T48" fmla="*/ 0 w 172"/>
                <a:gd name="T49" fmla="*/ 0 h 235"/>
                <a:gd name="T50" fmla="*/ 0 w 172"/>
                <a:gd name="T51" fmla="*/ 0 h 235"/>
                <a:gd name="T52" fmla="*/ 0 w 172"/>
                <a:gd name="T53" fmla="*/ 0 h 235"/>
                <a:gd name="T54" fmla="*/ 0 w 172"/>
                <a:gd name="T55" fmla="*/ 0 h 235"/>
                <a:gd name="T56" fmla="*/ 0 w 172"/>
                <a:gd name="T57" fmla="*/ 0 h 235"/>
                <a:gd name="T58" fmla="*/ 0 w 172"/>
                <a:gd name="T59" fmla="*/ 0 h 235"/>
                <a:gd name="T60" fmla="*/ 0 w 172"/>
                <a:gd name="T61" fmla="*/ 0 h 235"/>
                <a:gd name="T62" fmla="*/ 0 w 172"/>
                <a:gd name="T63" fmla="*/ 0 h 235"/>
                <a:gd name="T64" fmla="*/ 0 w 172"/>
                <a:gd name="T65" fmla="*/ 0 h 235"/>
                <a:gd name="T66" fmla="*/ 0 w 172"/>
                <a:gd name="T67" fmla="*/ 0 h 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2"/>
                <a:gd name="T103" fmla="*/ 0 h 235"/>
                <a:gd name="T104" fmla="*/ 172 w 172"/>
                <a:gd name="T105" fmla="*/ 235 h 23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2" h="235">
                  <a:moveTo>
                    <a:pt x="53" y="4"/>
                  </a:moveTo>
                  <a:lnTo>
                    <a:pt x="78" y="0"/>
                  </a:lnTo>
                  <a:lnTo>
                    <a:pt x="101" y="4"/>
                  </a:lnTo>
                  <a:lnTo>
                    <a:pt x="120" y="11"/>
                  </a:lnTo>
                  <a:lnTo>
                    <a:pt x="137" y="26"/>
                  </a:lnTo>
                  <a:lnTo>
                    <a:pt x="149" y="43"/>
                  </a:lnTo>
                  <a:lnTo>
                    <a:pt x="160" y="63"/>
                  </a:lnTo>
                  <a:lnTo>
                    <a:pt x="167" y="84"/>
                  </a:lnTo>
                  <a:lnTo>
                    <a:pt x="172" y="107"/>
                  </a:lnTo>
                  <a:lnTo>
                    <a:pt x="172" y="130"/>
                  </a:lnTo>
                  <a:lnTo>
                    <a:pt x="168" y="153"/>
                  </a:lnTo>
                  <a:lnTo>
                    <a:pt x="161" y="175"/>
                  </a:lnTo>
                  <a:lnTo>
                    <a:pt x="153" y="194"/>
                  </a:lnTo>
                  <a:lnTo>
                    <a:pt x="139" y="210"/>
                  </a:lnTo>
                  <a:lnTo>
                    <a:pt x="125" y="223"/>
                  </a:lnTo>
                  <a:lnTo>
                    <a:pt x="105" y="232"/>
                  </a:lnTo>
                  <a:lnTo>
                    <a:pt x="83" y="235"/>
                  </a:lnTo>
                  <a:lnTo>
                    <a:pt x="65" y="226"/>
                  </a:lnTo>
                  <a:lnTo>
                    <a:pt x="49" y="216"/>
                  </a:lnTo>
                  <a:lnTo>
                    <a:pt x="36" y="204"/>
                  </a:lnTo>
                  <a:lnTo>
                    <a:pt x="25" y="191"/>
                  </a:lnTo>
                  <a:lnTo>
                    <a:pt x="15" y="176"/>
                  </a:lnTo>
                  <a:lnTo>
                    <a:pt x="9" y="160"/>
                  </a:lnTo>
                  <a:lnTo>
                    <a:pt x="5" y="144"/>
                  </a:lnTo>
                  <a:lnTo>
                    <a:pt x="2" y="128"/>
                  </a:lnTo>
                  <a:lnTo>
                    <a:pt x="0" y="111"/>
                  </a:lnTo>
                  <a:lnTo>
                    <a:pt x="1" y="95"/>
                  </a:lnTo>
                  <a:lnTo>
                    <a:pt x="5" y="76"/>
                  </a:lnTo>
                  <a:lnTo>
                    <a:pt x="9" y="61"/>
                  </a:lnTo>
                  <a:lnTo>
                    <a:pt x="17" y="44"/>
                  </a:lnTo>
                  <a:lnTo>
                    <a:pt x="26" y="30"/>
                  </a:lnTo>
                  <a:lnTo>
                    <a:pt x="38" y="1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45" name="Freeform 497"/>
            <p:cNvSpPr/>
            <p:nvPr/>
          </p:nvSpPr>
          <p:spPr bwMode="auto">
            <a:xfrm>
              <a:off x="6770" y="3990"/>
              <a:ext cx="16" cy="24"/>
            </a:xfrm>
            <a:custGeom>
              <a:gdLst>
                <a:gd name="T0" fmla="*/ 0 w 62"/>
                <a:gd name="T1" fmla="*/ 0 h 95"/>
                <a:gd name="T2" fmla="*/ 0 w 62"/>
                <a:gd name="T3" fmla="*/ 0 h 95"/>
                <a:gd name="T4" fmla="*/ 0 w 62"/>
                <a:gd name="T5" fmla="*/ 0 h 95"/>
                <a:gd name="T6" fmla="*/ 0 w 62"/>
                <a:gd name="T7" fmla="*/ 0 h 95"/>
                <a:gd name="T8" fmla="*/ 0 w 62"/>
                <a:gd name="T9" fmla="*/ 0 h 95"/>
                <a:gd name="T10" fmla="*/ 0 w 62"/>
                <a:gd name="T11" fmla="*/ 0 h 95"/>
                <a:gd name="T12" fmla="*/ 0 w 62"/>
                <a:gd name="T13" fmla="*/ 0 h 95"/>
                <a:gd name="T14" fmla="*/ 0 w 62"/>
                <a:gd name="T15" fmla="*/ 0 h 95"/>
                <a:gd name="T16" fmla="*/ 0 w 62"/>
                <a:gd name="T17" fmla="*/ 0 h 95"/>
                <a:gd name="T18" fmla="*/ 0 w 62"/>
                <a:gd name="T19" fmla="*/ 0 h 95"/>
                <a:gd name="T20" fmla="*/ 0 w 62"/>
                <a:gd name="T21" fmla="*/ 0 h 95"/>
                <a:gd name="T22" fmla="*/ 0 w 62"/>
                <a:gd name="T23" fmla="*/ 0 h 95"/>
                <a:gd name="T24" fmla="*/ 0 w 62"/>
                <a:gd name="T25" fmla="*/ 0 h 95"/>
                <a:gd name="T26" fmla="*/ 0 w 62"/>
                <a:gd name="T27" fmla="*/ 0 h 95"/>
                <a:gd name="T28" fmla="*/ 0 w 62"/>
                <a:gd name="T29" fmla="*/ 0 h 95"/>
                <a:gd name="T30" fmla="*/ 0 w 62"/>
                <a:gd name="T31" fmla="*/ 0 h 95"/>
                <a:gd name="T32" fmla="*/ 0 w 62"/>
                <a:gd name="T33" fmla="*/ 0 h 95"/>
                <a:gd name="T34" fmla="*/ 0 w 62"/>
                <a:gd name="T35" fmla="*/ 0 h 95"/>
                <a:gd name="T36" fmla="*/ 0 w 62"/>
                <a:gd name="T37" fmla="*/ 0 h 95"/>
                <a:gd name="T38" fmla="*/ 0 w 62"/>
                <a:gd name="T39" fmla="*/ 0 h 95"/>
                <a:gd name="T40" fmla="*/ 0 w 62"/>
                <a:gd name="T41" fmla="*/ 0 h 95"/>
                <a:gd name="T42" fmla="*/ 0 w 62"/>
                <a:gd name="T43" fmla="*/ 0 h 95"/>
                <a:gd name="T44" fmla="*/ 0 w 62"/>
                <a:gd name="T45" fmla="*/ 0 h 95"/>
                <a:gd name="T46" fmla="*/ 0 w 62"/>
                <a:gd name="T47" fmla="*/ 0 h 95"/>
                <a:gd name="T48" fmla="*/ 0 w 62"/>
                <a:gd name="T49" fmla="*/ 0 h 95"/>
                <a:gd name="T50" fmla="*/ 0 w 62"/>
                <a:gd name="T51" fmla="*/ 0 h 95"/>
                <a:gd name="T52" fmla="*/ 0 w 62"/>
                <a:gd name="T53" fmla="*/ 0 h 95"/>
                <a:gd name="T54" fmla="*/ 0 w 62"/>
                <a:gd name="T55" fmla="*/ 0 h 95"/>
                <a:gd name="T56" fmla="*/ 0 w 62"/>
                <a:gd name="T57" fmla="*/ 0 h 95"/>
                <a:gd name="T58" fmla="*/ 0 w 62"/>
                <a:gd name="T59" fmla="*/ 0 h 95"/>
                <a:gd name="T60" fmla="*/ 0 w 62"/>
                <a:gd name="T61" fmla="*/ 0 h 95"/>
                <a:gd name="T62" fmla="*/ 0 w 62"/>
                <a:gd name="T63" fmla="*/ 0 h 95"/>
                <a:gd name="T64" fmla="*/ 0 w 62"/>
                <a:gd name="T65" fmla="*/ 0 h 95"/>
                <a:gd name="T66" fmla="*/ 0 w 62"/>
                <a:gd name="T67" fmla="*/ 0 h 95"/>
                <a:gd name="T68" fmla="*/ 0 w 62"/>
                <a:gd name="T69" fmla="*/ 0 h 95"/>
                <a:gd name="T70" fmla="*/ 0 w 62"/>
                <a:gd name="T71" fmla="*/ 0 h 95"/>
                <a:gd name="T72" fmla="*/ 0 w 62"/>
                <a:gd name="T73" fmla="*/ 0 h 95"/>
                <a:gd name="T74" fmla="*/ 0 w 62"/>
                <a:gd name="T75" fmla="*/ 0 h 95"/>
                <a:gd name="T76" fmla="*/ 0 w 62"/>
                <a:gd name="T77" fmla="*/ 0 h 95"/>
                <a:gd name="T78" fmla="*/ 0 w 62"/>
                <a:gd name="T79" fmla="*/ 0 h 95"/>
                <a:gd name="T80" fmla="*/ 0 w 62"/>
                <a:gd name="T81" fmla="*/ 0 h 95"/>
                <a:gd name="T82" fmla="*/ 0 w 62"/>
                <a:gd name="T83" fmla="*/ 0 h 95"/>
                <a:gd name="T84" fmla="*/ 0 w 62"/>
                <a:gd name="T85" fmla="*/ 0 h 95"/>
                <a:gd name="T86" fmla="*/ 0 w 62"/>
                <a:gd name="T87" fmla="*/ 0 h 95"/>
                <a:gd name="T88" fmla="*/ 0 w 62"/>
                <a:gd name="T89" fmla="*/ 0 h 95"/>
                <a:gd name="T90" fmla="*/ 0 w 62"/>
                <a:gd name="T91" fmla="*/ 0 h 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"/>
                <a:gd name="T139" fmla="*/ 0 h 95"/>
                <a:gd name="T140" fmla="*/ 62 w 62"/>
                <a:gd name="T141" fmla="*/ 95 h 95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" h="95">
                  <a:moveTo>
                    <a:pt x="17" y="1"/>
                  </a:moveTo>
                  <a:lnTo>
                    <a:pt x="26" y="0"/>
                  </a:lnTo>
                  <a:lnTo>
                    <a:pt x="37" y="3"/>
                  </a:lnTo>
                  <a:lnTo>
                    <a:pt x="44" y="8"/>
                  </a:lnTo>
                  <a:lnTo>
                    <a:pt x="50" y="14"/>
                  </a:lnTo>
                  <a:lnTo>
                    <a:pt x="55" y="21"/>
                  </a:lnTo>
                  <a:lnTo>
                    <a:pt x="60" y="29"/>
                  </a:lnTo>
                  <a:lnTo>
                    <a:pt x="61" y="38"/>
                  </a:lnTo>
                  <a:lnTo>
                    <a:pt x="62" y="48"/>
                  </a:lnTo>
                  <a:lnTo>
                    <a:pt x="61" y="56"/>
                  </a:lnTo>
                  <a:lnTo>
                    <a:pt x="60" y="65"/>
                  </a:lnTo>
                  <a:lnTo>
                    <a:pt x="55" y="74"/>
                  </a:lnTo>
                  <a:lnTo>
                    <a:pt x="50" y="81"/>
                  </a:lnTo>
                  <a:lnTo>
                    <a:pt x="44" y="86"/>
                  </a:lnTo>
                  <a:lnTo>
                    <a:pt x="37" y="91"/>
                  </a:lnTo>
                  <a:lnTo>
                    <a:pt x="27" y="94"/>
                  </a:lnTo>
                  <a:lnTo>
                    <a:pt x="19" y="95"/>
                  </a:lnTo>
                  <a:lnTo>
                    <a:pt x="17" y="87"/>
                  </a:lnTo>
                  <a:lnTo>
                    <a:pt x="11" y="85"/>
                  </a:lnTo>
                  <a:lnTo>
                    <a:pt x="11" y="83"/>
                  </a:lnTo>
                  <a:lnTo>
                    <a:pt x="15" y="79"/>
                  </a:lnTo>
                  <a:lnTo>
                    <a:pt x="21" y="74"/>
                  </a:lnTo>
                  <a:lnTo>
                    <a:pt x="26" y="67"/>
                  </a:lnTo>
                  <a:lnTo>
                    <a:pt x="31" y="61"/>
                  </a:lnTo>
                  <a:lnTo>
                    <a:pt x="34" y="52"/>
                  </a:lnTo>
                  <a:lnTo>
                    <a:pt x="37" y="43"/>
                  </a:lnTo>
                  <a:lnTo>
                    <a:pt x="37" y="35"/>
                  </a:lnTo>
                  <a:lnTo>
                    <a:pt x="38" y="26"/>
                  </a:lnTo>
                  <a:lnTo>
                    <a:pt x="30" y="22"/>
                  </a:lnTo>
                  <a:lnTo>
                    <a:pt x="24" y="22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1" y="33"/>
                  </a:lnTo>
                  <a:lnTo>
                    <a:pt x="9" y="40"/>
                  </a:lnTo>
                  <a:lnTo>
                    <a:pt x="8" y="47"/>
                  </a:lnTo>
                  <a:lnTo>
                    <a:pt x="11" y="55"/>
                  </a:lnTo>
                  <a:lnTo>
                    <a:pt x="5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1" y="27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46" name="Freeform 498"/>
            <p:cNvSpPr/>
            <p:nvPr/>
          </p:nvSpPr>
          <p:spPr bwMode="auto">
            <a:xfrm>
              <a:off x="6546" y="3997"/>
              <a:ext cx="8" cy="4"/>
            </a:xfrm>
            <a:custGeom>
              <a:gdLst>
                <a:gd name="T0" fmla="*/ 0 w 33"/>
                <a:gd name="T1" fmla="*/ 0 h 16"/>
                <a:gd name="T2" fmla="*/ 0 w 33"/>
                <a:gd name="T3" fmla="*/ 0 h 16"/>
                <a:gd name="T4" fmla="*/ 0 w 33"/>
                <a:gd name="T5" fmla="*/ 0 h 16"/>
                <a:gd name="T6" fmla="*/ 0 w 33"/>
                <a:gd name="T7" fmla="*/ 0 h 16"/>
                <a:gd name="T8" fmla="*/ 0 w 33"/>
                <a:gd name="T9" fmla="*/ 0 h 16"/>
                <a:gd name="T10" fmla="*/ 0 w 33"/>
                <a:gd name="T11" fmla="*/ 0 h 16"/>
                <a:gd name="T12" fmla="*/ 0 w 33"/>
                <a:gd name="T13" fmla="*/ 0 h 16"/>
                <a:gd name="T14" fmla="*/ 0 w 33"/>
                <a:gd name="T15" fmla="*/ 0 h 16"/>
                <a:gd name="T16" fmla="*/ 0 w 33"/>
                <a:gd name="T17" fmla="*/ 0 h 16"/>
                <a:gd name="T18" fmla="*/ 0 w 33"/>
                <a:gd name="T19" fmla="*/ 0 h 16"/>
                <a:gd name="T20" fmla="*/ 0 w 33"/>
                <a:gd name="T21" fmla="*/ 0 h 16"/>
                <a:gd name="T22" fmla="*/ 0 w 33"/>
                <a:gd name="T23" fmla="*/ 0 h 16"/>
                <a:gd name="T24" fmla="*/ 0 w 33"/>
                <a:gd name="T25" fmla="*/ 0 h 16"/>
                <a:gd name="T26" fmla="*/ 0 w 33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6"/>
                <a:gd name="T44" fmla="*/ 33 w 33"/>
                <a:gd name="T45" fmla="*/ 16 h 1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6">
                  <a:moveTo>
                    <a:pt x="6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25" y="14"/>
                  </a:lnTo>
                  <a:lnTo>
                    <a:pt x="19" y="15"/>
                  </a:lnTo>
                  <a:lnTo>
                    <a:pt x="13" y="16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47" name="Freeform 499"/>
            <p:cNvSpPr/>
            <p:nvPr/>
          </p:nvSpPr>
          <p:spPr bwMode="auto">
            <a:xfrm>
              <a:off x="6515" y="4005"/>
              <a:ext cx="28" cy="17"/>
            </a:xfrm>
            <a:custGeom>
              <a:gdLst>
                <a:gd name="T0" fmla="*/ 0 w 114"/>
                <a:gd name="T1" fmla="*/ 0 h 67"/>
                <a:gd name="T2" fmla="*/ 0 w 114"/>
                <a:gd name="T3" fmla="*/ 0 h 67"/>
                <a:gd name="T4" fmla="*/ 0 w 114"/>
                <a:gd name="T5" fmla="*/ 0 h 67"/>
                <a:gd name="T6" fmla="*/ 0 w 114"/>
                <a:gd name="T7" fmla="*/ 0 h 67"/>
                <a:gd name="T8" fmla="*/ 0 w 114"/>
                <a:gd name="T9" fmla="*/ 0 h 67"/>
                <a:gd name="T10" fmla="*/ 0 w 114"/>
                <a:gd name="T11" fmla="*/ 0 h 67"/>
                <a:gd name="T12" fmla="*/ 0 w 114"/>
                <a:gd name="T13" fmla="*/ 0 h 67"/>
                <a:gd name="T14" fmla="*/ 0 w 114"/>
                <a:gd name="T15" fmla="*/ 0 h 67"/>
                <a:gd name="T16" fmla="*/ 0 w 114"/>
                <a:gd name="T17" fmla="*/ 0 h 67"/>
                <a:gd name="T18" fmla="*/ 0 w 114"/>
                <a:gd name="T19" fmla="*/ 0 h 67"/>
                <a:gd name="T20" fmla="*/ 0 w 114"/>
                <a:gd name="T21" fmla="*/ 0 h 67"/>
                <a:gd name="T22" fmla="*/ 0 w 114"/>
                <a:gd name="T23" fmla="*/ 0 h 67"/>
                <a:gd name="T24" fmla="*/ 0 w 114"/>
                <a:gd name="T25" fmla="*/ 0 h 67"/>
                <a:gd name="T26" fmla="*/ 0 w 114"/>
                <a:gd name="T27" fmla="*/ 0 h 67"/>
                <a:gd name="T28" fmla="*/ 0 w 114"/>
                <a:gd name="T29" fmla="*/ 0 h 67"/>
                <a:gd name="T30" fmla="*/ 0 w 114"/>
                <a:gd name="T31" fmla="*/ 0 h 67"/>
                <a:gd name="T32" fmla="*/ 0 w 114"/>
                <a:gd name="T33" fmla="*/ 0 h 67"/>
                <a:gd name="T34" fmla="*/ 0 w 114"/>
                <a:gd name="T35" fmla="*/ 0 h 67"/>
                <a:gd name="T36" fmla="*/ 0 w 114"/>
                <a:gd name="T37" fmla="*/ 0 h 67"/>
                <a:gd name="T38" fmla="*/ 0 w 114"/>
                <a:gd name="T39" fmla="*/ 0 h 67"/>
                <a:gd name="T40" fmla="*/ 0 w 114"/>
                <a:gd name="T41" fmla="*/ 0 h 67"/>
                <a:gd name="T42" fmla="*/ 0 w 114"/>
                <a:gd name="T43" fmla="*/ 0 h 67"/>
                <a:gd name="T44" fmla="*/ 0 w 114"/>
                <a:gd name="T45" fmla="*/ 0 h 67"/>
                <a:gd name="T46" fmla="*/ 0 w 114"/>
                <a:gd name="T47" fmla="*/ 0 h 67"/>
                <a:gd name="T48" fmla="*/ 0 w 114"/>
                <a:gd name="T49" fmla="*/ 0 h 67"/>
                <a:gd name="T50" fmla="*/ 0 w 114"/>
                <a:gd name="T51" fmla="*/ 0 h 67"/>
                <a:gd name="T52" fmla="*/ 0 w 114"/>
                <a:gd name="T53" fmla="*/ 0 h 67"/>
                <a:gd name="T54" fmla="*/ 0 w 114"/>
                <a:gd name="T55" fmla="*/ 0 h 67"/>
                <a:gd name="T56" fmla="*/ 0 w 114"/>
                <a:gd name="T57" fmla="*/ 0 h 67"/>
                <a:gd name="T58" fmla="*/ 0 w 114"/>
                <a:gd name="T59" fmla="*/ 0 h 67"/>
                <a:gd name="T60" fmla="*/ 0 w 114"/>
                <a:gd name="T61" fmla="*/ 0 h 67"/>
                <a:gd name="T62" fmla="*/ 0 w 114"/>
                <a:gd name="T63" fmla="*/ 0 h 67"/>
                <a:gd name="T64" fmla="*/ 0 w 114"/>
                <a:gd name="T65" fmla="*/ 0 h 67"/>
                <a:gd name="T66" fmla="*/ 0 w 114"/>
                <a:gd name="T67" fmla="*/ 0 h 67"/>
                <a:gd name="T68" fmla="*/ 0 w 114"/>
                <a:gd name="T69" fmla="*/ 0 h 67"/>
                <a:gd name="T70" fmla="*/ 0 w 114"/>
                <a:gd name="T71" fmla="*/ 0 h 67"/>
                <a:gd name="T72" fmla="*/ 0 w 114"/>
                <a:gd name="T73" fmla="*/ 0 h 67"/>
                <a:gd name="T74" fmla="*/ 0 w 114"/>
                <a:gd name="T75" fmla="*/ 0 h 67"/>
                <a:gd name="T76" fmla="*/ 0 w 114"/>
                <a:gd name="T77" fmla="*/ 0 h 67"/>
                <a:gd name="T78" fmla="*/ 0 w 114"/>
                <a:gd name="T79" fmla="*/ 0 h 67"/>
                <a:gd name="T80" fmla="*/ 0 w 114"/>
                <a:gd name="T81" fmla="*/ 0 h 67"/>
                <a:gd name="T82" fmla="*/ 0 w 114"/>
                <a:gd name="T83" fmla="*/ 0 h 67"/>
                <a:gd name="T84" fmla="*/ 0 w 114"/>
                <a:gd name="T85" fmla="*/ 0 h 67"/>
                <a:gd name="T86" fmla="*/ 0 w 114"/>
                <a:gd name="T87" fmla="*/ 0 h 67"/>
                <a:gd name="T88" fmla="*/ 0 w 114"/>
                <a:gd name="T89" fmla="*/ 0 h 67"/>
                <a:gd name="T90" fmla="*/ 0 w 114"/>
                <a:gd name="T91" fmla="*/ 0 h 67"/>
                <a:gd name="T92" fmla="*/ 0 w 114"/>
                <a:gd name="T93" fmla="*/ 0 h 67"/>
                <a:gd name="T94" fmla="*/ 0 w 114"/>
                <a:gd name="T95" fmla="*/ 0 h 67"/>
                <a:gd name="T96" fmla="*/ 0 w 114"/>
                <a:gd name="T97" fmla="*/ 0 h 67"/>
                <a:gd name="T98" fmla="*/ 0 w 114"/>
                <a:gd name="T99" fmla="*/ 0 h 67"/>
                <a:gd name="T100" fmla="*/ 0 w 114"/>
                <a:gd name="T101" fmla="*/ 0 h 67"/>
                <a:gd name="T102" fmla="*/ 0 w 114"/>
                <a:gd name="T103" fmla="*/ 0 h 67"/>
                <a:gd name="T104" fmla="*/ 0 w 114"/>
                <a:gd name="T105" fmla="*/ 0 h 67"/>
                <a:gd name="T106" fmla="*/ 0 w 114"/>
                <a:gd name="T107" fmla="*/ 0 h 67"/>
                <a:gd name="T108" fmla="*/ 0 w 114"/>
                <a:gd name="T109" fmla="*/ 0 h 67"/>
                <a:gd name="T110" fmla="*/ 0 w 114"/>
                <a:gd name="T111" fmla="*/ 0 h 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"/>
                <a:gd name="T169" fmla="*/ 0 h 67"/>
                <a:gd name="T170" fmla="*/ 114 w 114"/>
                <a:gd name="T171" fmla="*/ 67 h 67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" h="67">
                  <a:moveTo>
                    <a:pt x="95" y="0"/>
                  </a:moveTo>
                  <a:lnTo>
                    <a:pt x="100" y="1"/>
                  </a:lnTo>
                  <a:lnTo>
                    <a:pt x="105" y="3"/>
                  </a:lnTo>
                  <a:lnTo>
                    <a:pt x="107" y="4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12"/>
                  </a:lnTo>
                  <a:lnTo>
                    <a:pt x="95" y="13"/>
                  </a:lnTo>
                  <a:lnTo>
                    <a:pt x="84" y="14"/>
                  </a:lnTo>
                  <a:lnTo>
                    <a:pt x="72" y="14"/>
                  </a:lnTo>
                  <a:lnTo>
                    <a:pt x="64" y="15"/>
                  </a:lnTo>
                  <a:lnTo>
                    <a:pt x="66" y="23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9" y="27"/>
                  </a:lnTo>
                  <a:lnTo>
                    <a:pt x="98" y="26"/>
                  </a:lnTo>
                  <a:lnTo>
                    <a:pt x="105" y="27"/>
                  </a:lnTo>
                  <a:lnTo>
                    <a:pt x="110" y="30"/>
                  </a:lnTo>
                  <a:lnTo>
                    <a:pt x="114" y="39"/>
                  </a:lnTo>
                  <a:lnTo>
                    <a:pt x="106" y="39"/>
                  </a:lnTo>
                  <a:lnTo>
                    <a:pt x="99" y="39"/>
                  </a:lnTo>
                  <a:lnTo>
                    <a:pt x="90" y="40"/>
                  </a:lnTo>
                  <a:lnTo>
                    <a:pt x="84" y="41"/>
                  </a:lnTo>
                  <a:lnTo>
                    <a:pt x="76" y="42"/>
                  </a:lnTo>
                  <a:lnTo>
                    <a:pt x="70" y="44"/>
                  </a:lnTo>
                  <a:lnTo>
                    <a:pt x="64" y="45"/>
                  </a:lnTo>
                  <a:lnTo>
                    <a:pt x="58" y="46"/>
                  </a:lnTo>
                  <a:lnTo>
                    <a:pt x="52" y="47"/>
                  </a:lnTo>
                  <a:lnTo>
                    <a:pt x="45" y="49"/>
                  </a:lnTo>
                  <a:lnTo>
                    <a:pt x="40" y="52"/>
                  </a:lnTo>
                  <a:lnTo>
                    <a:pt x="34" y="55"/>
                  </a:lnTo>
                  <a:lnTo>
                    <a:pt x="23" y="60"/>
                  </a:lnTo>
                  <a:lnTo>
                    <a:pt x="13" y="67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2" y="44"/>
                  </a:lnTo>
                  <a:lnTo>
                    <a:pt x="2" y="37"/>
                  </a:lnTo>
                  <a:lnTo>
                    <a:pt x="1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12" y="13"/>
                  </a:lnTo>
                  <a:lnTo>
                    <a:pt x="24" y="12"/>
                  </a:lnTo>
                  <a:lnTo>
                    <a:pt x="29" y="9"/>
                  </a:lnTo>
                  <a:lnTo>
                    <a:pt x="36" y="8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3" y="6"/>
                  </a:lnTo>
                  <a:lnTo>
                    <a:pt x="60" y="5"/>
                  </a:lnTo>
                  <a:lnTo>
                    <a:pt x="65" y="4"/>
                  </a:lnTo>
                  <a:lnTo>
                    <a:pt x="72" y="3"/>
                  </a:lnTo>
                  <a:lnTo>
                    <a:pt x="83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48" name="Freeform 500"/>
            <p:cNvSpPr/>
            <p:nvPr/>
          </p:nvSpPr>
          <p:spPr bwMode="auto">
            <a:xfrm>
              <a:off x="7208" y="4015"/>
              <a:ext cx="9" cy="4"/>
            </a:xfrm>
            <a:custGeom>
              <a:gdLst>
                <a:gd name="T0" fmla="*/ 0 w 36"/>
                <a:gd name="T1" fmla="*/ 0 h 16"/>
                <a:gd name="T2" fmla="*/ 0 w 36"/>
                <a:gd name="T3" fmla="*/ 0 h 16"/>
                <a:gd name="T4" fmla="*/ 0 w 36"/>
                <a:gd name="T5" fmla="*/ 0 h 16"/>
                <a:gd name="T6" fmla="*/ 0 w 36"/>
                <a:gd name="T7" fmla="*/ 0 h 16"/>
                <a:gd name="T8" fmla="*/ 0 w 36"/>
                <a:gd name="T9" fmla="*/ 0 h 16"/>
                <a:gd name="T10" fmla="*/ 0 w 36"/>
                <a:gd name="T11" fmla="*/ 0 h 16"/>
                <a:gd name="T12" fmla="*/ 0 w 36"/>
                <a:gd name="T13" fmla="*/ 0 h 16"/>
                <a:gd name="T14" fmla="*/ 0 w 36"/>
                <a:gd name="T15" fmla="*/ 0 h 16"/>
                <a:gd name="T16" fmla="*/ 0 w 36"/>
                <a:gd name="T17" fmla="*/ 0 h 16"/>
                <a:gd name="T18" fmla="*/ 0 w 36"/>
                <a:gd name="T19" fmla="*/ 0 h 16"/>
                <a:gd name="T20" fmla="*/ 0 w 36"/>
                <a:gd name="T21" fmla="*/ 0 h 16"/>
                <a:gd name="T22" fmla="*/ 0 w 36"/>
                <a:gd name="T23" fmla="*/ 0 h 16"/>
                <a:gd name="T24" fmla="*/ 0 w 36"/>
                <a:gd name="T25" fmla="*/ 0 h 16"/>
                <a:gd name="T26" fmla="*/ 0 w 36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16"/>
                <a:gd name="T44" fmla="*/ 36 w 36"/>
                <a:gd name="T45" fmla="*/ 16 h 1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16">
                  <a:moveTo>
                    <a:pt x="23" y="0"/>
                  </a:moveTo>
                  <a:lnTo>
                    <a:pt x="27" y="1"/>
                  </a:lnTo>
                  <a:lnTo>
                    <a:pt x="30" y="5"/>
                  </a:lnTo>
                  <a:lnTo>
                    <a:pt x="34" y="9"/>
                  </a:lnTo>
                  <a:lnTo>
                    <a:pt x="36" y="16"/>
                  </a:lnTo>
                  <a:lnTo>
                    <a:pt x="27" y="16"/>
                  </a:lnTo>
                  <a:lnTo>
                    <a:pt x="18" y="16"/>
                  </a:lnTo>
                  <a:lnTo>
                    <a:pt x="7" y="15"/>
                  </a:lnTo>
                  <a:lnTo>
                    <a:pt x="1" y="14"/>
                  </a:lnTo>
                  <a:lnTo>
                    <a:pt x="0" y="9"/>
                  </a:lnTo>
                  <a:lnTo>
                    <a:pt x="7" y="6"/>
                  </a:lnTo>
                  <a:lnTo>
                    <a:pt x="13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49" name="Freeform 501"/>
            <p:cNvSpPr/>
            <p:nvPr/>
          </p:nvSpPr>
          <p:spPr bwMode="auto">
            <a:xfrm>
              <a:off x="6683" y="3943"/>
              <a:ext cx="13" cy="13"/>
            </a:xfrm>
            <a:custGeom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w 52"/>
                <a:gd name="T35" fmla="*/ 0 h 52"/>
                <a:gd name="T36" fmla="*/ 0 w 52"/>
                <a:gd name="T37" fmla="*/ 0 h 52"/>
                <a:gd name="T38" fmla="*/ 0 w 52"/>
                <a:gd name="T39" fmla="*/ 0 h 52"/>
                <a:gd name="T40" fmla="*/ 0 w 52"/>
                <a:gd name="T41" fmla="*/ 0 h 52"/>
                <a:gd name="T42" fmla="*/ 0 w 52"/>
                <a:gd name="T43" fmla="*/ 0 h 52"/>
                <a:gd name="T44" fmla="*/ 0 w 52"/>
                <a:gd name="T45" fmla="*/ 0 h 52"/>
                <a:gd name="T46" fmla="*/ 0 w 52"/>
                <a:gd name="T47" fmla="*/ 0 h 52"/>
                <a:gd name="T48" fmla="*/ 0 w 52"/>
                <a:gd name="T49" fmla="*/ 0 h 52"/>
                <a:gd name="T50" fmla="*/ 0 w 52"/>
                <a:gd name="T51" fmla="*/ 0 h 52"/>
                <a:gd name="T52" fmla="*/ 0 w 52"/>
                <a:gd name="T53" fmla="*/ 0 h 52"/>
                <a:gd name="T54" fmla="*/ 0 w 52"/>
                <a:gd name="T55" fmla="*/ 0 h 52"/>
                <a:gd name="T56" fmla="*/ 0 w 52"/>
                <a:gd name="T57" fmla="*/ 0 h 52"/>
                <a:gd name="T58" fmla="*/ 0 w 52"/>
                <a:gd name="T59" fmla="*/ 0 h 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2"/>
                <a:gd name="T91" fmla="*/ 0 h 52"/>
                <a:gd name="T92" fmla="*/ 52 w 52"/>
                <a:gd name="T93" fmla="*/ 52 h 52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2" h="52">
                  <a:moveTo>
                    <a:pt x="5" y="2"/>
                  </a:moveTo>
                  <a:lnTo>
                    <a:pt x="4" y="3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6" y="48"/>
                  </a:lnTo>
                  <a:lnTo>
                    <a:pt x="22" y="51"/>
                  </a:lnTo>
                  <a:lnTo>
                    <a:pt x="29" y="52"/>
                  </a:lnTo>
                  <a:lnTo>
                    <a:pt x="35" y="52"/>
                  </a:lnTo>
                  <a:lnTo>
                    <a:pt x="41" y="52"/>
                  </a:lnTo>
                  <a:lnTo>
                    <a:pt x="50" y="51"/>
                  </a:lnTo>
                  <a:lnTo>
                    <a:pt x="52" y="50"/>
                  </a:lnTo>
                  <a:lnTo>
                    <a:pt x="52" y="40"/>
                  </a:lnTo>
                  <a:lnTo>
                    <a:pt x="51" y="39"/>
                  </a:lnTo>
                  <a:lnTo>
                    <a:pt x="46" y="38"/>
                  </a:lnTo>
                  <a:lnTo>
                    <a:pt x="40" y="35"/>
                  </a:lnTo>
                  <a:lnTo>
                    <a:pt x="34" y="32"/>
                  </a:lnTo>
                  <a:lnTo>
                    <a:pt x="28" y="29"/>
                  </a:lnTo>
                  <a:lnTo>
                    <a:pt x="21" y="27"/>
                  </a:lnTo>
                  <a:lnTo>
                    <a:pt x="17" y="23"/>
                  </a:lnTo>
                  <a:lnTo>
                    <a:pt x="16" y="19"/>
                  </a:lnTo>
                  <a:lnTo>
                    <a:pt x="14" y="12"/>
                  </a:lnTo>
                  <a:lnTo>
                    <a:pt x="12" y="7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50" name="Freeform 502"/>
            <p:cNvSpPr/>
            <p:nvPr/>
          </p:nvSpPr>
          <p:spPr bwMode="auto">
            <a:xfrm>
              <a:off x="7040" y="3946"/>
              <a:ext cx="13" cy="15"/>
            </a:xfrm>
            <a:custGeom>
              <a:gdLst>
                <a:gd name="T0" fmla="*/ 0 w 55"/>
                <a:gd name="T1" fmla="*/ 0 h 62"/>
                <a:gd name="T2" fmla="*/ 0 w 55"/>
                <a:gd name="T3" fmla="*/ 0 h 62"/>
                <a:gd name="T4" fmla="*/ 0 w 55"/>
                <a:gd name="T5" fmla="*/ 0 h 62"/>
                <a:gd name="T6" fmla="*/ 0 w 55"/>
                <a:gd name="T7" fmla="*/ 0 h 62"/>
                <a:gd name="T8" fmla="*/ 0 w 55"/>
                <a:gd name="T9" fmla="*/ 0 h 62"/>
                <a:gd name="T10" fmla="*/ 0 w 55"/>
                <a:gd name="T11" fmla="*/ 0 h 62"/>
                <a:gd name="T12" fmla="*/ 0 w 55"/>
                <a:gd name="T13" fmla="*/ 0 h 62"/>
                <a:gd name="T14" fmla="*/ 0 w 55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2"/>
                <a:gd name="T26" fmla="*/ 55 w 55"/>
                <a:gd name="T27" fmla="*/ 62 h 62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2">
                  <a:moveTo>
                    <a:pt x="0" y="62"/>
                  </a:moveTo>
                  <a:lnTo>
                    <a:pt x="26" y="24"/>
                  </a:lnTo>
                  <a:lnTo>
                    <a:pt x="55" y="8"/>
                  </a:lnTo>
                  <a:lnTo>
                    <a:pt x="53" y="0"/>
                  </a:lnTo>
                  <a:lnTo>
                    <a:pt x="13" y="16"/>
                  </a:lnTo>
                  <a:lnTo>
                    <a:pt x="0" y="3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51" name="Freeform 503"/>
            <p:cNvSpPr/>
            <p:nvPr/>
          </p:nvSpPr>
          <p:spPr bwMode="auto">
            <a:xfrm>
              <a:off x="7179" y="3931"/>
              <a:ext cx="7" cy="21"/>
            </a:xfrm>
            <a:custGeom>
              <a:gdLst>
                <a:gd name="T0" fmla="*/ 0 w 28"/>
                <a:gd name="T1" fmla="*/ 0 h 84"/>
                <a:gd name="T2" fmla="*/ 0 w 28"/>
                <a:gd name="T3" fmla="*/ 0 h 84"/>
                <a:gd name="T4" fmla="*/ 0 w 28"/>
                <a:gd name="T5" fmla="*/ 0 h 84"/>
                <a:gd name="T6" fmla="*/ 0 w 28"/>
                <a:gd name="T7" fmla="*/ 0 h 84"/>
                <a:gd name="T8" fmla="*/ 0 w 28"/>
                <a:gd name="T9" fmla="*/ 0 h 84"/>
                <a:gd name="T10" fmla="*/ 0 w 28"/>
                <a:gd name="T11" fmla="*/ 0 h 84"/>
                <a:gd name="T12" fmla="*/ 0 w 28"/>
                <a:gd name="T13" fmla="*/ 0 h 84"/>
                <a:gd name="T14" fmla="*/ 0 w 28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84"/>
                <a:gd name="T26" fmla="*/ 28 w 28"/>
                <a:gd name="T27" fmla="*/ 84 h 84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84">
                  <a:moveTo>
                    <a:pt x="0" y="7"/>
                  </a:moveTo>
                  <a:lnTo>
                    <a:pt x="4" y="60"/>
                  </a:lnTo>
                  <a:lnTo>
                    <a:pt x="0" y="84"/>
                  </a:lnTo>
                  <a:lnTo>
                    <a:pt x="16" y="84"/>
                  </a:lnTo>
                  <a:lnTo>
                    <a:pt x="28" y="33"/>
                  </a:lnTo>
                  <a:lnTo>
                    <a:pt x="1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52" name="Freeform 504"/>
            <p:cNvSpPr/>
            <p:nvPr/>
          </p:nvSpPr>
          <p:spPr bwMode="auto">
            <a:xfrm>
              <a:off x="7184" y="3922"/>
              <a:ext cx="6" cy="10"/>
            </a:xfrm>
            <a:custGeom>
              <a:gdLst>
                <a:gd name="T0" fmla="*/ 0 w 23"/>
                <a:gd name="T1" fmla="*/ 0 h 42"/>
                <a:gd name="T2" fmla="*/ 0 w 23"/>
                <a:gd name="T3" fmla="*/ 0 h 42"/>
                <a:gd name="T4" fmla="*/ 0 w 23"/>
                <a:gd name="T5" fmla="*/ 0 h 42"/>
                <a:gd name="T6" fmla="*/ 0 w 23"/>
                <a:gd name="T7" fmla="*/ 0 h 42"/>
                <a:gd name="T8" fmla="*/ 0 w 2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2"/>
                <a:gd name="T17" fmla="*/ 23 w 23"/>
                <a:gd name="T18" fmla="*/ 42 h 42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2">
                  <a:moveTo>
                    <a:pt x="0" y="0"/>
                  </a:moveTo>
                  <a:lnTo>
                    <a:pt x="18" y="42"/>
                  </a:lnTo>
                  <a:lnTo>
                    <a:pt x="2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510" name="TextBox 15"/>
          <p:cNvSpPr txBox="1">
            <a:spLocks noChangeArrowheads="1"/>
          </p:cNvSpPr>
          <p:nvPr/>
        </p:nvSpPr>
        <p:spPr bwMode="auto">
          <a:xfrm>
            <a:off x="4779963" y="8370888"/>
            <a:ext cx="13287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478" tIns="55239" rIns="110478" bIns="55239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1100" b="1">
                <a:latin typeface="Times New Roman" pitchFamily="18" charset="0"/>
                <a:cs typeface="Times New Roman" pitchFamily="18" charset="0"/>
              </a:rPr>
              <a:t>Угольный разрез</a:t>
            </a:r>
          </a:p>
        </p:txBody>
      </p:sp>
      <p:pic>
        <p:nvPicPr>
          <p:cNvPr id="61511" name="Picture 1961" descr="фенол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C7FFCC"/>
              </a:clrFrom>
              <a:clrTo>
                <a:srgbClr val="C7FFC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122" t="23438" r="45166" b="70436"/>
          <a:stretch>
            <a:fillRect/>
          </a:stretch>
        </p:blipFill>
        <p:spPr bwMode="auto">
          <a:xfrm>
            <a:off x="3924300" y="8756650"/>
            <a:ext cx="638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2" name="TextBox 15"/>
          <p:cNvSpPr txBox="1">
            <a:spLocks noChangeArrowheads="1"/>
          </p:cNvSpPr>
          <p:nvPr/>
        </p:nvSpPr>
        <p:spPr bwMode="auto">
          <a:xfrm>
            <a:off x="4779963" y="8761413"/>
            <a:ext cx="69215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478" tIns="55239" rIns="110478" bIns="55239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1100" b="1">
                <a:latin typeface="Times New Roman" pitchFamily="18" charset="0"/>
                <a:cs typeface="Times New Roman" pitchFamily="18" charset="0"/>
              </a:rPr>
              <a:t>Карьер</a:t>
            </a:r>
          </a:p>
        </p:txBody>
      </p:sp>
      <p:grpSp>
        <p:nvGrpSpPr>
          <p:cNvPr id="61513" name="Группа 594"/>
          <p:cNvGrpSpPr/>
          <p:nvPr/>
        </p:nvGrpSpPr>
        <p:grpSpPr>
          <a:xfrm>
            <a:off x="4184650" y="7989888"/>
            <a:ext cx="427038" cy="261937"/>
            <a:chOff x="3737074" y="5423684"/>
            <a:chExt cx="345069" cy="224287"/>
          </a:xfrm>
        </p:grpSpPr>
        <p:sp>
          <p:nvSpPr>
            <p:cNvPr id="592" name="Овал 591"/>
            <p:cNvSpPr/>
            <p:nvPr/>
          </p:nvSpPr>
          <p:spPr>
            <a:xfrm>
              <a:off x="3811475" y="5431840"/>
              <a:ext cx="216791" cy="2161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1300"/>
            </a:p>
          </p:txBody>
        </p:sp>
        <p:sp>
          <p:nvSpPr>
            <p:cNvPr id="61708" name="TextBox 592"/>
            <p:cNvSpPr txBox="1">
              <a:spLocks noChangeArrowheads="1"/>
            </p:cNvSpPr>
            <p:nvPr/>
          </p:nvSpPr>
          <p:spPr bwMode="auto">
            <a:xfrm>
              <a:off x="3737074" y="5423684"/>
              <a:ext cx="345069" cy="21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eaLnBrk="1" hangingPunct="1"/>
              <a:r>
                <a:rPr lang="ru-RU" sz="1300" b="1">
                  <a:latin typeface="Times New Roman" pitchFamily="18" charset="0"/>
                </a:rPr>
                <a:t>ОФ</a:t>
              </a:r>
            </a:p>
          </p:txBody>
        </p:sp>
      </p:grpSp>
      <p:grpSp>
        <p:nvGrpSpPr>
          <p:cNvPr id="61514" name="Группа 38"/>
          <p:cNvGrpSpPr/>
          <p:nvPr/>
        </p:nvGrpSpPr>
        <p:grpSpPr>
          <a:xfrm>
            <a:off x="4268788" y="1347788"/>
            <a:ext cx="366712" cy="376237"/>
            <a:chOff x="381000" y="1981200"/>
            <a:chExt cx="304800" cy="304800"/>
          </a:xfrm>
        </p:grpSpPr>
        <p:sp>
          <p:nvSpPr>
            <p:cNvPr id="596" name="Прямоугольник 595"/>
            <p:cNvSpPr/>
            <p:nvPr/>
          </p:nvSpPr>
          <p:spPr bwMode="auto">
            <a:xfrm>
              <a:off x="381000" y="1981200"/>
              <a:ext cx="304800" cy="304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61706" name="Object 4"/>
            <p:cNvGraphicFramePr>
              <a:graphicFrameLocks noChangeAspect="1"/>
            </p:cNvGraphicFramePr>
            <p:nvPr/>
          </p:nvGraphicFramePr>
          <p:xfrm>
            <a:off x="431800" y="2032002"/>
            <a:ext cx="191559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Clip" r:id="rId11" imgW="527995" imgH="703385" progId="">
                    <p:embed/>
                  </p:oleObj>
                </mc:Choice>
                <mc:Fallback>
                  <p:oleObj name="Clip" r:id="rId11" imgW="527995" imgH="703385" progId="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31800" y="2032002"/>
                          <a:ext cx="191559" cy="228600"/>
                        </a:xfrm>
                        <a:prstGeom prst="rect">
                          <a:avLst/>
                        </a:prstGeom>
                        <a:solidFill>
                          <a:prstClr val="white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515" name="Group 465"/>
          <p:cNvGrpSpPr/>
          <p:nvPr/>
        </p:nvGrpSpPr>
        <p:grpSpPr>
          <a:xfrm>
            <a:off x="4221163" y="3668713"/>
            <a:ext cx="431800" cy="401637"/>
            <a:chOff x="7363" y="4473"/>
            <a:chExt cx="191" cy="188"/>
          </a:xfrm>
        </p:grpSpPr>
        <p:sp>
          <p:nvSpPr>
            <p:cNvPr id="599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lIns="91381" tIns="45690" rIns="91381" bIns="45690" anchor="ctr"/>
            <a:lstStyle/>
            <a:p>
              <a:pPr algn="ctr" defTabSz="1102861">
                <a:defRPr/>
              </a:pPr>
              <a:endParaRPr lang="ru-RU" sz="1000">
                <a:latin typeface="Arial" pitchFamily="34" charset="0"/>
              </a:endParaRPr>
            </a:p>
          </p:txBody>
        </p:sp>
        <p:sp>
          <p:nvSpPr>
            <p:cNvPr id="600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61516" name="Text Box 47"/>
          <p:cNvSpPr txBox="1">
            <a:spLocks noChangeArrowheads="1"/>
          </p:cNvSpPr>
          <p:nvPr/>
        </p:nvSpPr>
        <p:spPr bwMode="auto">
          <a:xfrm>
            <a:off x="4757738" y="3746500"/>
            <a:ext cx="18669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00" b="1">
                <a:latin typeface="Times New Roman" pitchFamily="18" charset="0"/>
                <a:cs typeface="Times New Roman" pitchFamily="18" charset="0"/>
              </a:rPr>
              <a:t>ТЭЦ;</a:t>
            </a:r>
          </a:p>
        </p:txBody>
      </p:sp>
      <p:sp>
        <p:nvSpPr>
          <p:cNvPr id="602" name="Овал 601"/>
          <p:cNvSpPr/>
          <p:nvPr/>
        </p:nvSpPr>
        <p:spPr>
          <a:xfrm>
            <a:off x="4315456" y="4262545"/>
            <a:ext cx="258613" cy="2261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465" tIns="55233" rIns="110465" bIns="5523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20" name="Text Box 47"/>
          <p:cNvSpPr txBox="1">
            <a:spLocks noChangeArrowheads="1"/>
          </p:cNvSpPr>
          <p:nvPr/>
        </p:nvSpPr>
        <p:spPr bwMode="auto">
          <a:xfrm>
            <a:off x="4768850" y="4125913"/>
            <a:ext cx="1866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00" b="1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grpSp>
        <p:nvGrpSpPr>
          <p:cNvPr id="61521" name="Group 32"/>
          <p:cNvGrpSpPr/>
          <p:nvPr/>
        </p:nvGrpSpPr>
        <p:grpSpPr>
          <a:xfrm>
            <a:off x="4221163" y="4683125"/>
            <a:ext cx="498475" cy="138113"/>
            <a:chOff x="0" y="-76"/>
            <a:chExt cx="20000" cy="20152"/>
          </a:xfrm>
        </p:grpSpPr>
        <p:sp>
          <p:nvSpPr>
            <p:cNvPr id="605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06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61522" name="Text Box 47"/>
          <p:cNvSpPr txBox="1">
            <a:spLocks noChangeArrowheads="1"/>
          </p:cNvSpPr>
          <p:nvPr/>
        </p:nvSpPr>
        <p:spPr bwMode="auto">
          <a:xfrm>
            <a:off x="4768850" y="4572000"/>
            <a:ext cx="18669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00" b="1">
                <a:latin typeface="Times New Roman" pitchFamily="18" charset="0"/>
                <a:cs typeface="Times New Roman" pitchFamily="18" charset="0"/>
              </a:rPr>
              <a:t>Тепловые сети;</a:t>
            </a:r>
          </a:p>
        </p:txBody>
      </p:sp>
      <p:grpSp>
        <p:nvGrpSpPr>
          <p:cNvPr id="61523" name="Группа 143"/>
          <p:cNvGrpSpPr/>
          <p:nvPr/>
        </p:nvGrpSpPr>
        <p:grpSpPr>
          <a:xfrm>
            <a:off x="4316413" y="2878138"/>
            <a:ext cx="268287" cy="252412"/>
            <a:chOff x="785786" y="6215082"/>
            <a:chExt cx="215900" cy="215900"/>
          </a:xfrm>
        </p:grpSpPr>
        <p:sp>
          <p:nvSpPr>
            <p:cNvPr id="609" name="Овал 608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610" name="Прямая соединительная линия 609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1" name="Прямая соединительная линия 610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1524" name="Text Box 47"/>
          <p:cNvSpPr txBox="1">
            <a:spLocks noChangeArrowheads="1"/>
          </p:cNvSpPr>
          <p:nvPr/>
        </p:nvSpPr>
        <p:spPr bwMode="auto">
          <a:xfrm>
            <a:off x="4718050" y="2852738"/>
            <a:ext cx="19526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00" b="1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grpSp>
        <p:nvGrpSpPr>
          <p:cNvPr id="61525" name="Group 32"/>
          <p:cNvGrpSpPr/>
          <p:nvPr/>
        </p:nvGrpSpPr>
        <p:grpSpPr>
          <a:xfrm>
            <a:off x="4205288" y="2228850"/>
            <a:ext cx="498475" cy="138113"/>
            <a:chOff x="0" y="-76"/>
            <a:chExt cx="20000" cy="20152"/>
          </a:xfrm>
        </p:grpSpPr>
        <p:sp>
          <p:nvSpPr>
            <p:cNvPr id="614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15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70C0"/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61526" name="Text Box 47"/>
          <p:cNvSpPr txBox="1">
            <a:spLocks noChangeArrowheads="1"/>
          </p:cNvSpPr>
          <p:nvPr/>
        </p:nvSpPr>
        <p:spPr bwMode="auto">
          <a:xfrm>
            <a:off x="4689475" y="2138363"/>
            <a:ext cx="18653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1100" b="1">
                <a:latin typeface="Times New Roman" pitchFamily="18" charset="0"/>
                <a:cs typeface="Times New Roman" pitchFamily="18" charset="0"/>
              </a:rPr>
              <a:t>Водопроводные сети;</a:t>
            </a:r>
          </a:p>
        </p:txBody>
      </p:sp>
      <p:sp>
        <p:nvSpPr>
          <p:cNvPr id="618" name="TextBox 16"/>
          <p:cNvSpPr txBox="1">
            <a:spLocks noChangeArrowheads="1"/>
          </p:cNvSpPr>
          <p:nvPr/>
        </p:nvSpPr>
        <p:spPr bwMode="auto">
          <a:xfrm>
            <a:off x="8964820" y="1352613"/>
            <a:ext cx="1156806" cy="313904"/>
          </a:xfrm>
          <a:prstGeom prst="rect">
            <a:avLst/>
          </a:prstGeom>
          <a:noFill/>
          <a:ln w="9525">
            <a:noFill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27991" tIns="63994" rIns="127991" bIns="63994">
            <a:spAutoFit/>
          </a:bodyPr>
          <a:lstStyle/>
          <a:p>
            <a:pPr algn="ctr">
              <a:defRPr/>
            </a:pPr>
            <a:r>
              <a:rPr lang="ru-RU" sz="1200">
                <a:latin typeface="Arial" pitchFamily="34" charset="0"/>
                <a:cs typeface="Times New Roman" pitchFamily="18" charset="0"/>
              </a:rPr>
              <a:t>Подстанции:</a:t>
            </a:r>
          </a:p>
        </p:txBody>
      </p:sp>
      <p:sp>
        <p:nvSpPr>
          <p:cNvPr id="619" name="TextBox 17"/>
          <p:cNvSpPr txBox="1">
            <a:spLocks noChangeArrowheads="1"/>
          </p:cNvSpPr>
          <p:nvPr/>
        </p:nvSpPr>
        <p:spPr bwMode="auto">
          <a:xfrm>
            <a:off x="11065082" y="1361503"/>
            <a:ext cx="649615" cy="313904"/>
          </a:xfrm>
          <a:prstGeom prst="rect">
            <a:avLst/>
          </a:prstGeom>
          <a:noFill/>
          <a:ln w="9525">
            <a:noFill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27991" tIns="63994" rIns="127991" bIns="63994">
            <a:spAutoFit/>
          </a:bodyPr>
          <a:lstStyle/>
          <a:p>
            <a:pPr algn="ctr">
              <a:defRPr/>
            </a:pPr>
            <a:r>
              <a:rPr lang="ru-RU" sz="1200">
                <a:latin typeface="Arial" pitchFamily="34" charset="0"/>
                <a:cs typeface="Times New Roman" pitchFamily="18" charset="0"/>
              </a:rPr>
              <a:t>ЛЭП:</a:t>
            </a:r>
          </a:p>
        </p:txBody>
      </p:sp>
      <p:grpSp>
        <p:nvGrpSpPr>
          <p:cNvPr id="61533" name="Group 62"/>
          <p:cNvGrpSpPr/>
          <p:nvPr/>
        </p:nvGrpSpPr>
        <p:grpSpPr>
          <a:xfrm>
            <a:off x="8840788" y="2968625"/>
            <a:ext cx="296862" cy="157163"/>
            <a:chOff x="249" y="2971"/>
            <a:chExt cx="796" cy="318"/>
          </a:xfrm>
        </p:grpSpPr>
        <p:sp>
          <p:nvSpPr>
            <p:cNvPr id="621" name="Rectangle 63"/>
            <p:cNvSpPr>
              <a:spLocks noChangeArrowheads="1"/>
            </p:cNvSpPr>
            <p:nvPr/>
          </p:nvSpPr>
          <p:spPr bwMode="auto">
            <a:xfrm>
              <a:off x="431" y="2971"/>
              <a:ext cx="441" cy="318"/>
            </a:xfrm>
            <a:prstGeom prst="rect">
              <a:avLst/>
            </a:prstGeom>
            <a:solidFill>
              <a:srgbClr val="FF3300"/>
            </a:solidFill>
            <a:ln w="22225">
              <a:solidFill>
                <a:srgbClr val="FF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03" tIns="45703" rIns="91403" bIns="45703" anchor="ctr"/>
            <a:lstStyle/>
            <a:p>
              <a:pPr>
                <a:defRPr/>
              </a:pPr>
              <a:endParaRPr lang="ru-RU">
                <a:latin typeface="Arial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2" name="Line 64"/>
            <p:cNvSpPr>
              <a:spLocks noChangeShapeType="1"/>
            </p:cNvSpPr>
            <p:nvPr/>
          </p:nvSpPr>
          <p:spPr bwMode="auto">
            <a:xfrm>
              <a:off x="249" y="2145"/>
              <a:ext cx="18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23" name="Line 65"/>
            <p:cNvSpPr>
              <a:spLocks noChangeShapeType="1"/>
            </p:cNvSpPr>
            <p:nvPr/>
          </p:nvSpPr>
          <p:spPr bwMode="auto">
            <a:xfrm>
              <a:off x="249" y="2281"/>
              <a:ext cx="18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24" name="Line 66"/>
            <p:cNvSpPr>
              <a:spLocks noChangeShapeType="1"/>
            </p:cNvSpPr>
            <p:nvPr/>
          </p:nvSpPr>
          <p:spPr bwMode="auto">
            <a:xfrm>
              <a:off x="864" y="2281"/>
              <a:ext cx="18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625" name="Line 67"/>
            <p:cNvSpPr>
              <a:spLocks noChangeShapeType="1"/>
            </p:cNvSpPr>
            <p:nvPr/>
          </p:nvSpPr>
          <p:spPr bwMode="auto">
            <a:xfrm>
              <a:off x="864" y="2145"/>
              <a:ext cx="18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5387" name="Group 62"/>
          <p:cNvGrpSpPr/>
          <p:nvPr/>
        </p:nvGrpSpPr>
        <p:grpSpPr>
          <a:xfrm>
            <a:off x="8840380" y="3220416"/>
            <a:ext cx="297390" cy="156151"/>
            <a:chOff x="249" y="2971"/>
            <a:chExt cx="796" cy="318"/>
          </a:xfrm>
          <a:solidFill>
            <a:srgbClr val="FF9900"/>
          </a:solidFill>
        </p:grpSpPr>
        <p:sp>
          <p:nvSpPr>
            <p:cNvPr id="627" name="Rectangle 63"/>
            <p:cNvSpPr>
              <a:spLocks noChangeArrowheads="1"/>
            </p:cNvSpPr>
            <p:nvPr/>
          </p:nvSpPr>
          <p:spPr bwMode="auto">
            <a:xfrm>
              <a:off x="431" y="2971"/>
              <a:ext cx="441" cy="318"/>
            </a:xfrm>
            <a:prstGeom prst="rect">
              <a:avLst/>
            </a:prstGeom>
            <a:grpFill/>
            <a:ln w="22225">
              <a:solidFill>
                <a:srgbClr val="FF99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03" tIns="45703" rIns="91403" bIns="45703" anchor="ctr"/>
            <a:lstStyle/>
            <a:p>
              <a:pPr defTabSz="1275509">
                <a:defRPr/>
              </a:pPr>
              <a:endParaRPr lang="ru-RU">
                <a:cs typeface="Times New Roman" pitchFamily="18" charset="0"/>
              </a:endParaRPr>
            </a:p>
          </p:txBody>
        </p:sp>
        <p:sp>
          <p:nvSpPr>
            <p:cNvPr id="628" name="Line 64"/>
            <p:cNvSpPr>
              <a:spLocks noChangeShapeType="1"/>
            </p:cNvSpPr>
            <p:nvPr/>
          </p:nvSpPr>
          <p:spPr bwMode="auto">
            <a:xfrm>
              <a:off x="249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1275509">
                <a:defRPr/>
              </a:pPr>
              <a:endParaRPr lang="ru-RU">
                <a:cs typeface="Arial"/>
              </a:endParaRPr>
            </a:p>
          </p:txBody>
        </p:sp>
        <p:sp>
          <p:nvSpPr>
            <p:cNvPr id="629" name="Line 65"/>
            <p:cNvSpPr>
              <a:spLocks noChangeShapeType="1"/>
            </p:cNvSpPr>
            <p:nvPr/>
          </p:nvSpPr>
          <p:spPr bwMode="auto">
            <a:xfrm>
              <a:off x="249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1275509">
                <a:defRPr/>
              </a:pPr>
              <a:endParaRPr lang="ru-RU">
                <a:cs typeface="Arial"/>
              </a:endParaRPr>
            </a:p>
          </p:txBody>
        </p:sp>
        <p:sp>
          <p:nvSpPr>
            <p:cNvPr id="630" name="Line 66"/>
            <p:cNvSpPr>
              <a:spLocks noChangeShapeType="1"/>
            </p:cNvSpPr>
            <p:nvPr/>
          </p:nvSpPr>
          <p:spPr bwMode="auto">
            <a:xfrm>
              <a:off x="864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1275509">
                <a:defRPr/>
              </a:pPr>
              <a:endParaRPr lang="ru-RU">
                <a:cs typeface="Arial"/>
              </a:endParaRPr>
            </a:p>
          </p:txBody>
        </p:sp>
        <p:sp>
          <p:nvSpPr>
            <p:cNvPr id="631" name="Line 67"/>
            <p:cNvSpPr>
              <a:spLocks noChangeShapeType="1"/>
            </p:cNvSpPr>
            <p:nvPr/>
          </p:nvSpPr>
          <p:spPr bwMode="auto">
            <a:xfrm>
              <a:off x="864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1275509">
                <a:defRPr/>
              </a:pPr>
              <a:endParaRPr lang="ru-RU">
                <a:cs typeface="Arial"/>
              </a:endParaRPr>
            </a:p>
          </p:txBody>
        </p:sp>
      </p:grpSp>
      <p:sp>
        <p:nvSpPr>
          <p:cNvPr id="632" name="TextBox 142"/>
          <p:cNvSpPr txBox="1">
            <a:spLocks noChangeArrowheads="1"/>
          </p:cNvSpPr>
          <p:nvPr/>
        </p:nvSpPr>
        <p:spPr bwMode="auto">
          <a:xfrm>
            <a:off x="9040384" y="2883915"/>
            <a:ext cx="1162767" cy="313904"/>
          </a:xfrm>
          <a:prstGeom prst="rect">
            <a:avLst/>
          </a:prstGeom>
          <a:noFill/>
          <a:ln w="9525">
            <a:noFill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27991" tIns="63994" rIns="127991" bIns="63994">
            <a:spAutoFit/>
          </a:bodyPr>
          <a:lstStyle/>
          <a:p>
            <a:pPr algn="ctr">
              <a:defRPr/>
            </a:pPr>
            <a:r>
              <a:rPr lang="ru-RU" sz="1200">
                <a:latin typeface="Arial" pitchFamily="34" charset="0"/>
                <a:cs typeface="Times New Roman" pitchFamily="18" charset="0"/>
              </a:rPr>
              <a:t>- ДЭС 110 кВ</a:t>
            </a:r>
          </a:p>
        </p:txBody>
      </p:sp>
      <p:sp>
        <p:nvSpPr>
          <p:cNvPr id="633" name="TextBox 143"/>
          <p:cNvSpPr txBox="1">
            <a:spLocks noChangeArrowheads="1"/>
          </p:cNvSpPr>
          <p:nvPr/>
        </p:nvSpPr>
        <p:spPr bwMode="auto">
          <a:xfrm>
            <a:off x="9040384" y="3110610"/>
            <a:ext cx="1094288" cy="313904"/>
          </a:xfrm>
          <a:prstGeom prst="rect">
            <a:avLst/>
          </a:prstGeom>
          <a:noFill/>
          <a:ln w="9525">
            <a:noFill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27991" tIns="63994" rIns="127991" bIns="63994">
            <a:spAutoFit/>
          </a:bodyPr>
          <a:lstStyle/>
          <a:p>
            <a:pPr algn="ctr">
              <a:defRPr/>
            </a:pPr>
            <a:r>
              <a:rPr lang="ru-RU" sz="1200">
                <a:latin typeface="Arial" pitchFamily="34" charset="0"/>
                <a:cs typeface="Times New Roman" pitchFamily="18" charset="0"/>
              </a:rPr>
              <a:t>- ДЭС 35 кВ</a:t>
            </a:r>
          </a:p>
        </p:txBody>
      </p:sp>
      <p:pic>
        <p:nvPicPr>
          <p:cNvPr id="634" name="Picture 8"/>
          <p:cNvPicPr>
            <a:picLocks noChangeAspect="1" noChangeArrowheads="1"/>
          </p:cNvPicPr>
          <p:nvPr/>
        </p:nvPicPr>
        <p:blipFill>
          <a:blip r:embed="rId12"/>
          <a:srcRect l="64998" t="52608" r="9067" b="14249"/>
          <a:stretch>
            <a:fillRect/>
          </a:stretch>
        </p:blipFill>
        <p:spPr bwMode="auto">
          <a:xfrm>
            <a:off x="8951485" y="1605979"/>
            <a:ext cx="2889250" cy="1302385"/>
          </a:xfrm>
          <a:prstGeom prst="rect">
            <a:avLst/>
          </a:prstGeom>
          <a:noFill/>
          <a:ln w="9525">
            <a:noFill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635" name="Прямая соединительная линия 634"/>
          <p:cNvCxnSpPr/>
          <p:nvPr/>
        </p:nvCxnSpPr>
        <p:spPr>
          <a:xfrm flipV="1">
            <a:off x="10304987" y="1292225"/>
            <a:ext cx="800100" cy="0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Прямая соединительная линия 635"/>
          <p:cNvCxnSpPr/>
          <p:nvPr/>
        </p:nvCxnSpPr>
        <p:spPr>
          <a:xfrm flipV="1">
            <a:off x="10313876" y="1573213"/>
            <a:ext cx="800100" cy="0"/>
          </a:xfrm>
          <a:prstGeom prst="line">
            <a:avLst/>
          </a:prstGeom>
          <a:ln w="254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7" name="Прямая соединительная линия 636"/>
          <p:cNvCxnSpPr/>
          <p:nvPr/>
        </p:nvCxnSpPr>
        <p:spPr>
          <a:xfrm flipV="1">
            <a:off x="10313876" y="1822450"/>
            <a:ext cx="800100" cy="0"/>
          </a:xfrm>
          <a:prstGeom prst="line">
            <a:avLst/>
          </a:prstGeom>
          <a:ln w="254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Прямая соединительная линия 637"/>
          <p:cNvCxnSpPr/>
          <p:nvPr/>
        </p:nvCxnSpPr>
        <p:spPr>
          <a:xfrm flipV="1">
            <a:off x="10311655" y="2024063"/>
            <a:ext cx="800100" cy="0"/>
          </a:xfrm>
          <a:prstGeom prst="line">
            <a:avLst/>
          </a:prstGeom>
          <a:ln w="254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Прямая соединительная линия 638"/>
          <p:cNvCxnSpPr/>
          <p:nvPr/>
        </p:nvCxnSpPr>
        <p:spPr>
          <a:xfrm flipV="1">
            <a:off x="10304987" y="2236788"/>
            <a:ext cx="800100" cy="0"/>
          </a:xfrm>
          <a:prstGeom prst="line">
            <a:avLst/>
          </a:prstGeom>
          <a:ln w="254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0" name="TextBox 177"/>
          <p:cNvSpPr txBox="1">
            <a:spLocks noChangeArrowheads="1"/>
          </p:cNvSpPr>
          <p:nvPr/>
        </p:nvSpPr>
        <p:spPr bwMode="auto">
          <a:xfrm>
            <a:off x="10138300" y="3055049"/>
            <a:ext cx="962209" cy="375467"/>
          </a:xfrm>
          <a:prstGeom prst="rect">
            <a:avLst/>
          </a:prstGeom>
          <a:noFill/>
          <a:ln w="9525">
            <a:noFill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27995" tIns="63998" rIns="127995" bIns="63998">
            <a:spAutoFit/>
          </a:bodyPr>
          <a:lstStyle/>
          <a:p>
            <a:pPr>
              <a:defRPr/>
            </a:pPr>
            <a:r>
              <a:rPr lang="ru-RU" sz="160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1 мВт/ч</a:t>
            </a:r>
          </a:p>
        </p:txBody>
      </p:sp>
      <p:sp>
        <p:nvSpPr>
          <p:cNvPr id="641" name="TextBox 210"/>
          <p:cNvSpPr txBox="1">
            <a:spLocks noChangeArrowheads="1"/>
          </p:cNvSpPr>
          <p:nvPr/>
        </p:nvSpPr>
        <p:spPr bwMode="auto">
          <a:xfrm>
            <a:off x="10827274" y="2841689"/>
            <a:ext cx="1356291" cy="498578"/>
          </a:xfrm>
          <a:prstGeom prst="rect">
            <a:avLst/>
          </a:prstGeom>
          <a:noFill/>
          <a:ln w="9525">
            <a:noFill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27995" tIns="63998" rIns="127995" bIns="63998">
            <a:spAutoFit/>
          </a:bodyPr>
          <a:lstStyle/>
          <a:p>
            <a:pPr>
              <a:defRPr/>
            </a:pPr>
            <a:r>
              <a:rPr lang="ru-RU" sz="1200">
                <a:latin typeface="Arial" pitchFamily="34" charset="0"/>
                <a:cs typeface="Times New Roman" pitchFamily="18" charset="0"/>
              </a:rPr>
              <a:t>- потребляемая </a:t>
            </a:r>
          </a:p>
          <a:p>
            <a:pPr>
              <a:defRPr/>
            </a:pPr>
            <a:r>
              <a:rPr lang="ru-RU" sz="1200">
                <a:latin typeface="Arial" pitchFamily="34" charset="0"/>
                <a:cs typeface="Times New Roman" pitchFamily="18" charset="0"/>
              </a:rPr>
              <a:t>мощность н.п.</a:t>
            </a:r>
          </a:p>
        </p:txBody>
      </p:sp>
      <p:sp>
        <p:nvSpPr>
          <p:cNvPr id="642" name="Прямоугольник 641"/>
          <p:cNvSpPr/>
          <p:nvPr/>
        </p:nvSpPr>
        <p:spPr>
          <a:xfrm>
            <a:off x="10160524" y="2926144"/>
            <a:ext cx="736551" cy="169277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0389" tIns="0" rIns="50389" bIns="0" anchor="ctr">
            <a:spAutoFit/>
          </a:bodyPr>
          <a:lstStyle/>
          <a:p>
            <a:pPr algn="ctr" defTabSz="1275509">
              <a:defRPr/>
            </a:pPr>
            <a:r>
              <a:rPr lang="ru-RU" sz="11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Скочково</a:t>
            </a:r>
            <a:endParaRPr lang="ru-RU" sz="11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556" name="Group 72"/>
          <p:cNvGrpSpPr/>
          <p:nvPr/>
        </p:nvGrpSpPr>
        <p:grpSpPr>
          <a:xfrm rot="-5400000">
            <a:off x="8927306" y="3944144"/>
            <a:ext cx="176213" cy="371475"/>
            <a:chOff x="4558" y="3793"/>
            <a:chExt cx="136" cy="136"/>
          </a:xfrm>
        </p:grpSpPr>
        <p:sp>
          <p:nvSpPr>
            <p:cNvPr id="61660" name="Line 73"/>
            <p:cNvSpPr>
              <a:spLocks noChangeShapeType="1"/>
            </p:cNvSpPr>
            <p:nvPr/>
          </p:nvSpPr>
          <p:spPr bwMode="auto">
            <a:xfrm rot="5400000" flipV="1">
              <a:off x="4626" y="386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661" name="Group 74"/>
            <p:cNvGrpSpPr/>
            <p:nvPr/>
          </p:nvGrpSpPr>
          <p:grpSpPr>
            <a:xfrm>
              <a:off x="4558" y="3800"/>
              <a:ext cx="136" cy="121"/>
              <a:chOff x="4558" y="3793"/>
              <a:chExt cx="136" cy="121"/>
            </a:xfrm>
          </p:grpSpPr>
          <p:sp>
            <p:nvSpPr>
              <p:cNvPr id="61662" name="Line 75"/>
              <p:cNvSpPr>
                <a:spLocks noChangeShapeType="1"/>
              </p:cNvSpPr>
              <p:nvPr/>
            </p:nvSpPr>
            <p:spPr bwMode="auto">
              <a:xfrm rot="5400000" flipH="1">
                <a:off x="4626" y="372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63" name="Line 76"/>
              <p:cNvSpPr>
                <a:spLocks noChangeShapeType="1"/>
              </p:cNvSpPr>
              <p:nvPr/>
            </p:nvSpPr>
            <p:spPr bwMode="auto">
              <a:xfrm rot="5400000" flipH="1">
                <a:off x="4626" y="378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64" name="Line 77"/>
              <p:cNvSpPr>
                <a:spLocks noChangeShapeType="1"/>
              </p:cNvSpPr>
              <p:nvPr/>
            </p:nvSpPr>
            <p:spPr bwMode="auto">
              <a:xfrm rot="5400000" flipH="1">
                <a:off x="4626" y="3846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1557" name="Text Box 78"/>
          <p:cNvSpPr txBox="1">
            <a:spLocks noChangeArrowheads="1"/>
          </p:cNvSpPr>
          <p:nvPr/>
        </p:nvSpPr>
        <p:spPr bwMode="auto">
          <a:xfrm>
            <a:off x="9458325" y="4030663"/>
            <a:ext cx="147161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 b="1">
                <a:latin typeface="Times New Roman" pitchFamily="18" charset="0"/>
                <a:cs typeface="Times New Roman" pitchFamily="18" charset="0"/>
              </a:rPr>
              <a:t>ГТС</a:t>
            </a:r>
          </a:p>
        </p:txBody>
      </p:sp>
      <p:sp>
        <p:nvSpPr>
          <p:cNvPr id="61558" name="Text Box 78"/>
          <p:cNvSpPr txBox="1">
            <a:spLocks noChangeArrowheads="1"/>
          </p:cNvSpPr>
          <p:nvPr/>
        </p:nvSpPr>
        <p:spPr bwMode="auto">
          <a:xfrm>
            <a:off x="9444038" y="3638550"/>
            <a:ext cx="353218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216217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 b="1">
                <a:latin typeface="Times New Roman" pitchFamily="18" charset="0"/>
                <a:cs typeface="Times New Roman" pitchFamily="18" charset="0"/>
              </a:rPr>
              <a:t>Скотомогильники</a:t>
            </a:r>
          </a:p>
        </p:txBody>
      </p:sp>
      <p:grpSp>
        <p:nvGrpSpPr>
          <p:cNvPr id="61559" name="Группа 678"/>
          <p:cNvGrpSpPr/>
          <p:nvPr/>
        </p:nvGrpSpPr>
        <p:grpSpPr>
          <a:xfrm>
            <a:off x="8788400" y="3490913"/>
            <a:ext cx="484188" cy="452437"/>
            <a:chOff x="657225" y="5461803"/>
            <a:chExt cx="390525" cy="386547"/>
          </a:xfrm>
        </p:grpSpPr>
        <p:sp>
          <p:nvSpPr>
            <p:cNvPr id="680" name="Oval 152"/>
            <p:cNvSpPr>
              <a:spLocks noChangeArrowheads="1"/>
            </p:cNvSpPr>
            <p:nvPr/>
          </p:nvSpPr>
          <p:spPr bwMode="auto">
            <a:xfrm>
              <a:off x="725087" y="5648973"/>
              <a:ext cx="177976" cy="17225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127739" tIns="63882" rIns="127739" bIns="63882" anchor="ctr"/>
            <a:lstStyle/>
            <a:p>
              <a:pPr defTabSz="913752"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681" name="TextBox 680"/>
            <p:cNvSpPr txBox="1"/>
            <p:nvPr/>
          </p:nvSpPr>
          <p:spPr bwMode="auto">
            <a:xfrm>
              <a:off x="657225" y="5634054"/>
              <a:ext cx="390525" cy="2142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  <p:grpSp>
          <p:nvGrpSpPr>
            <p:cNvPr id="61654" name="Group 237"/>
            <p:cNvGrpSpPr/>
            <p:nvPr/>
          </p:nvGrpSpPr>
          <p:grpSpPr>
            <a:xfrm>
              <a:off x="713548" y="5461803"/>
              <a:ext cx="214314" cy="152397"/>
              <a:chOff x="4305" y="3554"/>
              <a:chExt cx="135" cy="117"/>
            </a:xfrm>
          </p:grpSpPr>
          <p:sp>
            <p:nvSpPr>
              <p:cNvPr id="61655" name="AutoShape 238"/>
              <p:cNvSpPr>
                <a:spLocks noChangeArrowheads="1"/>
              </p:cNvSpPr>
              <p:nvPr/>
            </p:nvSpPr>
            <p:spPr bwMode="auto">
              <a:xfrm>
                <a:off x="4305" y="3554"/>
                <a:ext cx="135" cy="117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27989" tIns="63995" rIns="127989" bIns="63995" anchor="ctr"/>
              <a:lstStyle/>
              <a:p>
                <a:pPr defTabSz="1544638"/>
                <a:endParaRPr lang="ru-RU" sz="1100"/>
              </a:p>
            </p:txBody>
          </p:sp>
          <p:sp>
            <p:nvSpPr>
              <p:cNvPr id="61656" name="Oval 239"/>
              <p:cNvSpPr>
                <a:spLocks noChangeArrowheads="1"/>
              </p:cNvSpPr>
              <p:nvPr/>
            </p:nvSpPr>
            <p:spPr bwMode="auto">
              <a:xfrm>
                <a:off x="4350" y="36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lIns="127989" tIns="63995" rIns="127989" bIns="63995" anchor="ctr"/>
              <a:lstStyle/>
              <a:p>
                <a:pPr defTabSz="1544638"/>
                <a:endParaRPr lang="ru-RU" sz="1100"/>
              </a:p>
            </p:txBody>
          </p:sp>
          <p:grpSp>
            <p:nvGrpSpPr>
              <p:cNvPr id="61657" name="Group 240"/>
              <p:cNvGrpSpPr/>
              <p:nvPr/>
            </p:nvGrpSpPr>
            <p:grpSpPr>
              <a:xfrm>
                <a:off x="4348" y="3622"/>
                <a:ext cx="49" cy="12"/>
                <a:chOff x="4347" y="3622"/>
                <a:chExt cx="49" cy="12"/>
              </a:xfrm>
            </p:grpSpPr>
            <p:sp>
              <p:nvSpPr>
                <p:cNvPr id="61658" name="Line 241"/>
                <p:cNvSpPr>
                  <a:spLocks noChangeShapeType="1"/>
                </p:cNvSpPr>
                <p:nvPr/>
              </p:nvSpPr>
              <p:spPr bwMode="auto">
                <a:xfrm>
                  <a:off x="4347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59" name="Line 24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371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1560" name="Group 66"/>
          <p:cNvGrpSpPr/>
          <p:nvPr/>
        </p:nvGrpSpPr>
        <p:grpSpPr>
          <a:xfrm>
            <a:off x="8839200" y="4772025"/>
            <a:ext cx="317500" cy="366713"/>
            <a:chOff x="783" y="2063"/>
            <a:chExt cx="479" cy="307"/>
          </a:xfrm>
        </p:grpSpPr>
        <p:sp>
          <p:nvSpPr>
            <p:cNvPr id="61627" name="Line 67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628" name="Group 68"/>
            <p:cNvGrpSpPr/>
            <p:nvPr/>
          </p:nvGrpSpPr>
          <p:grpSpPr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61645" name="Group 69"/>
              <p:cNvGrpSpPr/>
              <p:nvPr/>
            </p:nvGrpSpPr>
            <p:grpSpPr>
              <a:xfrm>
                <a:off x="4988" y="0"/>
                <a:ext cx="10021" cy="3399"/>
                <a:chExt cx="19994" cy="20006"/>
              </a:xfrm>
            </p:grpSpPr>
            <p:sp>
              <p:nvSpPr>
                <p:cNvPr id="61650" name="Arc 70"/>
                <p:cNvSpPr/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gdLst>
                    <a:gd name="T0" fmla="*/ 0 w 21600"/>
                    <a:gd name="T1" fmla="*/ 0 h 21600"/>
                    <a:gd name="T2" fmla="*/ 0 w 21600"/>
                    <a:gd name="T3" fmla="*/ 5987 h 21600"/>
                    <a:gd name="T4" fmla="*/ 0 w 21600"/>
                    <a:gd name="T5" fmla="*/ 598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51" name="Arc 71"/>
                <p:cNvSpPr/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gdLst>
                    <a:gd name="T0" fmla="*/ 0 w 21600"/>
                    <a:gd name="T1" fmla="*/ 0 h 21600"/>
                    <a:gd name="T2" fmla="*/ 0 w 21600"/>
                    <a:gd name="T3" fmla="*/ 5987 h 21600"/>
                    <a:gd name="T4" fmla="*/ 0 w 21600"/>
                    <a:gd name="T5" fmla="*/ 598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1646" name="Line 72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47" name="Line 73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48" name="Line 74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49" name="Line 75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629" name="Group 76"/>
            <p:cNvGrpSpPr/>
            <p:nvPr/>
          </p:nvGrpSpPr>
          <p:grpSpPr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61638" name="Group 77"/>
              <p:cNvGrpSpPr/>
              <p:nvPr/>
            </p:nvGrpSpPr>
            <p:grpSpPr>
              <a:xfrm>
                <a:off x="4989" y="0"/>
                <a:ext cx="10023" cy="4525"/>
                <a:chExt cx="20002" cy="20000"/>
              </a:xfrm>
            </p:grpSpPr>
            <p:sp>
              <p:nvSpPr>
                <p:cNvPr id="61643" name="Arc 78"/>
                <p:cNvSpPr/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gdLst>
                    <a:gd name="T0" fmla="*/ 0 w 21600"/>
                    <a:gd name="T1" fmla="*/ 0 h 21600"/>
                    <a:gd name="T2" fmla="*/ 0 w 21600"/>
                    <a:gd name="T3" fmla="*/ 5983 h 21600"/>
                    <a:gd name="T4" fmla="*/ 0 w 21600"/>
                    <a:gd name="T5" fmla="*/ 598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44" name="Arc 79"/>
                <p:cNvSpPr/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gdLst>
                    <a:gd name="T0" fmla="*/ 0 w 21600"/>
                    <a:gd name="T1" fmla="*/ 0 h 21600"/>
                    <a:gd name="T2" fmla="*/ 0 w 21600"/>
                    <a:gd name="T3" fmla="*/ 5959 h 21600"/>
                    <a:gd name="T4" fmla="*/ 0 w 21600"/>
                    <a:gd name="T5" fmla="*/ 5959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1639" name="Line 80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40" name="Line 81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41" name="Line 82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42" name="Line 83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630" name="Line 84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31" name="Arc 85"/>
            <p:cNvSpPr/>
            <p:nvPr/>
          </p:nvSpPr>
          <p:spPr bwMode="auto">
            <a:xfrm flipV="1">
              <a:off x="1216" y="2326"/>
              <a:ext cx="46" cy="44"/>
            </a:xfrm>
            <a:custGeom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32" name="Arc 86"/>
            <p:cNvSpPr/>
            <p:nvPr/>
          </p:nvSpPr>
          <p:spPr bwMode="auto">
            <a:xfrm>
              <a:off x="1216" y="2129"/>
              <a:ext cx="46" cy="44"/>
            </a:xfrm>
            <a:custGeom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33" name="Arc 87"/>
            <p:cNvSpPr/>
            <p:nvPr/>
          </p:nvSpPr>
          <p:spPr bwMode="auto">
            <a:xfrm flipH="1">
              <a:off x="874" y="2063"/>
              <a:ext cx="46" cy="44"/>
            </a:xfrm>
            <a:custGeom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34" name="Line 88"/>
            <p:cNvSpPr>
              <a:spLocks noChangeShapeType="1"/>
            </p:cNvSpPr>
            <p:nvPr/>
          </p:nvSpPr>
          <p:spPr bwMode="auto">
            <a:xfrm flipH="1"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35" name="Line 89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36" name="Arc 90"/>
            <p:cNvSpPr/>
            <p:nvPr/>
          </p:nvSpPr>
          <p:spPr bwMode="auto">
            <a:xfrm>
              <a:off x="1033" y="2063"/>
              <a:ext cx="46" cy="44"/>
            </a:xfrm>
            <a:custGeom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37" name="Line 91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561" name="Text Box 92"/>
          <p:cNvSpPr txBox="1">
            <a:spLocks noChangeArrowheads="1"/>
          </p:cNvSpPr>
          <p:nvPr/>
        </p:nvSpPr>
        <p:spPr bwMode="auto">
          <a:xfrm>
            <a:off x="9339263" y="4432300"/>
            <a:ext cx="321151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78" tIns="55239" rIns="110478" bIns="55239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 b="1">
                <a:latin typeface="Times New Roman" pitchFamily="18" charset="0"/>
                <a:cs typeface="Times New Roman" pitchFamily="18" charset="0"/>
              </a:rPr>
              <a:t>Месторождение нефти</a:t>
            </a:r>
          </a:p>
        </p:txBody>
      </p:sp>
      <p:sp>
        <p:nvSpPr>
          <p:cNvPr id="61562" name="Text Box 93"/>
          <p:cNvSpPr txBox="1">
            <a:spLocks noChangeArrowheads="1"/>
          </p:cNvSpPr>
          <p:nvPr/>
        </p:nvSpPr>
        <p:spPr bwMode="auto">
          <a:xfrm>
            <a:off x="9339263" y="4746625"/>
            <a:ext cx="32321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78" tIns="55239" rIns="110478" bIns="55239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 b="1">
                <a:latin typeface="Times New Roman" pitchFamily="18" charset="0"/>
                <a:cs typeface="Times New Roman" pitchFamily="18" charset="0"/>
              </a:rPr>
              <a:t>Нефтеперерабатывающий завод, нефтебаза (др. объекты)</a:t>
            </a:r>
          </a:p>
        </p:txBody>
      </p:sp>
      <p:grpSp>
        <p:nvGrpSpPr>
          <p:cNvPr id="61563" name="Group 94"/>
          <p:cNvGrpSpPr/>
          <p:nvPr/>
        </p:nvGrpSpPr>
        <p:grpSpPr>
          <a:xfrm>
            <a:off x="8885238" y="4257675"/>
            <a:ext cx="239712" cy="436563"/>
            <a:chOff x="2394" y="6885"/>
            <a:chExt cx="457" cy="1027"/>
          </a:xfrm>
        </p:grpSpPr>
        <p:sp>
          <p:nvSpPr>
            <p:cNvPr id="61624" name="Freeform 95"/>
            <p:cNvSpPr/>
            <p:nvPr/>
          </p:nvSpPr>
          <p:spPr bwMode="auto">
            <a:xfrm>
              <a:off x="2394" y="7170"/>
              <a:ext cx="457" cy="742"/>
            </a:xfrm>
            <a:custGeom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4989" y="0"/>
                  </a:moveTo>
                  <a:lnTo>
                    <a:pt x="14967" y="0"/>
                  </a:lnTo>
                  <a:lnTo>
                    <a:pt x="19956" y="19973"/>
                  </a:lnTo>
                  <a:lnTo>
                    <a:pt x="0" y="19973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25" name="Freeform 96"/>
            <p:cNvSpPr/>
            <p:nvPr/>
          </p:nvSpPr>
          <p:spPr bwMode="auto">
            <a:xfrm>
              <a:off x="2592" y="6885"/>
              <a:ext cx="174" cy="232"/>
            </a:xfrm>
            <a:custGeom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3448" y="19655"/>
                  </a:moveTo>
                  <a:lnTo>
                    <a:pt x="2644" y="19914"/>
                  </a:lnTo>
                  <a:lnTo>
                    <a:pt x="2644" y="19310"/>
                  </a:lnTo>
                  <a:lnTo>
                    <a:pt x="1724" y="19310"/>
                  </a:lnTo>
                  <a:lnTo>
                    <a:pt x="1724" y="18017"/>
                  </a:lnTo>
                  <a:lnTo>
                    <a:pt x="920" y="18017"/>
                  </a:lnTo>
                  <a:lnTo>
                    <a:pt x="920" y="15431"/>
                  </a:lnTo>
                  <a:lnTo>
                    <a:pt x="0" y="15431"/>
                  </a:lnTo>
                  <a:lnTo>
                    <a:pt x="0" y="14138"/>
                  </a:lnTo>
                  <a:lnTo>
                    <a:pt x="920" y="13448"/>
                  </a:lnTo>
                  <a:lnTo>
                    <a:pt x="920" y="10259"/>
                  </a:lnTo>
                  <a:lnTo>
                    <a:pt x="1724" y="10259"/>
                  </a:lnTo>
                  <a:lnTo>
                    <a:pt x="1724" y="9569"/>
                  </a:lnTo>
                  <a:lnTo>
                    <a:pt x="2644" y="8966"/>
                  </a:lnTo>
                  <a:lnTo>
                    <a:pt x="2644" y="7672"/>
                  </a:lnTo>
                  <a:lnTo>
                    <a:pt x="3448" y="6983"/>
                  </a:lnTo>
                  <a:lnTo>
                    <a:pt x="3448" y="6379"/>
                  </a:lnTo>
                  <a:lnTo>
                    <a:pt x="4368" y="6379"/>
                  </a:lnTo>
                  <a:lnTo>
                    <a:pt x="4368" y="5690"/>
                  </a:lnTo>
                  <a:lnTo>
                    <a:pt x="5172" y="5690"/>
                  </a:lnTo>
                  <a:lnTo>
                    <a:pt x="5172" y="5086"/>
                  </a:lnTo>
                  <a:lnTo>
                    <a:pt x="6092" y="5086"/>
                  </a:lnTo>
                  <a:lnTo>
                    <a:pt x="6897" y="4397"/>
                  </a:lnTo>
                  <a:lnTo>
                    <a:pt x="16552" y="0"/>
                  </a:lnTo>
                  <a:lnTo>
                    <a:pt x="17241" y="5086"/>
                  </a:lnTo>
                  <a:lnTo>
                    <a:pt x="18161" y="5086"/>
                  </a:lnTo>
                  <a:lnTo>
                    <a:pt x="18966" y="5690"/>
                  </a:lnTo>
                  <a:lnTo>
                    <a:pt x="18966" y="6379"/>
                  </a:lnTo>
                  <a:lnTo>
                    <a:pt x="19885" y="6379"/>
                  </a:lnTo>
                  <a:lnTo>
                    <a:pt x="19885" y="8966"/>
                  </a:lnTo>
                  <a:lnTo>
                    <a:pt x="18966" y="9569"/>
                  </a:lnTo>
                  <a:lnTo>
                    <a:pt x="18966" y="10259"/>
                  </a:lnTo>
                  <a:lnTo>
                    <a:pt x="18161" y="10259"/>
                  </a:lnTo>
                  <a:lnTo>
                    <a:pt x="18161" y="10862"/>
                  </a:lnTo>
                  <a:lnTo>
                    <a:pt x="16437" y="12155"/>
                  </a:lnTo>
                  <a:lnTo>
                    <a:pt x="16437" y="12845"/>
                  </a:lnTo>
                  <a:lnTo>
                    <a:pt x="14713" y="12845"/>
                  </a:lnTo>
                  <a:lnTo>
                    <a:pt x="14713" y="13448"/>
                  </a:lnTo>
                  <a:lnTo>
                    <a:pt x="13793" y="13448"/>
                  </a:lnTo>
                  <a:lnTo>
                    <a:pt x="13793" y="14138"/>
                  </a:lnTo>
                  <a:lnTo>
                    <a:pt x="12069" y="14138"/>
                  </a:lnTo>
                  <a:lnTo>
                    <a:pt x="11264" y="14741"/>
                  </a:lnTo>
                  <a:lnTo>
                    <a:pt x="10345" y="14741"/>
                  </a:lnTo>
                  <a:lnTo>
                    <a:pt x="10345" y="15431"/>
                  </a:lnTo>
                  <a:lnTo>
                    <a:pt x="8621" y="15431"/>
                  </a:lnTo>
                  <a:lnTo>
                    <a:pt x="5172" y="18017"/>
                  </a:lnTo>
                  <a:lnTo>
                    <a:pt x="4368" y="18017"/>
                  </a:lnTo>
                  <a:lnTo>
                    <a:pt x="3448" y="18621"/>
                  </a:lnTo>
                  <a:lnTo>
                    <a:pt x="3448" y="19914"/>
                  </a:lnTo>
                  <a:lnTo>
                    <a:pt x="2644" y="19914"/>
                  </a:lnTo>
                  <a:lnTo>
                    <a:pt x="3448" y="1965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26" name="Freeform 97"/>
            <p:cNvSpPr/>
            <p:nvPr/>
          </p:nvSpPr>
          <p:spPr bwMode="auto">
            <a:xfrm>
              <a:off x="2394" y="7170"/>
              <a:ext cx="229" cy="742"/>
            </a:xfrm>
            <a:custGeom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9956" y="0"/>
                  </a:moveTo>
                  <a:lnTo>
                    <a:pt x="19913" y="0"/>
                  </a:lnTo>
                  <a:lnTo>
                    <a:pt x="19913" y="19973"/>
                  </a:lnTo>
                  <a:lnTo>
                    <a:pt x="0" y="19973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564" name="Group 98"/>
          <p:cNvGrpSpPr/>
          <p:nvPr/>
        </p:nvGrpSpPr>
        <p:grpSpPr>
          <a:xfrm>
            <a:off x="8821738" y="5376863"/>
            <a:ext cx="355600" cy="336550"/>
            <a:chOff x="258" y="12222"/>
            <a:chExt cx="457" cy="457"/>
          </a:xfrm>
        </p:grpSpPr>
        <p:sp>
          <p:nvSpPr>
            <p:cNvPr id="61617" name="Oval 99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1300"/>
            </a:p>
          </p:txBody>
        </p:sp>
        <p:grpSp>
          <p:nvGrpSpPr>
            <p:cNvPr id="61618" name="Group 100"/>
            <p:cNvGrpSpPr/>
            <p:nvPr/>
          </p:nvGrpSpPr>
          <p:grpSpPr>
            <a:xfrm>
              <a:off x="276" y="12276"/>
              <a:ext cx="411" cy="343"/>
              <a:chExt cx="19999" cy="20000"/>
            </a:xfrm>
          </p:grpSpPr>
          <p:grpSp>
            <p:nvGrpSpPr>
              <p:cNvPr id="61619" name="Group 101"/>
              <p:cNvGrpSpPr/>
              <p:nvPr/>
            </p:nvGrpSpPr>
            <p:grpSpPr>
              <a:xfrm>
                <a:off x="0" y="0"/>
                <a:ext cx="19999" cy="20000"/>
                <a:chExt cx="19999" cy="20000"/>
              </a:xfrm>
            </p:grpSpPr>
            <p:sp>
              <p:nvSpPr>
                <p:cNvPr id="61622" name="Freeform 102"/>
                <p:cNvSpPr/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gdLst>
                    <a:gd name="T0" fmla="*/ 1 w 20000"/>
                    <a:gd name="T1" fmla="*/ 0 h 20000"/>
                    <a:gd name="T2" fmla="*/ 2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23" name="Freeform 103"/>
                <p:cNvSpPr/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gdLst>
                    <a:gd name="T0" fmla="*/ 2 w 20000"/>
                    <a:gd name="T1" fmla="*/ 0 h 20000"/>
                    <a:gd name="T2" fmla="*/ 0 w 20000"/>
                    <a:gd name="T3" fmla="*/ 9971 h 20000"/>
                    <a:gd name="T4" fmla="*/ 2 w 20000"/>
                    <a:gd name="T5" fmla="*/ 19942 h 20000"/>
                    <a:gd name="T6" fmla="*/ 2 w 20000"/>
                    <a:gd name="T7" fmla="*/ 19009 h 20000"/>
                    <a:gd name="T8" fmla="*/ 2 w 20000"/>
                    <a:gd name="T9" fmla="*/ 18542 h 20000"/>
                    <a:gd name="T10" fmla="*/ 2 w 20000"/>
                    <a:gd name="T11" fmla="*/ 18542 h 20000"/>
                    <a:gd name="T12" fmla="*/ 2 w 20000"/>
                    <a:gd name="T13" fmla="*/ 17668 h 20000"/>
                    <a:gd name="T14" fmla="*/ 2 w 20000"/>
                    <a:gd name="T15" fmla="*/ 17668 h 20000"/>
                    <a:gd name="T16" fmla="*/ 2 w 20000"/>
                    <a:gd name="T17" fmla="*/ 16793 h 20000"/>
                    <a:gd name="T18" fmla="*/ 2 w 20000"/>
                    <a:gd name="T19" fmla="*/ 16793 h 20000"/>
                    <a:gd name="T20" fmla="*/ 2 w 20000"/>
                    <a:gd name="T21" fmla="*/ 10262 h 20000"/>
                    <a:gd name="T22" fmla="*/ 2 w 20000"/>
                    <a:gd name="T23" fmla="*/ 10262 h 20000"/>
                    <a:gd name="T24" fmla="*/ 2 w 20000"/>
                    <a:gd name="T25" fmla="*/ 5423 h 20000"/>
                    <a:gd name="T26" fmla="*/ 2 w 20000"/>
                    <a:gd name="T27" fmla="*/ 5423 h 20000"/>
                    <a:gd name="T28" fmla="*/ 2 w 20000"/>
                    <a:gd name="T29" fmla="*/ 4548 h 20000"/>
                    <a:gd name="T30" fmla="*/ 2 w 20000"/>
                    <a:gd name="T31" fmla="*/ 4140 h 20000"/>
                    <a:gd name="T32" fmla="*/ 2 w 20000"/>
                    <a:gd name="T33" fmla="*/ 3673 h 20000"/>
                    <a:gd name="T34" fmla="*/ 2 w 20000"/>
                    <a:gd name="T35" fmla="*/ 3673 h 20000"/>
                    <a:gd name="T36" fmla="*/ 2 w 20000"/>
                    <a:gd name="T37" fmla="*/ 2799 h 20000"/>
                    <a:gd name="T38" fmla="*/ 2 w 20000"/>
                    <a:gd name="T39" fmla="*/ 2799 h 20000"/>
                    <a:gd name="T40" fmla="*/ 2 w 20000"/>
                    <a:gd name="T41" fmla="*/ 1516 h 20000"/>
                    <a:gd name="T42" fmla="*/ 2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1620" name="Line 104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21" name="Line 105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1565" name="Text Box 106"/>
          <p:cNvSpPr txBox="1">
            <a:spLocks noChangeArrowheads="1"/>
          </p:cNvSpPr>
          <p:nvPr/>
        </p:nvSpPr>
        <p:spPr bwMode="auto">
          <a:xfrm>
            <a:off x="9321800" y="5227638"/>
            <a:ext cx="34861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62" tIns="55230" rIns="110462" bIns="5523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 b="1">
                <a:latin typeface="Times New Roman" pitchFamily="18" charset="0"/>
                <a:cs typeface="Times New Roman" pitchFamily="18" charset="0"/>
              </a:rPr>
              <a:t>НПС с наименованием и километром трассы на котором она расположена, производ. насоса;</a:t>
            </a:r>
          </a:p>
        </p:txBody>
      </p:sp>
      <p:grpSp>
        <p:nvGrpSpPr>
          <p:cNvPr id="61566" name="Group 109"/>
          <p:cNvGrpSpPr/>
          <p:nvPr/>
        </p:nvGrpSpPr>
        <p:grpSpPr>
          <a:xfrm>
            <a:off x="8729663" y="5892800"/>
            <a:ext cx="536575" cy="420688"/>
            <a:chOff x="1728" y="3168"/>
            <a:chExt cx="7776" cy="2160"/>
          </a:xfrm>
        </p:grpSpPr>
        <p:grpSp>
          <p:nvGrpSpPr>
            <p:cNvPr id="61594" name="Group 110"/>
            <p:cNvGrpSpPr/>
            <p:nvPr/>
          </p:nvGrpSpPr>
          <p:grpSpPr>
            <a:xfrm>
              <a:off x="1728" y="3168"/>
              <a:ext cx="7776" cy="2160"/>
              <a:chOff x="1728" y="3168"/>
              <a:chExt cx="7776" cy="2160"/>
            </a:xfrm>
          </p:grpSpPr>
          <p:sp>
            <p:nvSpPr>
              <p:cNvPr id="61596" name="Oval 111"/>
              <p:cNvSpPr>
                <a:spLocks noChangeArrowheads="1"/>
              </p:cNvSpPr>
              <p:nvPr/>
            </p:nvSpPr>
            <p:spPr bwMode="auto">
              <a:xfrm>
                <a:off x="201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61597" name="Oval 112"/>
              <p:cNvSpPr>
                <a:spLocks noChangeArrowheads="1"/>
              </p:cNvSpPr>
              <p:nvPr/>
            </p:nvSpPr>
            <p:spPr bwMode="auto">
              <a:xfrm>
                <a:off x="244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61598" name="Oval 113"/>
              <p:cNvSpPr>
                <a:spLocks noChangeArrowheads="1"/>
              </p:cNvSpPr>
              <p:nvPr/>
            </p:nvSpPr>
            <p:spPr bwMode="auto">
              <a:xfrm>
                <a:off x="2880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61599" name="Oval 114"/>
              <p:cNvSpPr>
                <a:spLocks noChangeArrowheads="1"/>
              </p:cNvSpPr>
              <p:nvPr/>
            </p:nvSpPr>
            <p:spPr bwMode="auto">
              <a:xfrm>
                <a:off x="331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61600" name="Oval 115"/>
              <p:cNvSpPr>
                <a:spLocks noChangeArrowheads="1"/>
              </p:cNvSpPr>
              <p:nvPr/>
            </p:nvSpPr>
            <p:spPr bwMode="auto">
              <a:xfrm>
                <a:off x="763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61601" name="Oval 116"/>
              <p:cNvSpPr>
                <a:spLocks noChangeArrowheads="1"/>
              </p:cNvSpPr>
              <p:nvPr/>
            </p:nvSpPr>
            <p:spPr bwMode="auto">
              <a:xfrm>
                <a:off x="8064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61602" name="Oval 117"/>
              <p:cNvSpPr>
                <a:spLocks noChangeArrowheads="1"/>
              </p:cNvSpPr>
              <p:nvPr/>
            </p:nvSpPr>
            <p:spPr bwMode="auto">
              <a:xfrm>
                <a:off x="849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61603" name="Oval 118"/>
              <p:cNvSpPr>
                <a:spLocks noChangeArrowheads="1"/>
              </p:cNvSpPr>
              <p:nvPr/>
            </p:nvSpPr>
            <p:spPr bwMode="auto">
              <a:xfrm>
                <a:off x="892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61604" name="Rectangle 119"/>
              <p:cNvSpPr>
                <a:spLocks noChangeArrowheads="1"/>
              </p:cNvSpPr>
              <p:nvPr/>
            </p:nvSpPr>
            <p:spPr bwMode="auto">
              <a:xfrm>
                <a:off x="1728" y="4752"/>
                <a:ext cx="7776" cy="28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61605" name="AutoShape 120"/>
              <p:cNvSpPr>
                <a:spLocks noChangeArrowheads="1"/>
              </p:cNvSpPr>
              <p:nvPr/>
            </p:nvSpPr>
            <p:spPr bwMode="auto">
              <a:xfrm>
                <a:off x="1872" y="3312"/>
                <a:ext cx="7488" cy="1440"/>
              </a:xfrm>
              <a:prstGeom prst="roundRect">
                <a:avLst>
                  <a:gd name="adj" fmla="val 38889"/>
                </a:avLst>
              </a:prstGeom>
              <a:gradFill rotWithShape="0">
                <a:gsLst>
                  <a:gs pos="0">
                    <a:srgbClr val="969696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61606" name="AutoShape 121"/>
              <p:cNvSpPr>
                <a:spLocks noChangeArrowheads="1"/>
              </p:cNvSpPr>
              <p:nvPr/>
            </p:nvSpPr>
            <p:spPr bwMode="auto">
              <a:xfrm>
                <a:off x="5472" y="3168"/>
                <a:ext cx="432" cy="288"/>
              </a:xfrm>
              <a:prstGeom prst="flowChartMagneticDisk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61607" name="Line 122"/>
              <p:cNvSpPr>
                <a:spLocks noChangeShapeType="1"/>
              </p:cNvSpPr>
              <p:nvPr/>
            </p:nvSpPr>
            <p:spPr bwMode="auto">
              <a:xfrm flipH="1">
                <a:off x="8928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08" name="Line 123"/>
              <p:cNvSpPr>
                <a:spLocks noChangeShapeType="1"/>
              </p:cNvSpPr>
              <p:nvPr/>
            </p:nvSpPr>
            <p:spPr bwMode="auto">
              <a:xfrm flipH="1">
                <a:off x="2304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09" name="Line 124"/>
              <p:cNvSpPr>
                <a:spLocks noChangeShapeType="1"/>
              </p:cNvSpPr>
              <p:nvPr/>
            </p:nvSpPr>
            <p:spPr bwMode="auto">
              <a:xfrm flipH="1">
                <a:off x="5904" y="3456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10" name="Line 125"/>
              <p:cNvSpPr>
                <a:spLocks noChangeShapeType="1"/>
              </p:cNvSpPr>
              <p:nvPr/>
            </p:nvSpPr>
            <p:spPr bwMode="auto">
              <a:xfrm>
                <a:off x="5472" y="360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11" name="Line 126"/>
              <p:cNvSpPr>
                <a:spLocks noChangeShapeType="1"/>
              </p:cNvSpPr>
              <p:nvPr/>
            </p:nvSpPr>
            <p:spPr bwMode="auto">
              <a:xfrm>
                <a:off x="5472" y="417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12" name="Line 127"/>
              <p:cNvSpPr>
                <a:spLocks noChangeShapeType="1"/>
              </p:cNvSpPr>
              <p:nvPr/>
            </p:nvSpPr>
            <p:spPr bwMode="auto">
              <a:xfrm>
                <a:off x="5472" y="4464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13" name="Line 128"/>
              <p:cNvSpPr>
                <a:spLocks noChangeShapeType="1"/>
              </p:cNvSpPr>
              <p:nvPr/>
            </p:nvSpPr>
            <p:spPr bwMode="auto">
              <a:xfrm>
                <a:off x="5472" y="489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14" name="Line 129"/>
              <p:cNvSpPr>
                <a:spLocks noChangeShapeType="1"/>
              </p:cNvSpPr>
              <p:nvPr/>
            </p:nvSpPr>
            <p:spPr bwMode="auto">
              <a:xfrm>
                <a:off x="5472" y="3888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15" name="Rectangle 130"/>
              <p:cNvSpPr>
                <a:spLocks noChangeArrowheads="1"/>
              </p:cNvSpPr>
              <p:nvPr/>
            </p:nvSpPr>
            <p:spPr bwMode="auto">
              <a:xfrm>
                <a:off x="3024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61616" name="Rectangle 131"/>
              <p:cNvSpPr>
                <a:spLocks noChangeArrowheads="1"/>
              </p:cNvSpPr>
              <p:nvPr/>
            </p:nvSpPr>
            <p:spPr bwMode="auto">
              <a:xfrm>
                <a:off x="8208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ru-RU" sz="1300"/>
              </a:p>
            </p:txBody>
          </p:sp>
        </p:grpSp>
        <p:sp>
          <p:nvSpPr>
            <p:cNvPr id="61595" name="Line 132"/>
            <p:cNvSpPr>
              <a:spLocks noChangeShapeType="1"/>
            </p:cNvSpPr>
            <p:nvPr/>
          </p:nvSpPr>
          <p:spPr bwMode="auto">
            <a:xfrm flipH="1">
              <a:off x="5472" y="345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567" name="Text Box 133"/>
          <p:cNvSpPr txBox="1">
            <a:spLocks noChangeArrowheads="1"/>
          </p:cNvSpPr>
          <p:nvPr/>
        </p:nvSpPr>
        <p:spPr bwMode="auto">
          <a:xfrm>
            <a:off x="9321800" y="5980113"/>
            <a:ext cx="379095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78" tIns="55239" rIns="110478" bIns="55239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 b="1">
                <a:latin typeface="Times New Roman" pitchFamily="18" charset="0"/>
                <a:cs typeface="Times New Roman" pitchFamily="18" charset="0"/>
              </a:rPr>
              <a:t>Нефтеналивной терминал ж/д транспорта</a:t>
            </a:r>
          </a:p>
        </p:txBody>
      </p:sp>
      <p:sp>
        <p:nvSpPr>
          <p:cNvPr id="61568" name="Text Box 15"/>
          <p:cNvSpPr txBox="1">
            <a:spLocks noChangeArrowheads="1"/>
          </p:cNvSpPr>
          <p:nvPr/>
        </p:nvSpPr>
        <p:spPr bwMode="auto">
          <a:xfrm>
            <a:off x="9378950" y="6743700"/>
            <a:ext cx="12922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1" tIns="45686" rIns="91371" bIns="45686">
            <a:spAutoFit/>
          </a:bodyPr>
          <a:lstStyle>
            <a:lvl1pPr defTabSz="9112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9112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9112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9112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9112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 b="1">
                <a:latin typeface="Times New Roman" pitchFamily="18" charset="0"/>
              </a:rPr>
              <a:t>Граница лесхоза;</a:t>
            </a:r>
          </a:p>
        </p:txBody>
      </p:sp>
      <p:sp>
        <p:nvSpPr>
          <p:cNvPr id="61569" name="Line 271"/>
          <p:cNvSpPr>
            <a:spLocks noChangeShapeType="1"/>
          </p:cNvSpPr>
          <p:nvPr/>
        </p:nvSpPr>
        <p:spPr bwMode="auto">
          <a:xfrm>
            <a:off x="8820150" y="7146925"/>
            <a:ext cx="357188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5300" tIns="32650" rIns="65300" bIns="32650" anchor="ctr"/>
          <a:lstStyle/>
          <a:p>
            <a:endParaRPr lang="ru-RU"/>
          </a:p>
        </p:txBody>
      </p:sp>
      <p:sp>
        <p:nvSpPr>
          <p:cNvPr id="61570" name="Text Box 272"/>
          <p:cNvSpPr txBox="1">
            <a:spLocks noChangeArrowheads="1"/>
          </p:cNvSpPr>
          <p:nvPr/>
        </p:nvSpPr>
        <p:spPr bwMode="auto">
          <a:xfrm>
            <a:off x="9459913" y="7002463"/>
            <a:ext cx="3635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 b="1">
                <a:latin typeface="Times New Roman" pitchFamily="18" charset="0"/>
                <a:cs typeface="Times New Roman" pitchFamily="18" charset="0"/>
              </a:rPr>
              <a:t>Граница особо охраняемой территорий (заповедник, заказник, национальный парк);</a:t>
            </a:r>
          </a:p>
        </p:txBody>
      </p:sp>
      <p:sp>
        <p:nvSpPr>
          <p:cNvPr id="780" name="Line 273"/>
          <p:cNvSpPr>
            <a:spLocks noChangeShapeType="1"/>
          </p:cNvSpPr>
          <p:nvPr/>
        </p:nvSpPr>
        <p:spPr bwMode="auto">
          <a:xfrm>
            <a:off x="8820150" y="7454900"/>
            <a:ext cx="357188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1" tIns="45711" rIns="91421" bIns="45711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72" name="Text Box 274"/>
          <p:cNvSpPr txBox="1">
            <a:spLocks noChangeArrowheads="1"/>
          </p:cNvSpPr>
          <p:nvPr/>
        </p:nvSpPr>
        <p:spPr bwMode="auto">
          <a:xfrm>
            <a:off x="9464675" y="7385050"/>
            <a:ext cx="320198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 b="1">
                <a:latin typeface="Times New Roman" pitchFamily="18" charset="0"/>
                <a:cs typeface="Times New Roman" pitchFamily="18" charset="0"/>
              </a:rPr>
              <a:t>Граница лесов Министерства обороны;</a:t>
            </a:r>
          </a:p>
        </p:txBody>
      </p:sp>
      <p:sp>
        <p:nvSpPr>
          <p:cNvPr id="61573" name="Полилиния 781"/>
          <p:cNvSpPr>
            <a:spLocks noChangeArrowheads="1"/>
          </p:cNvSpPr>
          <p:nvPr/>
        </p:nvSpPr>
        <p:spPr bwMode="auto">
          <a:xfrm>
            <a:off x="8809038" y="6826250"/>
            <a:ext cx="379412" cy="65088"/>
          </a:xfrm>
          <a:custGeom>
            <a:gdLst>
              <a:gd name="T0" fmla="*/ 0 w 173736"/>
              <a:gd name="T1" fmla="*/ 8298674 h 46037"/>
              <a:gd name="T2" fmla="*/ 2147483647 w 173736"/>
              <a:gd name="T3" fmla="*/ 8298674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006600"/>
            </a:solidFill>
            <a:miter lim="800000"/>
          </a:ln>
        </p:spPr>
        <p:txBody>
          <a:bodyPr lIns="91420" tIns="45710" rIns="91420" bIns="45710" anchor="ctr"/>
          <a:lstStyle/>
          <a:p>
            <a:endParaRPr lang="ru-RU"/>
          </a:p>
        </p:txBody>
      </p:sp>
      <p:grpSp>
        <p:nvGrpSpPr>
          <p:cNvPr id="61574" name="Group 131"/>
          <p:cNvGrpSpPr/>
          <p:nvPr/>
        </p:nvGrpSpPr>
        <p:grpSpPr>
          <a:xfrm>
            <a:off x="8809038" y="7686675"/>
            <a:ext cx="431800" cy="450850"/>
            <a:chOff x="6436" y="1709"/>
            <a:chExt cx="272" cy="336"/>
          </a:xfrm>
        </p:grpSpPr>
        <p:sp>
          <p:nvSpPr>
            <p:cNvPr id="61591" name="Oval 152"/>
            <p:cNvSpPr>
              <a:spLocks noChangeArrowheads="1"/>
            </p:cNvSpPr>
            <p:nvPr/>
          </p:nvSpPr>
          <p:spPr bwMode="auto">
            <a:xfrm>
              <a:off x="6436" y="1894"/>
              <a:ext cx="272" cy="137"/>
            </a:xfrm>
            <a:prstGeom prst="ellipse">
              <a:avLst/>
            </a:prstGeom>
            <a:solidFill>
              <a:srgbClr val="10E046"/>
            </a:solidFill>
            <a:ln w="9525" algn="ctr">
              <a:solidFill>
                <a:srgbClr val="006600"/>
              </a:solidFill>
              <a:rou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127723" tIns="63875" rIns="127723" bIns="63875" anchor="ctr"/>
            <a:lstStyle/>
            <a:p>
              <a:pPr defTabSz="911225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85" name="TextBox 509"/>
            <p:cNvSpPr txBox="1">
              <a:spLocks noChangeArrowheads="1"/>
            </p:cNvSpPr>
            <p:nvPr/>
          </p:nvSpPr>
          <p:spPr bwMode="auto">
            <a:xfrm>
              <a:off x="6513" y="1907"/>
              <a:ext cx="136" cy="1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912727">
                <a:defRPr/>
              </a:pPr>
              <a:r>
                <a:rPr lang="ru-RU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1</a:t>
              </a:r>
            </a:p>
          </p:txBody>
        </p:sp>
        <p:pic>
          <p:nvPicPr>
            <p:cNvPr id="61593" name="Рисунок 612" descr="рослесхо_0.tmp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36" y="1709"/>
              <a:ext cx="272" cy="185"/>
            </a:xfrm>
            <a:prstGeom prst="rect">
              <a:avLst/>
            </a:prstGeom>
            <a:solidFill>
              <a:srgbClr val="10E046"/>
            </a:solidFill>
            <a:ln w="9525">
              <a:solidFill>
                <a:srgbClr val="10E046"/>
              </a:solidFill>
              <a:miter lim="800000"/>
            </a:ln>
          </p:spPr>
        </p:pic>
      </p:grpSp>
      <p:sp>
        <p:nvSpPr>
          <p:cNvPr id="61575" name="Text Box 15"/>
          <p:cNvSpPr txBox="1">
            <a:spLocks noChangeArrowheads="1"/>
          </p:cNvSpPr>
          <p:nvPr/>
        </p:nvSpPr>
        <p:spPr bwMode="auto">
          <a:xfrm>
            <a:off x="9369425" y="7808913"/>
            <a:ext cx="17287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>
            <a:spAutoFit/>
          </a:bodyPr>
          <a:lstStyle>
            <a:lvl1pPr defTabSz="1277938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 b="1">
                <a:latin typeface="Times New Roman" pitchFamily="18" charset="0"/>
                <a:cs typeface="Times New Roman" pitchFamily="18" charset="0"/>
              </a:rPr>
              <a:t>Лесхоз;</a:t>
            </a:r>
          </a:p>
        </p:txBody>
      </p:sp>
      <p:sp>
        <p:nvSpPr>
          <p:cNvPr id="61576" name="Text Box 274"/>
          <p:cNvSpPr txBox="1">
            <a:spLocks noChangeArrowheads="1"/>
          </p:cNvSpPr>
          <p:nvPr/>
        </p:nvSpPr>
        <p:spPr bwMode="auto">
          <a:xfrm>
            <a:off x="9386888" y="8245475"/>
            <a:ext cx="12874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>
            <a:spAutoFit/>
          </a:bodyPr>
          <a:lstStyle>
            <a:lvl1pPr defTabSz="1277938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7938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 b="1">
                <a:latin typeface="Times New Roman" pitchFamily="18" charset="0"/>
                <a:cs typeface="Times New Roman" pitchFamily="18" charset="0"/>
              </a:rPr>
              <a:t>Арендатор леса;</a:t>
            </a:r>
          </a:p>
        </p:txBody>
      </p:sp>
      <p:sp>
        <p:nvSpPr>
          <p:cNvPr id="61577" name="Oval 259"/>
          <p:cNvSpPr>
            <a:spLocks noChangeArrowheads="1"/>
          </p:cNvSpPr>
          <p:nvPr/>
        </p:nvSpPr>
        <p:spPr bwMode="auto">
          <a:xfrm>
            <a:off x="8883650" y="8205788"/>
            <a:ext cx="288925" cy="285750"/>
          </a:xfrm>
          <a:prstGeom prst="ellipse">
            <a:avLst/>
          </a:prstGeom>
          <a:noFill/>
          <a:ln w="28575">
            <a:solidFill>
              <a:srgbClr val="DF25BC"/>
            </a:solidFill>
            <a:rou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0" tIns="45710" rIns="91420" bIns="45710" anchor="ctr"/>
          <a:lstStyle/>
          <a:p>
            <a:pPr algn="ctr" defTabSz="1276350"/>
            <a:r>
              <a:rPr lang="ru-RU">
                <a:latin typeface="Calibri" pitchFamily="34" charset="0"/>
              </a:rPr>
              <a:t>2</a:t>
            </a:r>
          </a:p>
        </p:txBody>
      </p:sp>
      <p:sp>
        <p:nvSpPr>
          <p:cNvPr id="61578" name="Полилиния 789"/>
          <p:cNvSpPr>
            <a:spLocks noChangeArrowheads="1"/>
          </p:cNvSpPr>
          <p:nvPr/>
        </p:nvSpPr>
        <p:spPr bwMode="auto">
          <a:xfrm>
            <a:off x="8809038" y="6538913"/>
            <a:ext cx="379412" cy="65087"/>
          </a:xfrm>
          <a:custGeom>
            <a:gdLst>
              <a:gd name="T0" fmla="*/ 0 w 173736"/>
              <a:gd name="T1" fmla="*/ 8296928 h 46037"/>
              <a:gd name="T2" fmla="*/ 2147483647 w 173736"/>
              <a:gd name="T3" fmla="*/ 8296928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FF0000"/>
            </a:solidFill>
            <a:miter lim="800000"/>
          </a:ln>
        </p:spPr>
        <p:txBody>
          <a:bodyPr lIns="91420" tIns="45710" rIns="91420" bIns="45710" anchor="ctr"/>
          <a:lstStyle/>
          <a:p>
            <a:endParaRPr lang="ru-RU"/>
          </a:p>
        </p:txBody>
      </p:sp>
      <p:sp>
        <p:nvSpPr>
          <p:cNvPr id="61579" name="Text Box 15"/>
          <p:cNvSpPr txBox="1">
            <a:spLocks noChangeArrowheads="1"/>
          </p:cNvSpPr>
          <p:nvPr/>
        </p:nvSpPr>
        <p:spPr bwMode="auto">
          <a:xfrm>
            <a:off x="9367838" y="6375400"/>
            <a:ext cx="2549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1" tIns="45686" rIns="91371" bIns="45686">
            <a:spAutoFit/>
          </a:bodyPr>
          <a:lstStyle>
            <a:lvl1pPr defTabSz="9112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9112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9112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9112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9112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ru-RU" sz="1100" b="1">
                <a:latin typeface="Times New Roman" pitchFamily="18" charset="0"/>
              </a:rPr>
              <a:t>Граница территории (ФО, субъекта, </a:t>
            </a:r>
          </a:p>
          <a:p>
            <a:pPr eaLnBrk="1" hangingPunct="1"/>
            <a:r>
              <a:rPr lang="ru-RU" sz="1100" b="1">
                <a:latin typeface="Times New Roman" pitchFamily="18" charset="0"/>
              </a:rPr>
              <a:t>МР, ГО, насел. пункта);</a:t>
            </a:r>
          </a:p>
        </p:txBody>
      </p:sp>
      <p:sp>
        <p:nvSpPr>
          <p:cNvPr id="61580" name="Rectangle 50"/>
          <p:cNvSpPr>
            <a:spLocks noChangeArrowheads="1"/>
          </p:cNvSpPr>
          <p:nvPr/>
        </p:nvSpPr>
        <p:spPr bwMode="auto">
          <a:xfrm>
            <a:off x="9059863" y="8593138"/>
            <a:ext cx="35417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877" tIns="192720" rIns="381877" bIns="192720" anchor="ctr">
            <a:spAutoFit/>
          </a:bodyPr>
          <a:lstStyle/>
          <a:p>
            <a:pPr defTabSz="2605088"/>
            <a:r>
              <a:rPr lang="ru-RU" sz="1100">
                <a:cs typeface="Times New Roman" pitchFamily="18" charset="0"/>
              </a:rPr>
              <a:t> Очаг природного пожара;</a:t>
            </a:r>
          </a:p>
        </p:txBody>
      </p:sp>
      <p:pic>
        <p:nvPicPr>
          <p:cNvPr id="61581" name="Picture 89" descr="пламя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6513" y="8553450"/>
            <a:ext cx="254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2" name="Овал 167"/>
          <p:cNvSpPr>
            <a:spLocks noChangeArrowheads="1"/>
          </p:cNvSpPr>
          <p:nvPr/>
        </p:nvSpPr>
        <p:spPr bwMode="auto">
          <a:xfrm>
            <a:off x="8769350" y="9210675"/>
            <a:ext cx="503238" cy="211138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solidFill>
              <a:schemeClr val="tx1"/>
            </a:solidFill>
            <a:round/>
          </a:ln>
        </p:spPr>
        <p:txBody>
          <a:bodyPr lIns="110396" tIns="55198" rIns="110396" bIns="55198"/>
          <a:lstStyle/>
          <a:p>
            <a:pPr defTabSz="911225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61583" name="Text Box 117"/>
          <p:cNvSpPr txBox="1">
            <a:spLocks noChangeArrowheads="1"/>
          </p:cNvSpPr>
          <p:nvPr/>
        </p:nvSpPr>
        <p:spPr bwMode="auto">
          <a:xfrm>
            <a:off x="9277350" y="9182100"/>
            <a:ext cx="340042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396" tIns="55198" rIns="110396" bIns="55198">
            <a:spAutoFit/>
          </a:bodyPr>
          <a:lstStyle>
            <a:lvl1pPr defTabSz="9112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9112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9112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9112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9112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 b="1">
                <a:latin typeface="Times New Roman" pitchFamily="18" charset="0"/>
                <a:cs typeface="Times New Roman" pitchFamily="18" charset="0"/>
              </a:rPr>
              <a:t>- Размещение эвакуированного населения</a:t>
            </a:r>
          </a:p>
        </p:txBody>
      </p:sp>
      <p:sp>
        <p:nvSpPr>
          <p:cNvPr id="61584" name="Text Box 50"/>
          <p:cNvSpPr txBox="1">
            <a:spLocks noChangeArrowheads="1"/>
          </p:cNvSpPr>
          <p:nvPr/>
        </p:nvSpPr>
        <p:spPr bwMode="auto">
          <a:xfrm>
            <a:off x="4827588" y="9174163"/>
            <a:ext cx="19304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750" tIns="39378" rIns="78750" bIns="39378">
            <a:spAutoFit/>
          </a:bodyPr>
          <a:lstStyle>
            <a:lvl1pPr defTabSz="86677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86677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86677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86677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86677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Вертолетные площадки</a:t>
            </a:r>
          </a:p>
        </p:txBody>
      </p:sp>
      <p:grpSp>
        <p:nvGrpSpPr>
          <p:cNvPr id="61585" name="Группа 796"/>
          <p:cNvGrpSpPr/>
          <p:nvPr/>
        </p:nvGrpSpPr>
        <p:grpSpPr>
          <a:xfrm>
            <a:off x="4114800" y="9188450"/>
            <a:ext cx="317500" cy="295275"/>
            <a:chOff x="1193267" y="4397868"/>
            <a:chExt cx="180325" cy="186832"/>
          </a:xfrm>
        </p:grpSpPr>
        <p:sp>
          <p:nvSpPr>
            <p:cNvPr id="61589" name="Oval 669"/>
            <p:cNvSpPr>
              <a:spLocks noChangeArrowheads="1"/>
            </p:cNvSpPr>
            <p:nvPr/>
          </p:nvSpPr>
          <p:spPr bwMode="auto">
            <a:xfrm>
              <a:off x="1201887" y="4397868"/>
              <a:ext cx="171705" cy="18459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3300"/>
              </a:solidFill>
              <a:round/>
            </a:ln>
          </p:spPr>
          <p:txBody>
            <a:bodyPr wrap="none" lIns="75592" tIns="37796" rIns="75592" bIns="37796" anchor="ctr"/>
            <a:lstStyle/>
            <a:p>
              <a:pPr algn="ctr" defTabSz="1277938"/>
              <a:endParaRPr lang="ru-RU"/>
            </a:p>
          </p:txBody>
        </p:sp>
        <p:sp>
          <p:nvSpPr>
            <p:cNvPr id="61590" name="TextBox 798"/>
            <p:cNvSpPr txBox="1">
              <a:spLocks noChangeArrowheads="1"/>
            </p:cNvSpPr>
            <p:nvPr/>
          </p:nvSpPr>
          <p:spPr bwMode="auto">
            <a:xfrm>
              <a:off x="1193267" y="4402931"/>
              <a:ext cx="177035" cy="18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 eaLnBrk="1" hangingPunct="1"/>
              <a:r>
                <a:rPr lang="ru-RU" sz="1900" b="1">
                  <a:latin typeface="Times New Roman" pitchFamily="18" charset="0"/>
                </a:rPr>
                <a:t>Т</a:t>
              </a:r>
            </a:p>
          </p:txBody>
        </p:sp>
      </p:grpSp>
      <p:sp>
        <p:nvSpPr>
          <p:cNvPr id="61586" name="Text Box 335"/>
          <p:cNvSpPr txBox="1">
            <a:spLocks noChangeArrowheads="1"/>
          </p:cNvSpPr>
          <p:nvPr/>
        </p:nvSpPr>
        <p:spPr bwMode="auto">
          <a:xfrm>
            <a:off x="11712575" y="-7938"/>
            <a:ext cx="1060450" cy="32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78" tIns="55239" rIns="110478" bIns="55239">
            <a:spAutoFit/>
          </a:bodyPr>
          <a:lstStyle>
            <a:lvl1pPr defTabSz="1544638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544638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544638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544638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544638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544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544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544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544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п. 2.</a:t>
            </a:r>
          </a:p>
        </p:txBody>
      </p:sp>
      <p:sp>
        <p:nvSpPr>
          <p:cNvPr id="61587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0" algn="ctr" defTabSz="882650">
              <a:lnSpc>
                <a:spcPct val="90000"/>
              </a:lnSpc>
            </a:pP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ТЕРРИТОРИИ МУНИЦИПАЛЬНОГО ОБРАЗОВАНИЯ </a:t>
            </a:r>
            <a:b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«ЮШАРСКИЙ СЕЛЬСОВЕТ» ПОСЕЛОК ВАРНЕК</a:t>
            </a:r>
          </a:p>
          <a:p>
            <a:pPr algn="ctr" defTabSz="1279525">
              <a:lnSpc>
                <a:spcPct val="80000"/>
              </a:lnSpc>
            </a:pPr>
            <a:r>
              <a:rPr lang="ru-RU" sz="21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условные обозначения) </a:t>
            </a:r>
          </a:p>
        </p:txBody>
      </p:sp>
      <p:sp>
        <p:nvSpPr>
          <p:cNvPr id="61588" name="Text Box 185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 eaLnBrk="0" hangingPunct="0">
              <a:defRPr sz="1400">
                <a:solidFill>
                  <a:schemeClr val="tx1"/>
                </a:solidFill>
                <a:latin typeface="Arial"/>
              </a:defRPr>
            </a:lvl1pPr>
            <a:lvl2pPr marL="742950" indent="-28575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2pPr>
            <a:lvl3pPr marL="11430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3pPr>
            <a:lvl4pPr marL="16002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4pPr>
            <a:lvl5pPr marL="2057400" indent="-228600" defTabSz="1279525" eaLnBrk="0" hangingPunct="0"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п. 2.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50800" cap="flat" cmpd="sng" algn="ctr">
          <a:solidFill>
            <a:srgbClr val="0070C0"/>
          </a:solidFill>
          <a:prstDash val="dash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r="http://schemas.openxmlformats.org/officeDocument/2006/relationships"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50800" cap="flat" cmpd="sng" algn="ctr">
          <a:solidFill>
            <a:srgbClr val="0070C0"/>
          </a:solidFill>
          <a:prstDash val="dash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r="http://schemas.openxmlformats.org/officeDocument/2006/relationships"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r="http://schemas.openxmlformats.org/officeDocument/2006/relationships"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r="http://schemas.openxmlformats.org/officeDocument/2006/relationships"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r="http://schemas.openxmlformats.org/officeDocument/2006/relationships"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r="http://schemas.openxmlformats.org/officeDocument/2006/relationships"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50800" cap="flat" cmpd="sng" algn="ctr">
          <a:solidFill>
            <a:srgbClr val="0070C0"/>
          </a:solidFill>
          <a:prstDash val="dash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r="http://schemas.openxmlformats.org/officeDocument/2006/relationships" xmlns:a="http://schemas.openxmlformats.org/drawingml/2006/main" name="5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algn="ctr">
          <a:solidFill>
            <a:srgbClr val="FF9900"/>
          </a:solidFill>
          <a:prstDash val="dash"/>
          <a:miter lim="800000"/>
          <a:headEnd/>
          <a:tailEnd/>
        </a:ln>
      </a:spPr>
      <a:bodyPr lIns="127985" tIns="63994" rIns="127985" bIns="63994" anchor="ctr"/>
      <a:lstStyle>
        <a:defPPr algn="ctr" defTabSz="1276350">
          <a:defRPr sz="2500" b="0">
            <a:solidFill>
              <a:srgbClr val="FFFFFF"/>
            </a:solidFill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r="http://schemas.openxmlformats.org/officeDocument/2006/relationships" xmlns:a="http://schemas.openxmlformats.org/drawingml/2006/main" name="27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algn="ctr">
          <a:solidFill>
            <a:srgbClr val="FF9900"/>
          </a:solidFill>
          <a:prstDash val="dash"/>
          <a:miter lim="800000"/>
          <a:headEnd/>
          <a:tailEnd/>
        </a:ln>
      </a:spPr>
      <a:bodyPr lIns="127985" tIns="63994" rIns="127985" bIns="63994" anchor="ctr"/>
      <a:lstStyle>
        <a:defPPr algn="ctr" defTabSz="1276350">
          <a:defRPr sz="2500" b="0">
            <a:solidFill>
              <a:srgbClr val="FFFFFF"/>
            </a:solidFill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r="http://schemas.openxmlformats.org/officeDocument/2006/relationships" xmlns:a="http://schemas.openxmlformats.org/drawingml/2006/main" name="3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Clouds</Template>
  <Manager>Солохов И. В.</Manager>
  <Company>НЦУКС</Company>
  <PresentationFormat>A3 Paper (297x420 mm)</PresentationFormat>
  <Paragraphs>794</Paragraphs>
  <Slides>77</Slides>
  <Notes>1</Notes>
  <TotalTime>7984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baseType="lpstr" size="82">
      <vt:lpstr>Arial</vt:lpstr>
      <vt:lpstr>Times New Roman</vt:lpstr>
      <vt:lpstr>Calibri</vt:lpstr>
      <vt:lpstr>Tahoma</vt:lpstr>
      <vt:lpstr>Оформление по умолчанию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ОРГАНИЗАЦИЯ ОПОВЕЩЕНИЯ И ИНФОРМИРОВАНИЯ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Паспорт территории города Белгорода Белгородской области</dc:title>
  <dc:creator>Пучков М. В.</dc:creator>
  <cp:lastModifiedBy>Sanich</cp:lastModifiedBy>
  <cp:revision>607</cp:revision>
  <dcterms:created xsi:type="dcterms:W3CDTF">2009-06-17T06:08:07Z</dcterms:created>
  <dcterms:modified xsi:type="dcterms:W3CDTF">2023-04-07T09:12:49Z</dcterms:modified>
</cp:coreProperties>
</file>